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75" r:id="rId6"/>
    <p:sldId id="263" r:id="rId7"/>
    <p:sldId id="265" r:id="rId8"/>
    <p:sldId id="266" r:id="rId9"/>
    <p:sldId id="277" r:id="rId10"/>
    <p:sldId id="267" r:id="rId11"/>
    <p:sldId id="268" r:id="rId12"/>
    <p:sldId id="269" r:id="rId13"/>
    <p:sldId id="270" r:id="rId14"/>
    <p:sldId id="272" r:id="rId15"/>
  </p:sldIdLst>
  <p:sldSz cx="6858000" cy="9144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27F2C-2CCB-4C51-B6BF-831F64BCF018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7EC10-A59C-4898-B4C5-2E1DE5FBB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22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F79CC-D81B-4D00-84D3-AC82053376C8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88BA5-7FB9-4B04-9A99-96A456AD2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8BA5-7FB9-4B04-9A99-96A456AD22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5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8BA5-7FB9-4B04-9A99-96A456AD22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6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8BA5-7FB9-4B04-9A99-96A456AD22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2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8BA5-7FB9-4B04-9A99-96A456AD22C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55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3588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88BA5-7FB9-4B04-9A99-96A456AD22C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337C-4040-4AAC-8804-AB14D8D7B51F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5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D9CA-281C-46ED-968D-62D1D2A267E9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0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FCEC-DD5F-4432-8B8D-369D51D0004A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1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6A99-20B1-4F34-8B82-D64CAE946AA3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8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F0AB-9909-405F-9440-C7F678DBB74E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FED3-5BA7-45E0-BFC5-37938482D2E5}" type="datetime1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5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5FAD-B00D-4DC9-B0E5-C0FF2D890286}" type="datetime1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8C98-09EF-4A21-A243-BB8AA657361C}" type="datetime1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8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96C-8F94-44E7-9810-A1FA0D54EBFE}" type="datetime1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1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4B6D7-5FD6-405B-8BFA-68EFB7931C7F}" type="datetime1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6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D83-54C2-4E3C-A163-D6914DC8312A}" type="datetime1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14A3-570C-4ACE-9FDA-747D97B708F9}" type="datetime1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7EA2-70B3-4F77-9091-FBA9E2EE2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1499659"/>
            <a:ext cx="5829300" cy="5280587"/>
          </a:xfrm>
        </p:spPr>
        <p:txBody>
          <a:bodyPr>
            <a:normAutofit/>
          </a:bodyPr>
          <a:lstStyle/>
          <a:p>
            <a:r>
              <a:rPr lang="en-GB" sz="7200" dirty="0" smtClean="0"/>
              <a:t>Managing complex falls in Care Homes 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positive_sl_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7" y="645413"/>
            <a:ext cx="1720961" cy="142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Compliance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to manage </a:t>
            </a:r>
          </a:p>
          <a:p>
            <a:r>
              <a:rPr lang="en-GB" dirty="0" smtClean="0"/>
              <a:t>Mental health review request ?</a:t>
            </a:r>
          </a:p>
          <a:p>
            <a:r>
              <a:rPr lang="en-GB" dirty="0" smtClean="0"/>
              <a:t>Find out what motivates the patient to take risks</a:t>
            </a:r>
          </a:p>
          <a:p>
            <a:r>
              <a:rPr lang="en-GB" dirty="0" smtClean="0"/>
              <a:t>Goal setting around risky behaviours </a:t>
            </a:r>
          </a:p>
          <a:p>
            <a:r>
              <a:rPr lang="en-GB" dirty="0" smtClean="0"/>
              <a:t>Refer for CBT</a:t>
            </a:r>
          </a:p>
          <a:p>
            <a:r>
              <a:rPr lang="en-GB" dirty="0" smtClean="0"/>
              <a:t>Document non compliance clearly in care plan if patient has capacity to understand the risks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00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Supervision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Huge problem . Patients cannot be monitored 24 hours </a:t>
            </a:r>
          </a:p>
          <a:p>
            <a:r>
              <a:rPr lang="en-GB" sz="2800" dirty="0" smtClean="0"/>
              <a:t>Look for patterns in the individual falls history  for clues as to when supervision should be increased ( </a:t>
            </a:r>
            <a:r>
              <a:rPr lang="en-GB" sz="2800" dirty="0" err="1" smtClean="0"/>
              <a:t>eg</a:t>
            </a:r>
            <a:r>
              <a:rPr lang="en-GB" sz="2800" dirty="0" smtClean="0"/>
              <a:t> patient falls in early am  ? Toileting issues)</a:t>
            </a:r>
          </a:p>
          <a:p>
            <a:r>
              <a:rPr lang="en-GB" sz="2800" dirty="0" smtClean="0"/>
              <a:t>Sensor mats </a:t>
            </a:r>
          </a:p>
          <a:p>
            <a:r>
              <a:rPr lang="en-GB" sz="2800" dirty="0" smtClean="0"/>
              <a:t>Increasing nightly checks </a:t>
            </a:r>
          </a:p>
          <a:p>
            <a:r>
              <a:rPr lang="en-GB" sz="2800" dirty="0" smtClean="0"/>
              <a:t>Extreme cases 1:1  continuing care funding can be applied for .Discuss with manager ,  Dementia outreach team can complete the forms </a:t>
            </a:r>
          </a:p>
          <a:p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39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  Provision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Assess what the patient needs for safety and falls reduction </a:t>
            </a:r>
          </a:p>
          <a:p>
            <a:r>
              <a:rPr lang="en-GB" sz="2800" dirty="0" smtClean="0"/>
              <a:t>Clearly state the need for the equipment and the impact on falls reduction and patient safety </a:t>
            </a:r>
          </a:p>
          <a:p>
            <a:r>
              <a:rPr lang="en-GB" sz="2800" dirty="0" smtClean="0"/>
              <a:t>Care Homes responsibility to provide equipment   </a:t>
            </a:r>
            <a:r>
              <a:rPr lang="en-GB" sz="2800" dirty="0" err="1" smtClean="0"/>
              <a:t>eg</a:t>
            </a:r>
            <a:r>
              <a:rPr lang="en-GB" sz="2800" dirty="0" smtClean="0"/>
              <a:t>  bed, chair, rotunda, crash mats, wedges  </a:t>
            </a:r>
          </a:p>
          <a:p>
            <a:r>
              <a:rPr lang="en-GB" sz="2800" dirty="0" smtClean="0"/>
              <a:t>Cot sides can only be used with a completed cot sides risk assessment form completed and in the care plan </a:t>
            </a:r>
          </a:p>
          <a:p>
            <a:r>
              <a:rPr lang="en-GB" sz="2800" dirty="0" smtClean="0"/>
              <a:t>Change room arrangements to reduce risk of falls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5000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56009"/>
            <a:ext cx="6172200" cy="603461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What is </a:t>
            </a:r>
            <a:r>
              <a:rPr lang="en-GB" smtClean="0"/>
              <a:t>your experience?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14500" y="1925122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C:\Users\Nicola.Adkin\AppData\Local\Microsoft\Windows\Temporary Internet Files\Content.IE5\KGMWROX7\photo-talking-bubbles-istock_000006855981small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3323862"/>
            <a:ext cx="2862318" cy="508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6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</a:t>
            </a:r>
            <a:r>
              <a:rPr lang="en-GB" smtClean="0"/>
              <a:t>of session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6600" dirty="0"/>
              <a:t>Thank you for coming </a:t>
            </a:r>
          </a:p>
          <a:p>
            <a:endParaRPr lang="en-GB" sz="6600" dirty="0"/>
          </a:p>
          <a:p>
            <a:pPr marL="0" indent="0">
              <a:buNone/>
            </a:pPr>
            <a:r>
              <a:rPr lang="en-GB" sz="6600" dirty="0" smtClean="0"/>
              <a:t> </a:t>
            </a:r>
          </a:p>
        </p:txBody>
      </p:sp>
      <p:pic>
        <p:nvPicPr>
          <p:cNvPr id="2050" name="Picture 2" descr="C:\Users\Nicola.Adkin\AppData\Local\Microsoft\Windows\Temporary Internet Files\Content.IE5\7U8XDI8I\smiley-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5165396"/>
            <a:ext cx="1458162" cy="329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15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 and update on the falls in Care Home work</a:t>
            </a:r>
          </a:p>
          <a:p>
            <a:r>
              <a:rPr lang="en-GB" dirty="0" smtClean="0"/>
              <a:t>Use of the “Purple Poster”/other falls tools</a:t>
            </a:r>
          </a:p>
          <a:p>
            <a:r>
              <a:rPr lang="en-GB" dirty="0" smtClean="0"/>
              <a:t>Practical strategies when dealing with complex falls </a:t>
            </a:r>
          </a:p>
          <a:p>
            <a:r>
              <a:rPr lang="en-GB" dirty="0" smtClean="0"/>
              <a:t>Open discussion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0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update Care Home staff on the work in Care Homes to tackle falls</a:t>
            </a:r>
          </a:p>
          <a:p>
            <a:r>
              <a:rPr lang="en-GB" dirty="0" smtClean="0"/>
              <a:t>To improve confidence when dealing with falls management </a:t>
            </a:r>
          </a:p>
          <a:p>
            <a:r>
              <a:rPr lang="en-GB" dirty="0" smtClean="0"/>
              <a:t>To provide practical advice in assisting with complex falls </a:t>
            </a:r>
          </a:p>
          <a:p>
            <a:r>
              <a:rPr lang="en-GB" dirty="0" smtClean="0"/>
              <a:t>To facilitate sharing of experiences with regards falls in Carer homes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92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Home Update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defRPr/>
            </a:pPr>
            <a:r>
              <a:rPr lang="en-GB" dirty="0" smtClean="0"/>
              <a:t>   !</a:t>
            </a:r>
            <a:r>
              <a:rPr lang="en-GB" dirty="0"/>
              <a:t>0 Care Homes in NW have access to an enhanced  </a:t>
            </a:r>
            <a:r>
              <a:rPr lang="en-GB" dirty="0" smtClean="0"/>
              <a:t>therapy </a:t>
            </a:r>
            <a:r>
              <a:rPr lang="en-GB" dirty="0"/>
              <a:t> service providing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Early </a:t>
            </a:r>
            <a:r>
              <a:rPr lang="en-GB" dirty="0"/>
              <a:t>intervention, initial assessment within 10 working days </a:t>
            </a:r>
          </a:p>
          <a:p>
            <a:pPr>
              <a:defRPr/>
            </a:pPr>
            <a:r>
              <a:rPr lang="en-GB" dirty="0"/>
              <a:t>Exercise intervention delivered by support workers. Two individual  treatments a week for a three month period </a:t>
            </a:r>
          </a:p>
          <a:p>
            <a:pPr>
              <a:defRPr/>
            </a:pPr>
            <a:r>
              <a:rPr lang="en-GB" dirty="0"/>
              <a:t>Delivery of  once weekly chair based exercise class in </a:t>
            </a:r>
            <a:r>
              <a:rPr lang="en-GB" dirty="0" smtClean="0"/>
              <a:t>7 </a:t>
            </a:r>
            <a:r>
              <a:rPr lang="en-GB" dirty="0"/>
              <a:t>out of 10 of the Care Homes </a:t>
            </a:r>
          </a:p>
          <a:p>
            <a:pPr>
              <a:defRPr/>
            </a:pPr>
            <a:r>
              <a:rPr lang="en-GB" dirty="0"/>
              <a:t>Advice ,guidance and support for senior staff in assessing and problem solving issues around falls </a:t>
            </a:r>
          </a:p>
          <a:p>
            <a:pPr>
              <a:defRPr/>
            </a:pPr>
            <a:r>
              <a:rPr lang="en-GB" dirty="0"/>
              <a:t>On going training of care staff in falls awareness </a:t>
            </a:r>
          </a:p>
          <a:p>
            <a:pPr>
              <a:defRPr/>
            </a:pPr>
            <a:r>
              <a:rPr lang="en-GB" dirty="0"/>
              <a:t>Data collection </a:t>
            </a:r>
          </a:p>
          <a:p>
            <a:pPr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3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falls in 2013 to 2014 in 6 Care Homes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 smtClean="0">
                <a:solidFill>
                  <a:srgbClr val="C00000"/>
                </a:solidFill>
              </a:rPr>
              <a:t>There was an overall reduction </a:t>
            </a:r>
            <a:r>
              <a:rPr lang="en-GB" altLang="en-US" smtClean="0">
                <a:solidFill>
                  <a:srgbClr val="C00000"/>
                </a:solidFill>
              </a:rPr>
              <a:t>of falls by </a:t>
            </a:r>
            <a:endParaRPr lang="en-GB" altLang="en-US" dirty="0" smtClean="0"/>
          </a:p>
          <a:p>
            <a:endParaRPr lang="en-GB" dirty="0" smtClean="0"/>
          </a:p>
          <a:p>
            <a:pPr marL="0" indent="0"/>
            <a:r>
              <a:rPr lang="en-GB" altLang="en-US" sz="11000" dirty="0" smtClean="0">
                <a:solidFill>
                  <a:srgbClr val="C00000"/>
                </a:solidFill>
              </a:rPr>
              <a:t>32.9%</a:t>
            </a:r>
          </a:p>
          <a:p>
            <a:r>
              <a:rPr lang="en-GB" dirty="0" smtClean="0"/>
              <a:t>2013 to 2014</a:t>
            </a:r>
            <a:endParaRPr lang="en-GB" dirty="0"/>
          </a:p>
        </p:txBody>
      </p:sp>
      <p:pic>
        <p:nvPicPr>
          <p:cNvPr id="3074" name="Picture 2" descr="C:\Users\Nicola.Adkin\AppData\Local\Microsoft\Windows\Temporary Internet Files\Content.IE5\7U8XDI8I\smiley-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724" y="3491880"/>
            <a:ext cx="2484276" cy="478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9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Purple Poster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6" t="10416" r="26367" b="6841"/>
          <a:stretch>
            <a:fillRect/>
          </a:stretch>
        </p:blipFill>
        <p:spPr bwMode="auto">
          <a:xfrm>
            <a:off x="1916832" y="1446655"/>
            <a:ext cx="3024336" cy="740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35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complex issues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Patients with advanced dementia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Slipping from beds and chairs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Repeat falls  non compliance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Supervision issues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Equipment provision  for falls reduction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47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Patients with dementia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Promote basic health monitoring  </a:t>
            </a:r>
            <a:r>
              <a:rPr lang="en-GB" sz="2400" dirty="0" smtClean="0"/>
              <a:t>( nutrition, hydration, footwear, monitor for infection, meds review , dementia review , review of medical conditions )</a:t>
            </a:r>
          </a:p>
          <a:p>
            <a:r>
              <a:rPr lang="en-GB" dirty="0" smtClean="0"/>
              <a:t>Sensor mats </a:t>
            </a:r>
            <a:r>
              <a:rPr lang="en-GB" sz="2400" dirty="0" smtClean="0"/>
              <a:t>( chair, mattress, floor</a:t>
            </a:r>
            <a:r>
              <a:rPr lang="en-GB" dirty="0" smtClean="0"/>
              <a:t>) </a:t>
            </a:r>
            <a:r>
              <a:rPr lang="en-GB" dirty="0" smtClean="0">
                <a:solidFill>
                  <a:srgbClr val="C00000"/>
                </a:solidFill>
              </a:rPr>
              <a:t>best interest  form needs completing if patient does not have capacity </a:t>
            </a:r>
          </a:p>
          <a:p>
            <a:r>
              <a:rPr lang="en-GB" dirty="0" smtClean="0"/>
              <a:t>Supervision   ( </a:t>
            </a:r>
            <a:r>
              <a:rPr lang="en-GB" sz="2400" dirty="0" smtClean="0"/>
              <a:t>moving room, being in public areas)</a:t>
            </a:r>
          </a:p>
          <a:p>
            <a:r>
              <a:rPr lang="en-GB" dirty="0" smtClean="0"/>
              <a:t>Involvement in purposeful activities 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771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Slipping off beds and chairs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bed and chair heights , higher or lower as appropriate ( care Home </a:t>
            </a:r>
            <a:r>
              <a:rPr lang="en-GB" smtClean="0"/>
              <a:t>to purchase </a:t>
            </a:r>
            <a:r>
              <a:rPr lang="en-GB" dirty="0" smtClean="0"/>
              <a:t>any equipment )</a:t>
            </a:r>
          </a:p>
          <a:p>
            <a:r>
              <a:rPr lang="en-GB" dirty="0" smtClean="0"/>
              <a:t>OT assessment if required</a:t>
            </a:r>
          </a:p>
          <a:p>
            <a:r>
              <a:rPr lang="en-GB" dirty="0"/>
              <a:t> P</a:t>
            </a:r>
            <a:r>
              <a:rPr lang="en-GB" dirty="0" smtClean="0"/>
              <a:t>ressure mattresses can cause slipping, consider alternative with DNs </a:t>
            </a:r>
          </a:p>
          <a:p>
            <a:r>
              <a:rPr lang="en-GB" dirty="0" smtClean="0"/>
              <a:t>One way slip mats </a:t>
            </a:r>
          </a:p>
          <a:p>
            <a:r>
              <a:rPr lang="en-GB" dirty="0" smtClean="0"/>
              <a:t>Use of bed levers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8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531</Words>
  <Application>Microsoft Office PowerPoint</Application>
  <PresentationFormat>On-screen Show (4:3)</PresentationFormat>
  <Paragraphs>78</Paragraphs>
  <Slides>14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Managing complex falls in Care Homes </vt:lpstr>
      <vt:lpstr>Content </vt:lpstr>
      <vt:lpstr>Aims of the session</vt:lpstr>
      <vt:lpstr>Care Home Update </vt:lpstr>
      <vt:lpstr>Number of falls in 2013 to 2014 in 6 Care Homes </vt:lpstr>
      <vt:lpstr>Purple Poster </vt:lpstr>
      <vt:lpstr>Common complex issues </vt:lpstr>
      <vt:lpstr>Patients with dementia </vt:lpstr>
      <vt:lpstr>Slipping off beds and chairs </vt:lpstr>
      <vt:lpstr>Non Compliance </vt:lpstr>
      <vt:lpstr>Supervision issues</vt:lpstr>
      <vt:lpstr>Equipment  Provision </vt:lpstr>
      <vt:lpstr>Open discussion </vt:lpstr>
      <vt:lpstr>End of session </vt:lpstr>
    </vt:vector>
  </TitlesOfParts>
  <Company>Nottinghamshire Healthcare NHS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complex falls in Care Homes</dc:title>
  <dc:creator>ADKIN Nicola - CHP - Physiotherapist</dc:creator>
  <cp:lastModifiedBy>Dorothy Lees</cp:lastModifiedBy>
  <cp:revision>38</cp:revision>
  <cp:lastPrinted>2015-09-16T15:08:43Z</cp:lastPrinted>
  <dcterms:created xsi:type="dcterms:W3CDTF">2015-09-01T08:42:18Z</dcterms:created>
  <dcterms:modified xsi:type="dcterms:W3CDTF">2016-08-08T08:37:18Z</dcterms:modified>
</cp:coreProperties>
</file>