
<file path=[Content_Types].xml><?xml version="1.0" encoding="utf-8"?>
<Types xmlns="http://schemas.openxmlformats.org/package/2006/content-types">
  <Default Extension="bin"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 id="2147483738" r:id="rId3"/>
  </p:sldMasterIdLst>
  <p:notesMasterIdLst>
    <p:notesMasterId r:id="rId35"/>
  </p:notesMasterIdLst>
  <p:handoutMasterIdLst>
    <p:handoutMasterId r:id="rId36"/>
  </p:handoutMasterIdLst>
  <p:sldIdLst>
    <p:sldId id="291" r:id="rId4"/>
    <p:sldId id="256" r:id="rId5"/>
    <p:sldId id="284" r:id="rId6"/>
    <p:sldId id="410" r:id="rId7"/>
    <p:sldId id="403" r:id="rId8"/>
    <p:sldId id="429" r:id="rId9"/>
    <p:sldId id="430" r:id="rId10"/>
    <p:sldId id="436" r:id="rId11"/>
    <p:sldId id="438" r:id="rId12"/>
    <p:sldId id="439" r:id="rId13"/>
    <p:sldId id="404" r:id="rId14"/>
    <p:sldId id="412" r:id="rId15"/>
    <p:sldId id="435" r:id="rId16"/>
    <p:sldId id="278" r:id="rId17"/>
    <p:sldId id="298" r:id="rId18"/>
    <p:sldId id="299" r:id="rId19"/>
    <p:sldId id="300" r:id="rId20"/>
    <p:sldId id="308" r:id="rId21"/>
    <p:sldId id="301" r:id="rId22"/>
    <p:sldId id="303" r:id="rId23"/>
    <p:sldId id="304" r:id="rId24"/>
    <p:sldId id="305" r:id="rId25"/>
    <p:sldId id="306" r:id="rId26"/>
    <p:sldId id="307" r:id="rId27"/>
    <p:sldId id="431" r:id="rId28"/>
    <p:sldId id="441" r:id="rId29"/>
    <p:sldId id="433" r:id="rId30"/>
    <p:sldId id="440" r:id="rId31"/>
    <p:sldId id="442" r:id="rId32"/>
    <p:sldId id="443" r:id="rId33"/>
    <p:sldId id="434" r:id="rId34"/>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5pPr>
    <a:lvl6pPr marL="2286000" algn="l" defTabSz="914400" rtl="0" eaLnBrk="1" latinLnBrk="0" hangingPunct="1">
      <a:defRPr kern="1200">
        <a:solidFill>
          <a:schemeClr val="tx1"/>
        </a:solidFill>
        <a:latin typeface="Calibri" pitchFamily="34" charset="0"/>
        <a:ea typeface="Geneva" pitchFamily="-84" charset="-128"/>
        <a:cs typeface="+mn-cs"/>
      </a:defRPr>
    </a:lvl6pPr>
    <a:lvl7pPr marL="2743200" algn="l" defTabSz="914400" rtl="0" eaLnBrk="1" latinLnBrk="0" hangingPunct="1">
      <a:defRPr kern="1200">
        <a:solidFill>
          <a:schemeClr val="tx1"/>
        </a:solidFill>
        <a:latin typeface="Calibri" pitchFamily="34" charset="0"/>
        <a:ea typeface="Geneva" pitchFamily="-84" charset="-128"/>
        <a:cs typeface="+mn-cs"/>
      </a:defRPr>
    </a:lvl7pPr>
    <a:lvl8pPr marL="3200400" algn="l" defTabSz="914400" rtl="0" eaLnBrk="1" latinLnBrk="0" hangingPunct="1">
      <a:defRPr kern="1200">
        <a:solidFill>
          <a:schemeClr val="tx1"/>
        </a:solidFill>
        <a:latin typeface="Calibri" pitchFamily="34" charset="0"/>
        <a:ea typeface="Geneva" pitchFamily="-84" charset="-128"/>
        <a:cs typeface="+mn-cs"/>
      </a:defRPr>
    </a:lvl8pPr>
    <a:lvl9pPr marL="3657600" algn="l" defTabSz="914400" rtl="0" eaLnBrk="1" latinLnBrk="0" hangingPunct="1">
      <a:defRPr kern="1200">
        <a:solidFill>
          <a:schemeClr val="tx1"/>
        </a:solidFill>
        <a:latin typeface="Calibri" pitchFamily="34" charset="0"/>
        <a:ea typeface="Geneva"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3106" autoAdjust="0"/>
  </p:normalViewPr>
  <p:slideViewPr>
    <p:cSldViewPr snapToGrid="0" snapToObjects="1">
      <p:cViewPr varScale="1">
        <p:scale>
          <a:sx n="54" d="100"/>
          <a:sy n="54" d="100"/>
        </p:scale>
        <p:origin x="2294" y="67"/>
      </p:cViewPr>
      <p:guideLst>
        <p:guide orient="horz" pos="2160"/>
        <p:guide pos="2880"/>
      </p:guideLst>
    </p:cSldViewPr>
  </p:slideViewPr>
  <p:outlineViewPr>
    <p:cViewPr>
      <p:scale>
        <a:sx n="33" d="100"/>
        <a:sy n="33" d="100"/>
      </p:scale>
      <p:origin x="0" y="-1087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2" d="100"/>
          <a:sy n="52" d="100"/>
        </p:scale>
        <p:origin x="29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E07C0-17A9-4F32-9667-4DA5DAA2879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CED6C28E-858A-4869-8538-133607A126D6}">
      <dgm:prSet phldrT="[Text]"/>
      <dgm:spPr/>
      <dgm:t>
        <a:bodyPr/>
        <a:lstStyle/>
        <a:p>
          <a:r>
            <a:rPr lang="en-GB" dirty="0"/>
            <a:t>Write  Job Description</a:t>
          </a:r>
        </a:p>
      </dgm:t>
    </dgm:pt>
    <dgm:pt modelId="{E5923DA8-C293-4A35-9B52-8CD107CB39C3}" type="parTrans" cxnId="{C4B2E1E8-0341-474E-A75D-7AF33292FAD7}">
      <dgm:prSet/>
      <dgm:spPr/>
      <dgm:t>
        <a:bodyPr/>
        <a:lstStyle/>
        <a:p>
          <a:endParaRPr lang="en-GB"/>
        </a:p>
      </dgm:t>
    </dgm:pt>
    <dgm:pt modelId="{B8ABDE3C-A643-4A1B-9F8F-3CD28089C5C5}" type="sibTrans" cxnId="{C4B2E1E8-0341-474E-A75D-7AF33292FAD7}">
      <dgm:prSet/>
      <dgm:spPr/>
      <dgm:t>
        <a:bodyPr/>
        <a:lstStyle/>
        <a:p>
          <a:endParaRPr lang="en-GB"/>
        </a:p>
      </dgm:t>
    </dgm:pt>
    <dgm:pt modelId="{EAD8E987-6482-4AEE-829F-CD9F8748CD5C}">
      <dgm:prSet phldrT="[Text]"/>
      <dgm:spPr/>
      <dgm:t>
        <a:bodyPr/>
        <a:lstStyle/>
        <a:p>
          <a:r>
            <a:rPr lang="en-GB" dirty="0"/>
            <a:t>Confirm selection criteria</a:t>
          </a:r>
        </a:p>
      </dgm:t>
    </dgm:pt>
    <dgm:pt modelId="{CE28296B-14B0-4130-B8BE-F848660F503B}" type="parTrans" cxnId="{5F06E0A8-4363-432D-9184-68699F6C756C}">
      <dgm:prSet/>
      <dgm:spPr/>
      <dgm:t>
        <a:bodyPr/>
        <a:lstStyle/>
        <a:p>
          <a:endParaRPr lang="en-GB"/>
        </a:p>
      </dgm:t>
    </dgm:pt>
    <dgm:pt modelId="{198DF2DC-D3D8-42B2-B266-051DCDD36ABB}" type="sibTrans" cxnId="{5F06E0A8-4363-432D-9184-68699F6C756C}">
      <dgm:prSet/>
      <dgm:spPr/>
      <dgm:t>
        <a:bodyPr/>
        <a:lstStyle/>
        <a:p>
          <a:endParaRPr lang="en-GB"/>
        </a:p>
      </dgm:t>
    </dgm:pt>
    <dgm:pt modelId="{29E57E05-F42D-4E52-AD8C-2E9EB86AEFAB}">
      <dgm:prSet phldrT="[Text]"/>
      <dgm:spPr/>
      <dgm:t>
        <a:bodyPr/>
        <a:lstStyle/>
        <a:p>
          <a:r>
            <a:rPr lang="en-GB" dirty="0"/>
            <a:t>Advertise</a:t>
          </a:r>
        </a:p>
      </dgm:t>
    </dgm:pt>
    <dgm:pt modelId="{A41A7395-449C-41B1-97DF-42DBAAE3FFE6}" type="parTrans" cxnId="{5BE3D591-FA74-431A-8762-41506F987FC5}">
      <dgm:prSet/>
      <dgm:spPr/>
      <dgm:t>
        <a:bodyPr/>
        <a:lstStyle/>
        <a:p>
          <a:endParaRPr lang="en-GB"/>
        </a:p>
      </dgm:t>
    </dgm:pt>
    <dgm:pt modelId="{7E1F513A-77CC-4870-9AA4-9443D80EC78E}" type="sibTrans" cxnId="{5BE3D591-FA74-431A-8762-41506F987FC5}">
      <dgm:prSet/>
      <dgm:spPr/>
      <dgm:t>
        <a:bodyPr/>
        <a:lstStyle/>
        <a:p>
          <a:endParaRPr lang="en-GB"/>
        </a:p>
      </dgm:t>
    </dgm:pt>
    <dgm:pt modelId="{EA4D7B73-4485-482E-B182-792602FE7E98}">
      <dgm:prSet phldrT="[Text]"/>
      <dgm:spPr/>
      <dgm:t>
        <a:bodyPr/>
        <a:lstStyle/>
        <a:p>
          <a:r>
            <a:rPr lang="en-GB" dirty="0"/>
            <a:t>Interview and select</a:t>
          </a:r>
        </a:p>
      </dgm:t>
    </dgm:pt>
    <dgm:pt modelId="{2A13EBAA-30E4-4BC5-ABA6-2DDD623ECC0D}" type="parTrans" cxnId="{8C99FE5A-7F85-4715-8889-A4164819A42C}">
      <dgm:prSet/>
      <dgm:spPr/>
      <dgm:t>
        <a:bodyPr/>
        <a:lstStyle/>
        <a:p>
          <a:endParaRPr lang="en-GB"/>
        </a:p>
      </dgm:t>
    </dgm:pt>
    <dgm:pt modelId="{B451BA77-EF68-41BB-8A8D-ED9700E7ADCA}" type="sibTrans" cxnId="{8C99FE5A-7F85-4715-8889-A4164819A42C}">
      <dgm:prSet/>
      <dgm:spPr/>
      <dgm:t>
        <a:bodyPr/>
        <a:lstStyle/>
        <a:p>
          <a:endParaRPr lang="en-GB"/>
        </a:p>
      </dgm:t>
    </dgm:pt>
    <dgm:pt modelId="{0C9B937D-B88E-49AE-A7CE-D264CF6D7BBA}">
      <dgm:prSet phldrT="[Text]"/>
      <dgm:spPr/>
      <dgm:t>
        <a:bodyPr/>
        <a:lstStyle/>
        <a:p>
          <a:r>
            <a:rPr lang="en-GB" dirty="0"/>
            <a:t>Support Supervise and Develop</a:t>
          </a:r>
        </a:p>
      </dgm:t>
    </dgm:pt>
    <dgm:pt modelId="{F0F20E12-AC64-4089-B076-59FF864DA53C}" type="parTrans" cxnId="{F07316CD-A3B5-4AF8-B880-859AEC644092}">
      <dgm:prSet/>
      <dgm:spPr/>
      <dgm:t>
        <a:bodyPr/>
        <a:lstStyle/>
        <a:p>
          <a:endParaRPr lang="en-GB"/>
        </a:p>
      </dgm:t>
    </dgm:pt>
    <dgm:pt modelId="{ADABB07B-FFDE-4243-8919-8C8856FBEF1F}" type="sibTrans" cxnId="{F07316CD-A3B5-4AF8-B880-859AEC644092}">
      <dgm:prSet/>
      <dgm:spPr/>
      <dgm:t>
        <a:bodyPr/>
        <a:lstStyle/>
        <a:p>
          <a:endParaRPr lang="en-GB"/>
        </a:p>
      </dgm:t>
    </dgm:pt>
    <dgm:pt modelId="{B977A01A-4E33-405F-9F20-8C1ED32831DA}" type="pres">
      <dgm:prSet presAssocID="{34BE07C0-17A9-4F32-9667-4DA5DAA28791}" presName="cycle" presStyleCnt="0">
        <dgm:presLayoutVars>
          <dgm:dir/>
          <dgm:resizeHandles val="exact"/>
        </dgm:presLayoutVars>
      </dgm:prSet>
      <dgm:spPr/>
    </dgm:pt>
    <dgm:pt modelId="{CFAACCD1-D300-4D2C-A69C-22AC03E4CB8F}" type="pres">
      <dgm:prSet presAssocID="{CED6C28E-858A-4869-8538-133607A126D6}" presName="node" presStyleLbl="node1" presStyleIdx="0" presStyleCnt="5">
        <dgm:presLayoutVars>
          <dgm:bulletEnabled val="1"/>
        </dgm:presLayoutVars>
      </dgm:prSet>
      <dgm:spPr/>
    </dgm:pt>
    <dgm:pt modelId="{0DEA5C13-05B1-492D-B206-CDFB5C670846}" type="pres">
      <dgm:prSet presAssocID="{B8ABDE3C-A643-4A1B-9F8F-3CD28089C5C5}" presName="sibTrans" presStyleLbl="sibTrans2D1" presStyleIdx="0" presStyleCnt="5"/>
      <dgm:spPr/>
    </dgm:pt>
    <dgm:pt modelId="{310B4441-79FB-47C9-B496-C501F0C66FAC}" type="pres">
      <dgm:prSet presAssocID="{B8ABDE3C-A643-4A1B-9F8F-3CD28089C5C5}" presName="connectorText" presStyleLbl="sibTrans2D1" presStyleIdx="0" presStyleCnt="5"/>
      <dgm:spPr/>
    </dgm:pt>
    <dgm:pt modelId="{D733DAE9-7362-40F0-AE7B-7301C4C43AD3}" type="pres">
      <dgm:prSet presAssocID="{EAD8E987-6482-4AEE-829F-CD9F8748CD5C}" presName="node" presStyleLbl="node1" presStyleIdx="1" presStyleCnt="5">
        <dgm:presLayoutVars>
          <dgm:bulletEnabled val="1"/>
        </dgm:presLayoutVars>
      </dgm:prSet>
      <dgm:spPr/>
    </dgm:pt>
    <dgm:pt modelId="{F3060EBB-1A01-4745-AF27-FC5D1508ED12}" type="pres">
      <dgm:prSet presAssocID="{198DF2DC-D3D8-42B2-B266-051DCDD36ABB}" presName="sibTrans" presStyleLbl="sibTrans2D1" presStyleIdx="1" presStyleCnt="5"/>
      <dgm:spPr/>
    </dgm:pt>
    <dgm:pt modelId="{1C5856AC-BF44-4430-A3E7-B223ACA3F661}" type="pres">
      <dgm:prSet presAssocID="{198DF2DC-D3D8-42B2-B266-051DCDD36ABB}" presName="connectorText" presStyleLbl="sibTrans2D1" presStyleIdx="1" presStyleCnt="5"/>
      <dgm:spPr/>
    </dgm:pt>
    <dgm:pt modelId="{54FEF5C8-A1C9-4D27-A9A1-E848A58F728B}" type="pres">
      <dgm:prSet presAssocID="{29E57E05-F42D-4E52-AD8C-2E9EB86AEFAB}" presName="node" presStyleLbl="node1" presStyleIdx="2" presStyleCnt="5">
        <dgm:presLayoutVars>
          <dgm:bulletEnabled val="1"/>
        </dgm:presLayoutVars>
      </dgm:prSet>
      <dgm:spPr/>
    </dgm:pt>
    <dgm:pt modelId="{F1882AD1-8A09-4CD8-A750-61A47D033176}" type="pres">
      <dgm:prSet presAssocID="{7E1F513A-77CC-4870-9AA4-9443D80EC78E}" presName="sibTrans" presStyleLbl="sibTrans2D1" presStyleIdx="2" presStyleCnt="5"/>
      <dgm:spPr/>
    </dgm:pt>
    <dgm:pt modelId="{DB21B803-6A17-4E3B-9431-D795F63883B5}" type="pres">
      <dgm:prSet presAssocID="{7E1F513A-77CC-4870-9AA4-9443D80EC78E}" presName="connectorText" presStyleLbl="sibTrans2D1" presStyleIdx="2" presStyleCnt="5"/>
      <dgm:spPr/>
    </dgm:pt>
    <dgm:pt modelId="{D7E4AA50-8F18-4A8D-9F0C-58E76FECCB27}" type="pres">
      <dgm:prSet presAssocID="{EA4D7B73-4485-482E-B182-792602FE7E98}" presName="node" presStyleLbl="node1" presStyleIdx="3" presStyleCnt="5">
        <dgm:presLayoutVars>
          <dgm:bulletEnabled val="1"/>
        </dgm:presLayoutVars>
      </dgm:prSet>
      <dgm:spPr/>
    </dgm:pt>
    <dgm:pt modelId="{4386AD0F-ECF5-4785-937C-72F8264A59A6}" type="pres">
      <dgm:prSet presAssocID="{B451BA77-EF68-41BB-8A8D-ED9700E7ADCA}" presName="sibTrans" presStyleLbl="sibTrans2D1" presStyleIdx="3" presStyleCnt="5"/>
      <dgm:spPr/>
    </dgm:pt>
    <dgm:pt modelId="{6F925206-2275-40A6-B74D-9FB024FD750C}" type="pres">
      <dgm:prSet presAssocID="{B451BA77-EF68-41BB-8A8D-ED9700E7ADCA}" presName="connectorText" presStyleLbl="sibTrans2D1" presStyleIdx="3" presStyleCnt="5"/>
      <dgm:spPr/>
    </dgm:pt>
    <dgm:pt modelId="{564B27DA-B9A5-4849-BAFF-721F431B5417}" type="pres">
      <dgm:prSet presAssocID="{0C9B937D-B88E-49AE-A7CE-D264CF6D7BBA}" presName="node" presStyleLbl="node1" presStyleIdx="4" presStyleCnt="5">
        <dgm:presLayoutVars>
          <dgm:bulletEnabled val="1"/>
        </dgm:presLayoutVars>
      </dgm:prSet>
      <dgm:spPr/>
    </dgm:pt>
    <dgm:pt modelId="{08AED9AB-1168-469A-9D7A-1A094C357475}" type="pres">
      <dgm:prSet presAssocID="{ADABB07B-FFDE-4243-8919-8C8856FBEF1F}" presName="sibTrans" presStyleLbl="sibTrans2D1" presStyleIdx="4" presStyleCnt="5"/>
      <dgm:spPr/>
    </dgm:pt>
    <dgm:pt modelId="{1AFC5B40-3B5E-481B-AEED-A2A202D81A04}" type="pres">
      <dgm:prSet presAssocID="{ADABB07B-FFDE-4243-8919-8C8856FBEF1F}" presName="connectorText" presStyleLbl="sibTrans2D1" presStyleIdx="4" presStyleCnt="5"/>
      <dgm:spPr/>
    </dgm:pt>
  </dgm:ptLst>
  <dgm:cxnLst>
    <dgm:cxn modelId="{8F726114-D3B6-4310-8099-0DE559409F8B}" type="presOf" srcId="{EAD8E987-6482-4AEE-829F-CD9F8748CD5C}" destId="{D733DAE9-7362-40F0-AE7B-7301C4C43AD3}" srcOrd="0" destOrd="0" presId="urn:microsoft.com/office/officeart/2005/8/layout/cycle2"/>
    <dgm:cxn modelId="{8773BD24-288C-40B7-9F25-711B028BB651}" type="presOf" srcId="{B451BA77-EF68-41BB-8A8D-ED9700E7ADCA}" destId="{4386AD0F-ECF5-4785-937C-72F8264A59A6}" srcOrd="0" destOrd="0" presId="urn:microsoft.com/office/officeart/2005/8/layout/cycle2"/>
    <dgm:cxn modelId="{8F55CF28-8F49-496E-B49B-AF29D32499FA}" type="presOf" srcId="{ADABB07B-FFDE-4243-8919-8C8856FBEF1F}" destId="{1AFC5B40-3B5E-481B-AEED-A2A202D81A04}" srcOrd="1" destOrd="0" presId="urn:microsoft.com/office/officeart/2005/8/layout/cycle2"/>
    <dgm:cxn modelId="{17606D5D-1772-4CD6-9D90-6EB23048C87C}" type="presOf" srcId="{ADABB07B-FFDE-4243-8919-8C8856FBEF1F}" destId="{08AED9AB-1168-469A-9D7A-1A094C357475}" srcOrd="0" destOrd="0" presId="urn:microsoft.com/office/officeart/2005/8/layout/cycle2"/>
    <dgm:cxn modelId="{7D085848-D30E-4ED2-9BEF-0D5AC3A005F5}" type="presOf" srcId="{B451BA77-EF68-41BB-8A8D-ED9700E7ADCA}" destId="{6F925206-2275-40A6-B74D-9FB024FD750C}" srcOrd="1" destOrd="0" presId="urn:microsoft.com/office/officeart/2005/8/layout/cycle2"/>
    <dgm:cxn modelId="{52EAD74E-B0C5-4CF5-8D20-CD8C0CA15DB7}" type="presOf" srcId="{B8ABDE3C-A643-4A1B-9F8F-3CD28089C5C5}" destId="{0DEA5C13-05B1-492D-B206-CDFB5C670846}" srcOrd="0" destOrd="0" presId="urn:microsoft.com/office/officeart/2005/8/layout/cycle2"/>
    <dgm:cxn modelId="{8C99FE5A-7F85-4715-8889-A4164819A42C}" srcId="{34BE07C0-17A9-4F32-9667-4DA5DAA28791}" destId="{EA4D7B73-4485-482E-B182-792602FE7E98}" srcOrd="3" destOrd="0" parTransId="{2A13EBAA-30E4-4BC5-ABA6-2DDD623ECC0D}" sibTransId="{B451BA77-EF68-41BB-8A8D-ED9700E7ADCA}"/>
    <dgm:cxn modelId="{9ECFF985-5DC6-44C1-A6A0-02876A030994}" type="presOf" srcId="{198DF2DC-D3D8-42B2-B266-051DCDD36ABB}" destId="{F3060EBB-1A01-4745-AF27-FC5D1508ED12}" srcOrd="0" destOrd="0" presId="urn:microsoft.com/office/officeart/2005/8/layout/cycle2"/>
    <dgm:cxn modelId="{E0C5CB89-59CA-4982-94E7-70577267059A}" type="presOf" srcId="{34BE07C0-17A9-4F32-9667-4DA5DAA28791}" destId="{B977A01A-4E33-405F-9F20-8C1ED32831DA}" srcOrd="0" destOrd="0" presId="urn:microsoft.com/office/officeart/2005/8/layout/cycle2"/>
    <dgm:cxn modelId="{5BE3D591-FA74-431A-8762-41506F987FC5}" srcId="{34BE07C0-17A9-4F32-9667-4DA5DAA28791}" destId="{29E57E05-F42D-4E52-AD8C-2E9EB86AEFAB}" srcOrd="2" destOrd="0" parTransId="{A41A7395-449C-41B1-97DF-42DBAAE3FFE6}" sibTransId="{7E1F513A-77CC-4870-9AA4-9443D80EC78E}"/>
    <dgm:cxn modelId="{76D50199-8BD1-49D7-B5AE-157587E0494C}" type="presOf" srcId="{B8ABDE3C-A643-4A1B-9F8F-3CD28089C5C5}" destId="{310B4441-79FB-47C9-B496-C501F0C66FAC}" srcOrd="1" destOrd="0" presId="urn:microsoft.com/office/officeart/2005/8/layout/cycle2"/>
    <dgm:cxn modelId="{5F06E0A8-4363-432D-9184-68699F6C756C}" srcId="{34BE07C0-17A9-4F32-9667-4DA5DAA28791}" destId="{EAD8E987-6482-4AEE-829F-CD9F8748CD5C}" srcOrd="1" destOrd="0" parTransId="{CE28296B-14B0-4130-B8BE-F848660F503B}" sibTransId="{198DF2DC-D3D8-42B2-B266-051DCDD36ABB}"/>
    <dgm:cxn modelId="{6F8105C5-5C0E-4283-ACDD-DAA954BB1CE4}" type="presOf" srcId="{7E1F513A-77CC-4870-9AA4-9443D80EC78E}" destId="{F1882AD1-8A09-4CD8-A750-61A47D033176}" srcOrd="0" destOrd="0" presId="urn:microsoft.com/office/officeart/2005/8/layout/cycle2"/>
    <dgm:cxn modelId="{983B19CB-3FF7-4DD0-86BF-F322EF42226B}" type="presOf" srcId="{EA4D7B73-4485-482E-B182-792602FE7E98}" destId="{D7E4AA50-8F18-4A8D-9F0C-58E76FECCB27}" srcOrd="0" destOrd="0" presId="urn:microsoft.com/office/officeart/2005/8/layout/cycle2"/>
    <dgm:cxn modelId="{F07316CD-A3B5-4AF8-B880-859AEC644092}" srcId="{34BE07C0-17A9-4F32-9667-4DA5DAA28791}" destId="{0C9B937D-B88E-49AE-A7CE-D264CF6D7BBA}" srcOrd="4" destOrd="0" parTransId="{F0F20E12-AC64-4089-B076-59FF864DA53C}" sibTransId="{ADABB07B-FFDE-4243-8919-8C8856FBEF1F}"/>
    <dgm:cxn modelId="{C458BBD3-141B-4DD5-81F8-548FF75DDA59}" type="presOf" srcId="{CED6C28E-858A-4869-8538-133607A126D6}" destId="{CFAACCD1-D300-4D2C-A69C-22AC03E4CB8F}" srcOrd="0" destOrd="0" presId="urn:microsoft.com/office/officeart/2005/8/layout/cycle2"/>
    <dgm:cxn modelId="{AAAABFDE-2083-4453-B118-E63086F6C610}" type="presOf" srcId="{198DF2DC-D3D8-42B2-B266-051DCDD36ABB}" destId="{1C5856AC-BF44-4430-A3E7-B223ACA3F661}" srcOrd="1" destOrd="0" presId="urn:microsoft.com/office/officeart/2005/8/layout/cycle2"/>
    <dgm:cxn modelId="{C322B6DF-B3A8-42A6-AAAA-70EF9F597A3E}" type="presOf" srcId="{29E57E05-F42D-4E52-AD8C-2E9EB86AEFAB}" destId="{54FEF5C8-A1C9-4D27-A9A1-E848A58F728B}" srcOrd="0" destOrd="0" presId="urn:microsoft.com/office/officeart/2005/8/layout/cycle2"/>
    <dgm:cxn modelId="{B47350E5-59D4-46ED-8247-3A36CAA6058B}" type="presOf" srcId="{0C9B937D-B88E-49AE-A7CE-D264CF6D7BBA}" destId="{564B27DA-B9A5-4849-BAFF-721F431B5417}" srcOrd="0" destOrd="0" presId="urn:microsoft.com/office/officeart/2005/8/layout/cycle2"/>
    <dgm:cxn modelId="{C4B2E1E8-0341-474E-A75D-7AF33292FAD7}" srcId="{34BE07C0-17A9-4F32-9667-4DA5DAA28791}" destId="{CED6C28E-858A-4869-8538-133607A126D6}" srcOrd="0" destOrd="0" parTransId="{E5923DA8-C293-4A35-9B52-8CD107CB39C3}" sibTransId="{B8ABDE3C-A643-4A1B-9F8F-3CD28089C5C5}"/>
    <dgm:cxn modelId="{E44735EC-795A-4961-8B8B-61E3F08E254A}" type="presOf" srcId="{7E1F513A-77CC-4870-9AA4-9443D80EC78E}" destId="{DB21B803-6A17-4E3B-9431-D795F63883B5}" srcOrd="1" destOrd="0" presId="urn:microsoft.com/office/officeart/2005/8/layout/cycle2"/>
    <dgm:cxn modelId="{2DC28CD1-D4F7-4FD2-8AD6-97D080CF9C23}" type="presParOf" srcId="{B977A01A-4E33-405F-9F20-8C1ED32831DA}" destId="{CFAACCD1-D300-4D2C-A69C-22AC03E4CB8F}" srcOrd="0" destOrd="0" presId="urn:microsoft.com/office/officeart/2005/8/layout/cycle2"/>
    <dgm:cxn modelId="{48D0EB75-B074-4B93-8186-234AC3CCDC9E}" type="presParOf" srcId="{B977A01A-4E33-405F-9F20-8C1ED32831DA}" destId="{0DEA5C13-05B1-492D-B206-CDFB5C670846}" srcOrd="1" destOrd="0" presId="urn:microsoft.com/office/officeart/2005/8/layout/cycle2"/>
    <dgm:cxn modelId="{FEF3055D-DA08-4B6F-B850-79316EBD1CC0}" type="presParOf" srcId="{0DEA5C13-05B1-492D-B206-CDFB5C670846}" destId="{310B4441-79FB-47C9-B496-C501F0C66FAC}" srcOrd="0" destOrd="0" presId="urn:microsoft.com/office/officeart/2005/8/layout/cycle2"/>
    <dgm:cxn modelId="{4A93FF94-8168-47E8-86ED-7E0A125F527F}" type="presParOf" srcId="{B977A01A-4E33-405F-9F20-8C1ED32831DA}" destId="{D733DAE9-7362-40F0-AE7B-7301C4C43AD3}" srcOrd="2" destOrd="0" presId="urn:microsoft.com/office/officeart/2005/8/layout/cycle2"/>
    <dgm:cxn modelId="{AB3942D9-26C4-48A3-ACB4-4332B9AC8CCA}" type="presParOf" srcId="{B977A01A-4E33-405F-9F20-8C1ED32831DA}" destId="{F3060EBB-1A01-4745-AF27-FC5D1508ED12}" srcOrd="3" destOrd="0" presId="urn:microsoft.com/office/officeart/2005/8/layout/cycle2"/>
    <dgm:cxn modelId="{D0C776AD-FBE7-4990-AED0-094D5EADB200}" type="presParOf" srcId="{F3060EBB-1A01-4745-AF27-FC5D1508ED12}" destId="{1C5856AC-BF44-4430-A3E7-B223ACA3F661}" srcOrd="0" destOrd="0" presId="urn:microsoft.com/office/officeart/2005/8/layout/cycle2"/>
    <dgm:cxn modelId="{B3168317-1E2E-4831-A581-D05EFB748C42}" type="presParOf" srcId="{B977A01A-4E33-405F-9F20-8C1ED32831DA}" destId="{54FEF5C8-A1C9-4D27-A9A1-E848A58F728B}" srcOrd="4" destOrd="0" presId="urn:microsoft.com/office/officeart/2005/8/layout/cycle2"/>
    <dgm:cxn modelId="{4F9A42F7-97F7-427F-8252-F7B7B304FD59}" type="presParOf" srcId="{B977A01A-4E33-405F-9F20-8C1ED32831DA}" destId="{F1882AD1-8A09-4CD8-A750-61A47D033176}" srcOrd="5" destOrd="0" presId="urn:microsoft.com/office/officeart/2005/8/layout/cycle2"/>
    <dgm:cxn modelId="{D15F5AB9-1400-4008-BC00-A365B73F141C}" type="presParOf" srcId="{F1882AD1-8A09-4CD8-A750-61A47D033176}" destId="{DB21B803-6A17-4E3B-9431-D795F63883B5}" srcOrd="0" destOrd="0" presId="urn:microsoft.com/office/officeart/2005/8/layout/cycle2"/>
    <dgm:cxn modelId="{EB61E608-DDD1-4B78-A52E-39557D03B645}" type="presParOf" srcId="{B977A01A-4E33-405F-9F20-8C1ED32831DA}" destId="{D7E4AA50-8F18-4A8D-9F0C-58E76FECCB27}" srcOrd="6" destOrd="0" presId="urn:microsoft.com/office/officeart/2005/8/layout/cycle2"/>
    <dgm:cxn modelId="{CDA7435D-8445-467C-A922-6FAE27F2A52D}" type="presParOf" srcId="{B977A01A-4E33-405F-9F20-8C1ED32831DA}" destId="{4386AD0F-ECF5-4785-937C-72F8264A59A6}" srcOrd="7" destOrd="0" presId="urn:microsoft.com/office/officeart/2005/8/layout/cycle2"/>
    <dgm:cxn modelId="{4D6D8BDC-DEE9-42B8-8F36-5AAA9DAB4BC5}" type="presParOf" srcId="{4386AD0F-ECF5-4785-937C-72F8264A59A6}" destId="{6F925206-2275-40A6-B74D-9FB024FD750C}" srcOrd="0" destOrd="0" presId="urn:microsoft.com/office/officeart/2005/8/layout/cycle2"/>
    <dgm:cxn modelId="{65C185FA-1E3C-49E0-877D-98375B238F9B}" type="presParOf" srcId="{B977A01A-4E33-405F-9F20-8C1ED32831DA}" destId="{564B27DA-B9A5-4849-BAFF-721F431B5417}" srcOrd="8" destOrd="0" presId="urn:microsoft.com/office/officeart/2005/8/layout/cycle2"/>
    <dgm:cxn modelId="{5DA1C371-4AF0-4774-8D45-5F598C05FCF9}" type="presParOf" srcId="{B977A01A-4E33-405F-9F20-8C1ED32831DA}" destId="{08AED9AB-1168-469A-9D7A-1A094C357475}" srcOrd="9" destOrd="0" presId="urn:microsoft.com/office/officeart/2005/8/layout/cycle2"/>
    <dgm:cxn modelId="{7ADC9181-F661-4B46-8819-48ABDC79ABAE}" type="presParOf" srcId="{08AED9AB-1168-469A-9D7A-1A094C357475}" destId="{1AFC5B40-3B5E-481B-AEED-A2A202D81A0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ACCD1-D300-4D2C-A69C-22AC03E4CB8F}">
      <dsp:nvSpPr>
        <dsp:cNvPr id="0" name=""/>
        <dsp:cNvSpPr/>
      </dsp:nvSpPr>
      <dsp:spPr>
        <a:xfrm>
          <a:off x="2812221" y="440"/>
          <a:ext cx="1499156" cy="14991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Write  Job Description</a:t>
          </a:r>
        </a:p>
      </dsp:txBody>
      <dsp:txXfrm>
        <a:off x="3031767" y="219986"/>
        <a:ext cx="1060064" cy="1060064"/>
      </dsp:txXfrm>
    </dsp:sp>
    <dsp:sp modelId="{0DEA5C13-05B1-492D-B206-CDFB5C670846}">
      <dsp:nvSpPr>
        <dsp:cNvPr id="0" name=""/>
        <dsp:cNvSpPr/>
      </dsp:nvSpPr>
      <dsp:spPr>
        <a:xfrm rot="2160000">
          <a:off x="4263735" y="1151397"/>
          <a:ext cx="397432" cy="5059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275120" y="1217549"/>
        <a:ext cx="278202" cy="303579"/>
      </dsp:txXfrm>
    </dsp:sp>
    <dsp:sp modelId="{D733DAE9-7362-40F0-AE7B-7301C4C43AD3}">
      <dsp:nvSpPr>
        <dsp:cNvPr id="0" name=""/>
        <dsp:cNvSpPr/>
      </dsp:nvSpPr>
      <dsp:spPr>
        <a:xfrm>
          <a:off x="4631725" y="1322386"/>
          <a:ext cx="1499156" cy="14991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Confirm selection criteria</a:t>
          </a:r>
        </a:p>
      </dsp:txBody>
      <dsp:txXfrm>
        <a:off x="4851271" y="1541932"/>
        <a:ext cx="1060064" cy="1060064"/>
      </dsp:txXfrm>
    </dsp:sp>
    <dsp:sp modelId="{F3060EBB-1A01-4745-AF27-FC5D1508ED12}">
      <dsp:nvSpPr>
        <dsp:cNvPr id="0" name=""/>
        <dsp:cNvSpPr/>
      </dsp:nvSpPr>
      <dsp:spPr>
        <a:xfrm rot="6480000">
          <a:off x="4838568" y="2877761"/>
          <a:ext cx="397432" cy="5059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4916605" y="2922257"/>
        <a:ext cx="278202" cy="303579"/>
      </dsp:txXfrm>
    </dsp:sp>
    <dsp:sp modelId="{54FEF5C8-A1C9-4D27-A9A1-E848A58F728B}">
      <dsp:nvSpPr>
        <dsp:cNvPr id="0" name=""/>
        <dsp:cNvSpPr/>
      </dsp:nvSpPr>
      <dsp:spPr>
        <a:xfrm>
          <a:off x="3936736" y="3461340"/>
          <a:ext cx="1499156" cy="149915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Advertise</a:t>
          </a:r>
        </a:p>
      </dsp:txBody>
      <dsp:txXfrm>
        <a:off x="4156282" y="3680886"/>
        <a:ext cx="1060064" cy="1060064"/>
      </dsp:txXfrm>
    </dsp:sp>
    <dsp:sp modelId="{F1882AD1-8A09-4CD8-A750-61A47D033176}">
      <dsp:nvSpPr>
        <dsp:cNvPr id="0" name=""/>
        <dsp:cNvSpPr/>
      </dsp:nvSpPr>
      <dsp:spPr>
        <a:xfrm rot="10800000">
          <a:off x="3374331" y="3957936"/>
          <a:ext cx="397432" cy="5059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493561" y="4059129"/>
        <a:ext cx="278202" cy="303579"/>
      </dsp:txXfrm>
    </dsp:sp>
    <dsp:sp modelId="{D7E4AA50-8F18-4A8D-9F0C-58E76FECCB27}">
      <dsp:nvSpPr>
        <dsp:cNvPr id="0" name=""/>
        <dsp:cNvSpPr/>
      </dsp:nvSpPr>
      <dsp:spPr>
        <a:xfrm>
          <a:off x="1687707" y="3461340"/>
          <a:ext cx="1499156" cy="149915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Interview and select</a:t>
          </a:r>
        </a:p>
      </dsp:txBody>
      <dsp:txXfrm>
        <a:off x="1907253" y="3680886"/>
        <a:ext cx="1060064" cy="1060064"/>
      </dsp:txXfrm>
    </dsp:sp>
    <dsp:sp modelId="{4386AD0F-ECF5-4785-937C-72F8264A59A6}">
      <dsp:nvSpPr>
        <dsp:cNvPr id="0" name=""/>
        <dsp:cNvSpPr/>
      </dsp:nvSpPr>
      <dsp:spPr>
        <a:xfrm rot="15120000">
          <a:off x="1894550" y="2899156"/>
          <a:ext cx="397432" cy="5059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1972587" y="3057046"/>
        <a:ext cx="278202" cy="303579"/>
      </dsp:txXfrm>
    </dsp:sp>
    <dsp:sp modelId="{564B27DA-B9A5-4849-BAFF-721F431B5417}">
      <dsp:nvSpPr>
        <dsp:cNvPr id="0" name=""/>
        <dsp:cNvSpPr/>
      </dsp:nvSpPr>
      <dsp:spPr>
        <a:xfrm>
          <a:off x="992718" y="1322386"/>
          <a:ext cx="1499156" cy="149915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Support Supervise and Develop</a:t>
          </a:r>
        </a:p>
      </dsp:txBody>
      <dsp:txXfrm>
        <a:off x="1212264" y="1541932"/>
        <a:ext cx="1060064" cy="1060064"/>
      </dsp:txXfrm>
    </dsp:sp>
    <dsp:sp modelId="{08AED9AB-1168-469A-9D7A-1A094C357475}">
      <dsp:nvSpPr>
        <dsp:cNvPr id="0" name=""/>
        <dsp:cNvSpPr/>
      </dsp:nvSpPr>
      <dsp:spPr>
        <a:xfrm rot="19440000">
          <a:off x="2444232" y="1164620"/>
          <a:ext cx="397432" cy="5059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455617" y="1300854"/>
        <a:ext cx="278202" cy="30357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332"/>
          </a:xfrm>
          <a:prstGeom prst="rect">
            <a:avLst/>
          </a:prstGeom>
        </p:spPr>
        <p:txBody>
          <a:bodyPr vert="horz" lIns="91432" tIns="45716" rIns="91432" bIns="45716" rtlCol="0"/>
          <a:lstStyle>
            <a:lvl1pPr algn="r">
              <a:defRPr sz="1200"/>
            </a:lvl1pPr>
          </a:lstStyle>
          <a:p>
            <a:fld id="{A5562762-9FA6-422F-A1B9-782620D1F7B3}" type="datetimeFigureOut">
              <a:rPr lang="en-GB" smtClean="0"/>
              <a:t>25/06/2019</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32" tIns="45716" rIns="91432" bIns="45716" rtlCol="0" anchor="b"/>
          <a:lstStyle>
            <a:lvl1pPr algn="r">
              <a:defRPr sz="1200"/>
            </a:lvl1pPr>
          </a:lstStyle>
          <a:p>
            <a:fld id="{331E24C3-92BA-4EA9-95C2-F6DCAFBC15A7}" type="slidenum">
              <a:rPr lang="en-GB" smtClean="0"/>
              <a:t>‹#›</a:t>
            </a:fld>
            <a:endParaRPr lang="en-GB"/>
          </a:p>
        </p:txBody>
      </p:sp>
    </p:spTree>
    <p:extLst>
      <p:ext uri="{BB962C8B-B14F-4D97-AF65-F5344CB8AC3E}">
        <p14:creationId xmlns:p14="http://schemas.microsoft.com/office/powerpoint/2010/main" val="387923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5" y="0"/>
            <a:ext cx="2945659" cy="496332"/>
          </a:xfrm>
          <a:prstGeom prst="rect">
            <a:avLst/>
          </a:prstGeom>
        </p:spPr>
        <p:txBody>
          <a:bodyPr vert="horz" lIns="91432" tIns="45716" rIns="91432" bIns="45716" rtlCol="0"/>
          <a:lstStyle>
            <a:lvl1pPr algn="r">
              <a:defRPr sz="1200"/>
            </a:lvl1pPr>
          </a:lstStyle>
          <a:p>
            <a:fld id="{5A5DF86A-36D6-403B-9227-81157DDD575B}" type="datetimeFigureOut">
              <a:rPr lang="en-GB" smtClean="0"/>
              <a:t>25/06/2019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32" tIns="45716" rIns="91432" bIns="45716" rtlCol="0" anchor="b"/>
          <a:lstStyle>
            <a:lvl1pPr algn="r">
              <a:defRPr sz="1200"/>
            </a:lvl1pPr>
          </a:lstStyle>
          <a:p>
            <a:fld id="{5ADF2049-9E94-4885-870E-216753F11482}" type="slidenum">
              <a:rPr lang="en-GB" smtClean="0"/>
              <a:t>‹#›</a:t>
            </a:fld>
            <a:endParaRPr lang="en-GB"/>
          </a:p>
        </p:txBody>
      </p:sp>
    </p:spTree>
    <p:extLst>
      <p:ext uri="{BB962C8B-B14F-4D97-AF65-F5344CB8AC3E}">
        <p14:creationId xmlns:p14="http://schemas.microsoft.com/office/powerpoint/2010/main" val="90552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gender-decoder.katmatfield.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ypito.com/hom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DF2049-9E94-4885-870E-216753F11482}" type="slidenum">
              <a:rPr lang="en-GB" smtClean="0"/>
              <a:t>1</a:t>
            </a:fld>
            <a:endParaRPr lang="en-GB"/>
          </a:p>
        </p:txBody>
      </p:sp>
    </p:spTree>
    <p:extLst>
      <p:ext uri="{BB962C8B-B14F-4D97-AF65-F5344CB8AC3E}">
        <p14:creationId xmlns:p14="http://schemas.microsoft.com/office/powerpoint/2010/main" val="199036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98102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more – please let me know</a:t>
            </a:r>
          </a:p>
          <a:p>
            <a:endParaRPr lang="en-GB" dirty="0"/>
          </a:p>
          <a:p>
            <a:r>
              <a:rPr lang="en-GB" dirty="0"/>
              <a:t>Flip chart to capture other websites or information</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60448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4858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86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310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49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buFont typeface="Arial" panose="020B0604020202020204" pitchFamily="34" charset="0"/>
              <a:buChar char="•"/>
            </a:pPr>
            <a:r>
              <a:rPr lang="en-GB" sz="1000" dirty="0">
                <a:latin typeface="+mn-lt"/>
              </a:rPr>
              <a:t>DWP systems – employment support for all out-of-work benefit claimants and increasingly universal credit claimants (including in-work)</a:t>
            </a:r>
          </a:p>
          <a:p>
            <a:pPr marL="0" indent="0">
              <a:spcBef>
                <a:spcPts val="1200"/>
              </a:spcBef>
              <a:buFont typeface="Arial" panose="020B0604020202020204" pitchFamily="34" charset="0"/>
              <a:buNone/>
            </a:pPr>
            <a:endParaRPr lang="en-GB" sz="1000" dirty="0">
              <a:latin typeface="+mn-lt"/>
            </a:endParaRPr>
          </a:p>
          <a:p>
            <a:pPr marL="285750" indent="-285750">
              <a:spcBef>
                <a:spcPts val="1200"/>
              </a:spcBef>
              <a:buFont typeface="Arial" panose="020B0604020202020204" pitchFamily="34" charset="0"/>
              <a:buChar char="•"/>
            </a:pPr>
            <a:r>
              <a:rPr lang="en-GB" sz="900" dirty="0">
                <a:latin typeface="+mn-lt"/>
              </a:rPr>
              <a:t>Nottingham City Council – public campaigns (bins, bus shelters, buses, lamppost banners) plus a variety of community organisations working with jobseekers and local residents</a:t>
            </a:r>
          </a:p>
          <a:p>
            <a:pPr marL="285750" indent="-285750">
              <a:spcBef>
                <a:spcPts val="1200"/>
              </a:spcBef>
              <a:buFont typeface="Arial" panose="020B0604020202020204" pitchFamily="34" charset="0"/>
              <a:buChar char="•"/>
            </a:pPr>
            <a:endParaRPr lang="en-GB" sz="900" dirty="0">
              <a:latin typeface="+mn-lt"/>
            </a:endParaRPr>
          </a:p>
          <a:p>
            <a:pPr marL="285750" indent="-285750">
              <a:spcBef>
                <a:spcPts val="1200"/>
              </a:spcBef>
              <a:buFont typeface="Arial" panose="020B0604020202020204" pitchFamily="34" charset="0"/>
              <a:buChar char="•"/>
            </a:pPr>
            <a:r>
              <a:rPr lang="en-GB" sz="900" dirty="0">
                <a:latin typeface="+mn-lt"/>
              </a:rPr>
              <a:t>Futures’ services and programmes – National Careers Service, Nottingham &amp; Nottinghamshire Schools services, Employment and Adult Education programmes </a:t>
            </a:r>
          </a:p>
          <a:p>
            <a:pPr marL="285750" indent="-285750">
              <a:spcBef>
                <a:spcPts val="1200"/>
              </a:spcBef>
              <a:buFont typeface="Arial" panose="020B0604020202020204" pitchFamily="34" charset="0"/>
              <a:buChar char="•"/>
            </a:pPr>
            <a:endParaRPr lang="en-GB" sz="900" dirty="0">
              <a:latin typeface="+mn-lt"/>
            </a:endParaRPr>
          </a:p>
          <a:p>
            <a:pPr marL="285750" indent="-285750">
              <a:spcBef>
                <a:spcPts val="1200"/>
              </a:spcBef>
              <a:buFont typeface="Arial" panose="020B0604020202020204" pitchFamily="34" charset="0"/>
              <a:buChar char="•"/>
            </a:pPr>
            <a:r>
              <a:rPr lang="en-GB" sz="900" dirty="0">
                <a:latin typeface="+mn-lt"/>
              </a:rPr>
              <a:t>Nottingham Jobs registration and bulletin service – over 2,000 individuals currently signed up for our bulletin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933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63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91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800" kern="1200" baseline="0" dirty="0">
                <a:solidFill>
                  <a:schemeClr val="tx1"/>
                </a:solidFill>
                <a:effectLst/>
                <a:latin typeface="+mn-lt"/>
                <a:ea typeface="+mn-ea"/>
                <a:cs typeface="+mn-cs"/>
              </a:rPr>
              <a:t>Limit the number of “Must have” requirements on your job advert – 80% of people who work in care are women and one HP study showed that men apply for a job if they meet 60% of the qualifications, but women only apply if they meet 100% of them.</a:t>
            </a:r>
          </a:p>
          <a:p>
            <a:pPr marL="171450" lvl="0" indent="-171450">
              <a:buFont typeface="Arial" panose="020B0604020202020204" pitchFamily="34" charset="0"/>
              <a:buChar char="•"/>
            </a:pPr>
            <a:r>
              <a:rPr lang="en-GB" sz="800" kern="1200" baseline="0" dirty="0">
                <a:solidFill>
                  <a:schemeClr val="tx1"/>
                </a:solidFill>
                <a:effectLst/>
                <a:latin typeface="+mn-lt"/>
                <a:ea typeface="+mn-ea"/>
                <a:cs typeface="+mn-cs"/>
              </a:rPr>
              <a:t>Be clear about the locations you cover and what working patterns are available – 64% of Mothers are still the primary carers for children according to research by Direct Line so offering flexible working is important to attract applicants.</a:t>
            </a:r>
          </a:p>
          <a:p>
            <a:pPr marL="171450" lvl="0" indent="-171450">
              <a:buFont typeface="Arial" panose="020B0604020202020204" pitchFamily="34" charset="0"/>
              <a:buChar char="•"/>
            </a:pPr>
            <a:r>
              <a:rPr lang="en-GB" sz="800" kern="1200" baseline="0" dirty="0">
                <a:solidFill>
                  <a:schemeClr val="tx1"/>
                </a:solidFill>
                <a:effectLst/>
                <a:latin typeface="+mn-lt"/>
                <a:ea typeface="+mn-ea"/>
                <a:cs typeface="+mn-cs"/>
              </a:rPr>
              <a:t>Use Case Studies – e.g. on Facebook – use real Care Workers – local angles are key – use someone with a well-developed social media network e.g. NCC – </a:t>
            </a:r>
            <a:r>
              <a:rPr lang="en-GB" sz="800" kern="1200" baseline="0" dirty="0" err="1">
                <a:solidFill>
                  <a:schemeClr val="tx1"/>
                </a:solidFill>
                <a:effectLst/>
                <a:latin typeface="+mn-lt"/>
                <a:ea typeface="+mn-ea"/>
                <a:cs typeface="+mn-cs"/>
              </a:rPr>
              <a:t>HomeCare</a:t>
            </a:r>
            <a:r>
              <a:rPr lang="en-GB" sz="800" kern="1200" baseline="0" dirty="0">
                <a:solidFill>
                  <a:schemeClr val="tx1"/>
                </a:solidFill>
                <a:effectLst/>
                <a:latin typeface="+mn-lt"/>
                <a:ea typeface="+mn-ea"/>
                <a:cs typeface="+mn-cs"/>
              </a:rPr>
              <a:t> worker video on FB.</a:t>
            </a:r>
          </a:p>
          <a:p>
            <a:pPr marL="171450" lvl="0" indent="-171450">
              <a:buFont typeface="Arial" panose="020B0604020202020204" pitchFamily="34" charset="0"/>
              <a:buChar char="•"/>
            </a:pPr>
            <a:r>
              <a:rPr lang="en-GB" sz="800" kern="1200" baseline="0" dirty="0">
                <a:solidFill>
                  <a:schemeClr val="tx1"/>
                </a:solidFill>
                <a:effectLst/>
                <a:latin typeface="+mn-lt"/>
                <a:ea typeface="+mn-ea"/>
                <a:cs typeface="+mn-cs"/>
              </a:rPr>
              <a:t>Attract a more diverse talent pool by removing unconscious bias in job adverts: </a:t>
            </a:r>
          </a:p>
          <a:p>
            <a:pPr marL="0" indent="0">
              <a:buFont typeface="Arial" panose="020B0604020202020204" pitchFamily="34" charset="0"/>
              <a:buNone/>
            </a:pPr>
            <a:r>
              <a:rPr lang="en-US" sz="800" u="none" strike="noStrike" kern="1200" baseline="0" dirty="0">
                <a:solidFill>
                  <a:schemeClr val="tx1"/>
                </a:solidFill>
                <a:effectLst/>
                <a:latin typeface="+mn-lt"/>
                <a:ea typeface="+mn-ea"/>
                <a:cs typeface="+mn-cs"/>
                <a:hlinkClick r:id="rId3"/>
              </a:rPr>
              <a:t>http://gender-decoder.katmatfield.com/</a:t>
            </a:r>
            <a:r>
              <a:rPr lang="en-US" sz="800" u="none" strike="noStrike" kern="1200" baseline="0" dirty="0">
                <a:solidFill>
                  <a:schemeClr val="tx1"/>
                </a:solidFill>
                <a:effectLst/>
                <a:latin typeface="+mn-lt"/>
                <a:ea typeface="+mn-ea"/>
                <a:cs typeface="+mn-cs"/>
              </a:rPr>
              <a:t>  </a:t>
            </a:r>
            <a:endParaRPr lang="en-GB" sz="800" kern="1200" baseline="0" dirty="0">
              <a:solidFill>
                <a:schemeClr val="tx1"/>
              </a:solidFill>
              <a:effectLst/>
              <a:latin typeface="+mn-lt"/>
              <a:ea typeface="+mn-ea"/>
              <a:cs typeface="+mn-cs"/>
            </a:endParaRPr>
          </a:p>
          <a:p>
            <a:pPr marL="457200" lvl="1" indent="0">
              <a:buFont typeface="Arial" panose="020B0604020202020204" pitchFamily="34" charset="0"/>
              <a:buNone/>
            </a:pPr>
            <a:r>
              <a:rPr lang="en-GB" sz="800" kern="1200" baseline="0" dirty="0">
                <a:solidFill>
                  <a:schemeClr val="tx1"/>
                </a:solidFill>
                <a:effectLst/>
                <a:latin typeface="+mn-lt"/>
                <a:ea typeface="+mn-ea"/>
                <a:cs typeface="+mn-cs"/>
              </a:rPr>
              <a:t>Without realising it, we all use language that is subtly ‘gender-coded’. Society has certain expectations of what men and women are like, and how they differ, and this seeps into the language we use. Think about “bossy” and “feisty”: we almost never use these words to describe men.</a:t>
            </a:r>
          </a:p>
          <a:p>
            <a:pPr marL="457200" lvl="1" indent="0">
              <a:buFont typeface="Arial" panose="020B0604020202020204" pitchFamily="34" charset="0"/>
              <a:buNone/>
            </a:pPr>
            <a:r>
              <a:rPr lang="en-GB" sz="800" kern="1200" baseline="0" dirty="0">
                <a:solidFill>
                  <a:schemeClr val="tx1"/>
                </a:solidFill>
                <a:effectLst/>
                <a:latin typeface="+mn-lt"/>
                <a:ea typeface="+mn-ea"/>
                <a:cs typeface="+mn-cs"/>
              </a:rPr>
              <a:t>This linguistic gender-coding shows up in job adverts as well, and research has shown that it puts men off applying for jobs that are advertised with feminine-coded language. </a:t>
            </a:r>
          </a:p>
          <a:p>
            <a:pPr marL="457200" lvl="1" indent="0">
              <a:buFont typeface="Arial" panose="020B0604020202020204" pitchFamily="34" charset="0"/>
              <a:buNone/>
            </a:pPr>
            <a:r>
              <a:rPr lang="en-GB" sz="800" kern="1200" baseline="0" dirty="0">
                <a:solidFill>
                  <a:schemeClr val="tx1"/>
                </a:solidFill>
                <a:effectLst/>
                <a:latin typeface="+mn-lt"/>
                <a:ea typeface="+mn-ea"/>
                <a:cs typeface="+mn-cs"/>
              </a:rPr>
              <a:t>This tool is a quick way to check whether a job advert has the kind of subtle linguistic gender-coding that has this discouraging effect.</a:t>
            </a:r>
          </a:p>
          <a:p>
            <a:pPr marL="457200" lvl="1" indent="0">
              <a:buFont typeface="Arial" panose="020B0604020202020204" pitchFamily="34" charset="0"/>
              <a:buNone/>
            </a:pPr>
            <a:r>
              <a:rPr lang="en-US" sz="800" kern="1200" baseline="0" dirty="0">
                <a:solidFill>
                  <a:schemeClr val="tx1"/>
                </a:solidFill>
                <a:effectLst/>
                <a:latin typeface="+mn-lt"/>
                <a:ea typeface="+mn-ea"/>
                <a:cs typeface="+mn-cs"/>
              </a:rPr>
              <a:t>Examples of female coded words include: </a:t>
            </a:r>
            <a:r>
              <a:rPr lang="en-GB" sz="800" kern="1200" baseline="0" dirty="0">
                <a:solidFill>
                  <a:schemeClr val="tx1"/>
                </a:solidFill>
                <a:effectLst/>
                <a:latin typeface="+mn-lt"/>
                <a:ea typeface="+mn-ea"/>
                <a:cs typeface="+mn-cs"/>
              </a:rPr>
              <a:t>compassion, enthusiastic, kind, loyal</a:t>
            </a:r>
          </a:p>
          <a:p>
            <a:pPr lvl="1"/>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3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t>2</a:t>
            </a:fld>
            <a:endParaRPr lang="en-GB"/>
          </a:p>
        </p:txBody>
      </p:sp>
    </p:spTree>
    <p:extLst>
      <p:ext uri="{BB962C8B-B14F-4D97-AF65-F5344CB8AC3E}">
        <p14:creationId xmlns:p14="http://schemas.microsoft.com/office/powerpoint/2010/main" val="274647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Create the shortest application path possible – remove the application form as the first step and get them to register their interest initially.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Pick up the phone – speaking to an employer during the search process more than doubles the chance of an applicant completing the process. (</a:t>
            </a:r>
            <a:r>
              <a:rPr lang="en-GB" sz="1200" kern="1200" dirty="0" err="1">
                <a:solidFill>
                  <a:schemeClr val="tx1"/>
                </a:solidFill>
                <a:effectLst/>
                <a:latin typeface="+mn-lt"/>
                <a:ea typeface="+mn-ea"/>
                <a:cs typeface="+mn-cs"/>
              </a:rPr>
              <a:t>Dept</a:t>
            </a:r>
            <a:r>
              <a:rPr lang="en-GB" sz="1200" kern="1200" dirty="0">
                <a:solidFill>
                  <a:schemeClr val="tx1"/>
                </a:solidFill>
                <a:effectLst/>
                <a:latin typeface="+mn-lt"/>
                <a:ea typeface="+mn-ea"/>
                <a:cs typeface="+mn-cs"/>
              </a:rPr>
              <a:t> of Health and Social Care)</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can we minimise the number of no-shows at interview?</a:t>
            </a:r>
          </a:p>
          <a:p>
            <a:pPr lvl="0"/>
            <a:r>
              <a:rPr lang="en-GB" sz="1200" kern="1200" dirty="0">
                <a:solidFill>
                  <a:schemeClr val="tx1"/>
                </a:solidFill>
                <a:effectLst/>
                <a:latin typeface="+mn-lt"/>
                <a:ea typeface="+mn-ea"/>
                <a:cs typeface="+mn-cs"/>
              </a:rPr>
              <a:t>Test their commitment - Give them an interview date and then ask them to call to book their interview slot – those that do call are much more likely to attend an interview. </a:t>
            </a:r>
          </a:p>
          <a:p>
            <a:pPr lvl="0"/>
            <a:r>
              <a:rPr lang="en-GB" sz="1200" kern="1200" dirty="0">
                <a:solidFill>
                  <a:schemeClr val="tx1"/>
                </a:solidFill>
                <a:effectLst/>
                <a:latin typeface="+mn-lt"/>
                <a:ea typeface="+mn-ea"/>
                <a:cs typeface="+mn-cs"/>
              </a:rPr>
              <a:t>Text them a reminder of the interview</a:t>
            </a:r>
            <a:r>
              <a:rPr lang="en-GB" sz="1200" kern="1200" baseline="0" dirty="0">
                <a:solidFill>
                  <a:schemeClr val="tx1"/>
                </a:solidFill>
                <a:effectLst/>
                <a:latin typeface="+mn-lt"/>
                <a:ea typeface="+mn-ea"/>
                <a:cs typeface="+mn-cs"/>
              </a:rPr>
              <a:t> - </a:t>
            </a:r>
            <a:r>
              <a:rPr lang="en-GB" b="1" dirty="0"/>
              <a:t>99% of candidates who receive your text reminder will open this, in comparison to email reminders, with a much lower open rate.</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57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From 100 applications, 1</a:t>
            </a:r>
            <a:r>
              <a:rPr lang="en-GB" sz="1200" kern="1200" baseline="0" dirty="0">
                <a:solidFill>
                  <a:schemeClr val="tx1"/>
                </a:solidFill>
                <a:effectLst/>
                <a:latin typeface="+mn-lt"/>
                <a:ea typeface="+mn-ea"/>
                <a:cs typeface="+mn-cs"/>
              </a:rPr>
              <a:t> person</a:t>
            </a:r>
            <a:r>
              <a:rPr lang="en-GB" sz="1200" kern="1200" dirty="0">
                <a:solidFill>
                  <a:schemeClr val="tx1"/>
                </a:solidFill>
                <a:effectLst/>
                <a:latin typeface="+mn-lt"/>
                <a:ea typeface="+mn-ea"/>
                <a:cs typeface="+mn-cs"/>
              </a:rPr>
              <a:t> was in the role after 6 months but from 3 referrals, 2 were in the role after 6 months.</a:t>
            </a:r>
          </a:p>
          <a:p>
            <a:pPr lvl="0"/>
            <a:r>
              <a:rPr lang="en-GB" sz="1200" kern="1200" dirty="0">
                <a:solidFill>
                  <a:schemeClr val="tx1"/>
                </a:solidFill>
                <a:effectLst/>
                <a:latin typeface="+mn-lt"/>
                <a:ea typeface="+mn-ea"/>
                <a:cs typeface="+mn-cs"/>
              </a:rPr>
              <a:t>Make it visual when you pay it – not just in someone’s pay packet, promote the referral and payment across the business</a:t>
            </a:r>
          </a:p>
          <a:p>
            <a:pPr lvl="0"/>
            <a:r>
              <a:rPr lang="en-GB" sz="1200" kern="1200" dirty="0">
                <a:solidFill>
                  <a:schemeClr val="tx1"/>
                </a:solidFill>
                <a:effectLst/>
                <a:latin typeface="+mn-lt"/>
                <a:ea typeface="+mn-ea"/>
                <a:cs typeface="+mn-cs"/>
              </a:rPr>
              <a:t>Average referral is £250 – use NJF to fund</a:t>
            </a:r>
          </a:p>
          <a:p>
            <a:pPr lvl="0"/>
            <a:r>
              <a:rPr lang="en-GB" sz="1200" kern="1200" dirty="0">
                <a:solidFill>
                  <a:schemeClr val="tx1"/>
                </a:solidFill>
                <a:effectLst/>
                <a:latin typeface="+mn-lt"/>
                <a:ea typeface="+mn-ea"/>
                <a:cs typeface="+mn-cs"/>
              </a:rPr>
              <a:t>Pay the referral fee earlier – don’t wait till after probation – when referral fee was paid in first week of them joining, all were still there after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Keep a track of where your successful applicants come from and focus your efforts on that source – you might get lots of applicants from Indeed but how many turn up to interview let alone start in the job?</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0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Boost your brand and people’s awareness of you as an organisation and it will naturally increase the number of applicants for your roles.</a:t>
            </a:r>
          </a:p>
          <a:p>
            <a:r>
              <a:rPr lang="en-GB" sz="1200" b="1" u="sng" kern="1200" dirty="0">
                <a:solidFill>
                  <a:schemeClr val="tx1"/>
                </a:solidFill>
                <a:effectLst/>
                <a:latin typeface="+mn-lt"/>
                <a:ea typeface="+mn-ea"/>
                <a:cs typeface="+mn-cs"/>
              </a:rPr>
              <a:t>Engage with people</a:t>
            </a:r>
            <a:r>
              <a:rPr lang="en-GB" sz="1200" kern="1200" dirty="0">
                <a:solidFill>
                  <a:schemeClr val="tx1"/>
                </a:solidFill>
                <a:effectLst/>
                <a:latin typeface="+mn-lt"/>
                <a:ea typeface="+mn-ea"/>
                <a:cs typeface="+mn-cs"/>
              </a:rPr>
              <a:t> – talk with your audience, not to your audience - Interaction is one of the hallmarks of social media. </a:t>
            </a:r>
          </a:p>
          <a:p>
            <a:r>
              <a:rPr lang="en-GB" sz="1200" kern="1200" dirty="0">
                <a:solidFill>
                  <a:schemeClr val="tx1"/>
                </a:solidFill>
                <a:effectLst/>
                <a:latin typeface="+mn-lt"/>
                <a:ea typeface="+mn-ea"/>
                <a:cs typeface="+mn-cs"/>
              </a:rPr>
              <a:t>Respond to comments - Take the time to listen, engage and respond.</a:t>
            </a:r>
          </a:p>
          <a:p>
            <a:r>
              <a:rPr lang="en-GB" sz="1200" kern="1200" dirty="0">
                <a:solidFill>
                  <a:schemeClr val="tx1"/>
                </a:solidFill>
                <a:effectLst/>
                <a:latin typeface="+mn-lt"/>
                <a:ea typeface="+mn-ea"/>
                <a:cs typeface="+mn-cs"/>
              </a:rPr>
              <a:t>If a customer called you on the phone, emailed you, or walked up to your sales counter to ask a question or make a comment – what is the likelihood that you or another employee would simply ignore them? When a customer or prospect takes the time to address you online – they should be treated no differently.</a:t>
            </a:r>
          </a:p>
          <a:p>
            <a:r>
              <a:rPr lang="en-GB" sz="1200" b="1" u="sng" kern="1200" dirty="0">
                <a:solidFill>
                  <a:schemeClr val="tx1"/>
                </a:solidFill>
                <a:effectLst/>
                <a:latin typeface="+mn-lt"/>
                <a:ea typeface="+mn-ea"/>
                <a:cs typeface="+mn-cs"/>
              </a:rPr>
              <a:t>Interesting content or activities</a:t>
            </a:r>
            <a:r>
              <a:rPr lang="en-GB" sz="1200" kern="1200" dirty="0">
                <a:solidFill>
                  <a:schemeClr val="tx1"/>
                </a:solidFill>
                <a:effectLst/>
                <a:latin typeface="+mn-lt"/>
                <a:ea typeface="+mn-ea"/>
                <a:cs typeface="+mn-cs"/>
              </a:rPr>
              <a:t> that can pull them in to engage with your employer brand and job opportunities. E.g. </a:t>
            </a:r>
            <a:r>
              <a:rPr lang="en-GB" sz="1200" b="0" u="none" kern="1200" dirty="0">
                <a:solidFill>
                  <a:schemeClr val="tx1"/>
                </a:solidFill>
                <a:effectLst/>
                <a:latin typeface="+mn-lt"/>
                <a:ea typeface="+mn-ea"/>
                <a:cs typeface="+mn-cs"/>
              </a:rPr>
              <a:t>Create your own videos: </a:t>
            </a:r>
            <a:r>
              <a:rPr lang="en-GB" sz="1200" kern="1200" dirty="0">
                <a:solidFill>
                  <a:schemeClr val="tx1"/>
                </a:solidFill>
                <a:effectLst/>
                <a:latin typeface="+mn-lt"/>
                <a:ea typeface="+mn-ea"/>
                <a:cs typeface="+mn-cs"/>
              </a:rPr>
              <a:t>using free software such as: </a:t>
            </a:r>
            <a:r>
              <a:rPr lang="en-GB" sz="1200" u="sng" kern="1200" dirty="0">
                <a:solidFill>
                  <a:schemeClr val="tx1"/>
                </a:solidFill>
                <a:effectLst/>
                <a:latin typeface="+mn-lt"/>
                <a:ea typeface="+mn-ea"/>
                <a:cs typeface="+mn-cs"/>
                <a:hlinkClick r:id="rId3"/>
              </a:rPr>
              <a:t>https://typito.com/home</a:t>
            </a: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Check what others are doing</a:t>
            </a:r>
            <a:r>
              <a:rPr lang="en-GB" sz="1200" kern="1200" dirty="0">
                <a:solidFill>
                  <a:schemeClr val="tx1"/>
                </a:solidFill>
                <a:effectLst/>
                <a:latin typeface="+mn-lt"/>
                <a:ea typeface="+mn-ea"/>
                <a:cs typeface="+mn-cs"/>
              </a:rPr>
              <a:t> – e.g. Golden Eagles</a:t>
            </a:r>
            <a:r>
              <a:rPr lang="en-GB" sz="1200" kern="1200" baseline="0" dirty="0">
                <a:solidFill>
                  <a:schemeClr val="tx1"/>
                </a:solidFill>
                <a:effectLst/>
                <a:latin typeface="+mn-lt"/>
                <a:ea typeface="+mn-ea"/>
                <a:cs typeface="+mn-cs"/>
              </a:rPr>
              <a:t> Project : </a:t>
            </a:r>
            <a:r>
              <a:rPr lang="en-GB" sz="1200" kern="1200" dirty="0">
                <a:solidFill>
                  <a:schemeClr val="tx1"/>
                </a:solidFill>
                <a:effectLst/>
                <a:latin typeface="+mn-lt"/>
                <a:ea typeface="+mn-ea"/>
                <a:cs typeface="+mn-cs"/>
              </a:rPr>
              <a:t>Toddlers playgroup in Arnold</a:t>
            </a:r>
            <a:r>
              <a:rPr lang="en-GB" sz="1200" kern="1200" baseline="0" dirty="0">
                <a:solidFill>
                  <a:schemeClr val="tx1"/>
                </a:solidFill>
                <a:effectLst/>
                <a:latin typeface="+mn-lt"/>
                <a:ea typeface="+mn-ea"/>
                <a:cs typeface="+mn-cs"/>
              </a:rPr>
              <a:t> care homes including Coppice Lodge Care Home, The Manor Residential Home, Boogie and Buffet for Care Home residents at </a:t>
            </a:r>
            <a:r>
              <a:rPr lang="en-GB" sz="1200" kern="1200" baseline="0" dirty="0" err="1">
                <a:solidFill>
                  <a:schemeClr val="tx1"/>
                </a:solidFill>
                <a:effectLst/>
                <a:latin typeface="+mn-lt"/>
                <a:ea typeface="+mn-ea"/>
                <a:cs typeface="+mn-cs"/>
              </a:rPr>
              <a:t>Pryzm</a:t>
            </a:r>
            <a:r>
              <a:rPr lang="en-GB" sz="1200" kern="1200" baseline="0" dirty="0">
                <a:solidFill>
                  <a:schemeClr val="tx1"/>
                </a:solidFill>
                <a:effectLst/>
                <a:latin typeface="+mn-lt"/>
                <a:ea typeface="+mn-ea"/>
                <a:cs typeface="+mn-cs"/>
              </a:rPr>
              <a:t> nightclub, Pony Interaction in Care homes (Pony Magic Nottingham)</a:t>
            </a: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Scratch some backs</a:t>
            </a:r>
            <a:r>
              <a:rPr lang="en-GB" sz="1200" kern="1200" dirty="0">
                <a:solidFill>
                  <a:schemeClr val="tx1"/>
                </a:solidFill>
                <a:effectLst/>
                <a:latin typeface="+mn-lt"/>
                <a:ea typeface="+mn-ea"/>
                <a:cs typeface="+mn-cs"/>
              </a:rPr>
              <a:t> – be active – post frequently and consistently – respond to other posts within your sector.</a:t>
            </a:r>
          </a:p>
          <a:p>
            <a:r>
              <a:rPr lang="en-GB" sz="1200" b="1" u="sng" kern="1200" dirty="0">
                <a:solidFill>
                  <a:schemeClr val="tx1"/>
                </a:solidFill>
                <a:effectLst/>
                <a:latin typeface="+mn-lt"/>
                <a:ea typeface="+mn-ea"/>
                <a:cs typeface="+mn-cs"/>
              </a:rPr>
              <a:t>Humanizing your brand</a:t>
            </a:r>
            <a:r>
              <a:rPr lang="en-GB" sz="1200" kern="1200" dirty="0">
                <a:solidFill>
                  <a:schemeClr val="tx1"/>
                </a:solidFill>
                <a:effectLst/>
                <a:latin typeface="+mn-lt"/>
                <a:ea typeface="+mn-ea"/>
                <a:cs typeface="+mn-cs"/>
              </a:rPr>
              <a:t> is a necessary step to ensure your company’s success with a social media marketing strategy. E.g. Winter Care Campaign: #</a:t>
            </a:r>
            <a:r>
              <a:rPr lang="en-GB" sz="1200" kern="1200" dirty="0" err="1">
                <a:solidFill>
                  <a:schemeClr val="tx1"/>
                </a:solidFill>
                <a:effectLst/>
                <a:latin typeface="+mn-lt"/>
                <a:ea typeface="+mn-ea"/>
                <a:cs typeface="+mn-cs"/>
              </a:rPr>
              <a:t>PhoneFiona</a:t>
            </a:r>
            <a:r>
              <a:rPr lang="en-GB" sz="1200" kern="1200" dirty="0">
                <a:solidFill>
                  <a:schemeClr val="tx1"/>
                </a:solidFill>
                <a:effectLst/>
                <a:latin typeface="+mn-lt"/>
                <a:ea typeface="+mn-ea"/>
                <a:cs typeface="+mn-cs"/>
              </a:rPr>
              <a:t> on Twitter and Facebook</a:t>
            </a:r>
          </a:p>
          <a:p>
            <a:r>
              <a:rPr lang="en-GB" sz="1200" b="1" u="sng" kern="1200" dirty="0">
                <a:solidFill>
                  <a:schemeClr val="tx1"/>
                </a:solidFill>
                <a:effectLst/>
                <a:latin typeface="+mn-lt"/>
                <a:ea typeface="+mn-ea"/>
                <a:cs typeface="+mn-cs"/>
              </a:rPr>
              <a:t>Virtual Jobs Fair</a:t>
            </a:r>
            <a:r>
              <a:rPr lang="en-GB" sz="1200" kern="1200" dirty="0">
                <a:solidFill>
                  <a:schemeClr val="tx1"/>
                </a:solidFill>
                <a:effectLst/>
                <a:latin typeface="+mn-lt"/>
                <a:ea typeface="+mn-ea"/>
                <a:cs typeface="+mn-cs"/>
              </a:rPr>
              <a:t> – use your Facebook page to host a monthly Virtual Jobs Fair. Promote it on Twitter, FB.</a:t>
            </a:r>
          </a:p>
          <a:p>
            <a:r>
              <a:rPr lang="en-GB" sz="1200" kern="1200" dirty="0">
                <a:solidFill>
                  <a:schemeClr val="tx1"/>
                </a:solidFill>
                <a:effectLst/>
                <a:latin typeface="+mn-lt"/>
                <a:ea typeface="+mn-ea"/>
                <a:cs typeface="+mn-cs"/>
              </a:rPr>
              <a:t>Recruiters chat live with candidates using Facebook Messenger during the allotted time frame, answering questions and doing a bit of a pre-screen.</a:t>
            </a:r>
          </a:p>
          <a:p>
            <a:r>
              <a:rPr lang="en-GB" sz="1200" kern="1200" dirty="0">
                <a:solidFill>
                  <a:schemeClr val="tx1"/>
                </a:solidFill>
                <a:effectLst/>
                <a:latin typeface="+mn-lt"/>
                <a:ea typeface="+mn-ea"/>
                <a:cs typeface="+mn-cs"/>
              </a:rPr>
              <a:t>It can be hard to get off work to attend a job fair. But anyone can attend a </a:t>
            </a:r>
            <a:r>
              <a:rPr lang="en-GB" sz="1200" i="1" kern="1200" dirty="0">
                <a:solidFill>
                  <a:schemeClr val="tx1"/>
                </a:solidFill>
                <a:effectLst/>
                <a:latin typeface="+mn-lt"/>
                <a:ea typeface="+mn-ea"/>
                <a:cs typeface="+mn-cs"/>
              </a:rPr>
              <a:t>virtual </a:t>
            </a:r>
            <a:r>
              <a:rPr lang="en-GB" sz="1200" kern="1200" dirty="0">
                <a:solidFill>
                  <a:schemeClr val="tx1"/>
                </a:solidFill>
                <a:effectLst/>
                <a:latin typeface="+mn-lt"/>
                <a:ea typeface="+mn-ea"/>
                <a:cs typeface="+mn-cs"/>
              </a:rPr>
              <a:t>career fair – from anywhere, using their mobile device and the Facebook Messenger app! People can jump in during their break, while commuting, whenever it works for them.</a:t>
            </a:r>
          </a:p>
          <a:p>
            <a:r>
              <a:rPr lang="en-GB" sz="1200" kern="1200" dirty="0">
                <a:solidFill>
                  <a:schemeClr val="tx1"/>
                </a:solidFill>
                <a:effectLst/>
                <a:latin typeface="+mn-lt"/>
                <a:ea typeface="+mn-ea"/>
                <a:cs typeface="+mn-cs"/>
              </a:rPr>
              <a:t>Another benefit is that these events are way more cost-effective than in-person events – and we get better turnout!</a:t>
            </a:r>
          </a:p>
          <a:p>
            <a:r>
              <a:rPr lang="en-GB" sz="1200" kern="1200" dirty="0">
                <a:solidFill>
                  <a:schemeClr val="tx1"/>
                </a:solidFill>
                <a:effectLst/>
                <a:latin typeface="+mn-lt"/>
                <a:ea typeface="+mn-ea"/>
                <a:cs typeface="+mn-cs"/>
              </a:rPr>
              <a:t>Beyond the boost in brand awareness, this adds a really positive element to the Candidate Experience. Facebook Messenger is such an easy, non-intimidating way to connect with a company for the first time to find out about their hiring process, company culture and your suitability for a role.</a:t>
            </a:r>
          </a:p>
          <a:p>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575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Offer the role as a development opportunity internally – find an existing staff member who is Social Media savvy and offer them the role as part of their CPD</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Access free courses e.g. </a:t>
            </a:r>
            <a:r>
              <a:rPr lang="en-GB" sz="1200" b="0" i="0" u="none" strike="noStrike" kern="1200" dirty="0">
                <a:solidFill>
                  <a:schemeClr val="tx1"/>
                </a:solidFill>
                <a:effectLst/>
                <a:latin typeface="+mn-lt"/>
                <a:ea typeface="+mn-ea"/>
                <a:cs typeface="+mn-cs"/>
              </a:rPr>
              <a:t>D2N2 Growth Hub Digital Seminar – Rushcliffe Arena,</a:t>
            </a:r>
            <a:r>
              <a:rPr lang="en-GB" sz="1200" b="0" i="0" u="none" strike="noStrike" kern="1200" baseline="0" dirty="0">
                <a:solidFill>
                  <a:schemeClr val="tx1"/>
                </a:solidFill>
                <a:effectLst/>
                <a:latin typeface="+mn-lt"/>
                <a:ea typeface="+mn-ea"/>
                <a:cs typeface="+mn-cs"/>
              </a:rPr>
              <a:t> 18</a:t>
            </a:r>
            <a:r>
              <a:rPr lang="en-GB" sz="1200" b="0" i="0" u="none" strike="noStrike" kern="1200" baseline="30000" dirty="0">
                <a:solidFill>
                  <a:schemeClr val="tx1"/>
                </a:solidFill>
                <a:effectLst/>
                <a:latin typeface="+mn-lt"/>
                <a:ea typeface="+mn-ea"/>
                <a:cs typeface="+mn-cs"/>
              </a:rPr>
              <a:t>th</a:t>
            </a:r>
            <a:r>
              <a:rPr lang="en-GB" sz="1200" b="0" i="0" u="none" strike="noStrike" kern="1200" baseline="0" dirty="0">
                <a:solidFill>
                  <a:schemeClr val="tx1"/>
                </a:solidFill>
                <a:effectLst/>
                <a:latin typeface="+mn-lt"/>
                <a:ea typeface="+mn-ea"/>
                <a:cs typeface="+mn-cs"/>
              </a:rPr>
              <a:t> July: </a:t>
            </a:r>
            <a:r>
              <a:rPr lang="en-GB" sz="1200" b="0" i="0" u="none" strike="noStrike" kern="1200" dirty="0">
                <a:solidFill>
                  <a:schemeClr val="tx1"/>
                </a:solidFill>
                <a:effectLst/>
                <a:latin typeface="+mn-lt"/>
                <a:ea typeface="+mn-ea"/>
                <a:cs typeface="+mn-cs"/>
              </a:rPr>
              <a:t>From getting the most from your social media channels to making sure your business stands out from the crowd in online searches, these seminars will help businesses across Derby, Derbyshire, Nottingham and Nottinghamshire get the best from the latest digital technologies.</a:t>
            </a:r>
          </a:p>
          <a:p>
            <a:pPr lvl="0"/>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Utilise </a:t>
            </a:r>
            <a:r>
              <a:rPr lang="en-GB" sz="1200" kern="1200" dirty="0" err="1">
                <a:solidFill>
                  <a:schemeClr val="tx1"/>
                </a:solidFill>
                <a:effectLst/>
                <a:latin typeface="+mn-lt"/>
                <a:ea typeface="+mn-ea"/>
                <a:cs typeface="+mn-cs"/>
              </a:rPr>
              <a:t>StayAhead</a:t>
            </a:r>
            <a:r>
              <a:rPr lang="en-GB" sz="1200" kern="1200" dirty="0">
                <a:solidFill>
                  <a:schemeClr val="tx1"/>
                </a:solidFill>
                <a:effectLst/>
                <a:latin typeface="+mn-lt"/>
                <a:ea typeface="+mn-ea"/>
                <a:cs typeface="+mn-cs"/>
              </a:rPr>
              <a:t> and/or NJF grants to fund their training and development.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847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0096D-96C7-4E24-A8CB-7F2CF1554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414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66683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95500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812071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303957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68450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981225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375123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91394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networking event so I would like to get an idea of what you are all here for and which of these are a priority for you.  This will help to allocate our time this morning effectively.</a:t>
            </a:r>
          </a:p>
          <a:p>
            <a:endParaRPr lang="en-GB" dirty="0"/>
          </a:p>
          <a:p>
            <a:r>
              <a:rPr lang="en-GB" dirty="0"/>
              <a:t>Make a note of additional outcomes required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37800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2568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69344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from each of the tables as to what the key success factors are in each of these?</a:t>
            </a:r>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7432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44314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89443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A23A47-89D7-49F2-8CF0-1509994F4C6B}" type="datetimeFigureOut">
              <a:rPr lang="en-US" altLang="en-US"/>
              <a:pPr>
                <a:defRPr/>
              </a:pPr>
              <a:t>6/25/2019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7CB8D0-2351-4ED5-8811-2E241F79EB37}"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9CCF99E-1B10-4FDC-A16D-AF49CA33418C}" type="datetimeFigureOut">
              <a:rPr lang="en-US" altLang="en-US"/>
              <a:pPr>
                <a:defRPr/>
              </a:pPr>
              <a:t>6/25/2019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B46402-770E-4373-9BBF-01D7E5F52027}"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24D818F-4C4F-4046-8289-59A5D3D11804}" type="datetimeFigureOut">
              <a:rPr lang="en-US" altLang="en-US"/>
              <a:pPr>
                <a:defRPr/>
              </a:pPr>
              <a:t>6/25/2019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685C51-8A92-4012-BD7D-57C1FAB021A9}"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63688"/>
            <a:ext cx="7772400" cy="1470025"/>
          </a:xfrm>
        </p:spPr>
        <p:txBody>
          <a:bodyPr/>
          <a:lstStyle>
            <a:lvl1pPr>
              <a:defRPr sz="4800"/>
            </a:lvl1pPr>
          </a:lstStyle>
          <a:p>
            <a:pPr lvl="0"/>
            <a:r>
              <a:rPr lang="en-US" altLang="en-US" noProof="0"/>
              <a:t>Click to edit Master title style</a:t>
            </a:r>
            <a:endParaRPr lang="en-GB" altLang="en-US" noProof="0"/>
          </a:p>
        </p:txBody>
      </p:sp>
      <p:sp>
        <p:nvSpPr>
          <p:cNvPr id="11267" name="Rectangle 3"/>
          <p:cNvSpPr>
            <a:spLocks noGrp="1" noChangeArrowheads="1"/>
          </p:cNvSpPr>
          <p:nvPr>
            <p:ph type="subTitle" idx="1"/>
          </p:nvPr>
        </p:nvSpPr>
        <p:spPr>
          <a:xfrm>
            <a:off x="1371600" y="3319463"/>
            <a:ext cx="6400800" cy="1752600"/>
          </a:xfrm>
        </p:spPr>
        <p:txBody>
          <a:bodyPr/>
          <a:lstStyle>
            <a:lvl1pPr marL="0" indent="0" algn="ctr">
              <a:buFontTx/>
              <a:buNone/>
              <a:defRPr/>
            </a:lvl1pPr>
          </a:lstStyle>
          <a:p>
            <a:pPr lvl="0"/>
            <a:r>
              <a:rPr lang="en-US" altLang="en-US" noProof="0"/>
              <a:t>Click to edit Master subtitle style</a:t>
            </a:r>
            <a:endParaRPr lang="en-GB" altLang="en-US" noProof="0"/>
          </a:p>
        </p:txBody>
      </p:sp>
      <p:pic>
        <p:nvPicPr>
          <p:cNvPr id="11271" name="Picture 7"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0"/>
            <a:ext cx="9142413"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6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751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3737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43025"/>
            <a:ext cx="40386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3025"/>
            <a:ext cx="40386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502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319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6250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029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396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12F03B6-2AF4-46AF-AC54-4903FD8C8B27}" type="datetimeFigureOut">
              <a:rPr lang="en-US" altLang="en-US"/>
              <a:pPr>
                <a:defRPr/>
              </a:pPr>
              <a:t>6/25/2019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1DF965-FE03-4AC3-B9AC-2D5F0E78BF19}"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1537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881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959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95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546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2599079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3807155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2379803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1101059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335261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2907250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11238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08CC5B10-F37F-470C-93AB-2200266C711B}" type="datetimeFigureOut">
              <a:rPr lang="en-US" altLang="en-US"/>
              <a:pPr>
                <a:defRPr/>
              </a:pPr>
              <a:t>6/25/2019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436FD6-0E50-444A-BF51-D6148E272D52}"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722546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3321432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238786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ACF2878-45D0-42B6-AF3D-FF100432E516}" type="datetimeFigureOut">
              <a:rPr lang="en-GB" smtClean="0"/>
              <a:t>25/06/2019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D8D3730-CF40-4BB0-B6D3-E93296528307}" type="slidenum">
              <a:rPr lang="en-GB" smtClean="0"/>
              <a:t>‹#›</a:t>
            </a:fld>
            <a:endParaRPr lang="en-GB"/>
          </a:p>
        </p:txBody>
      </p:sp>
    </p:spTree>
    <p:extLst>
      <p:ext uri="{BB962C8B-B14F-4D97-AF65-F5344CB8AC3E}">
        <p14:creationId xmlns:p14="http://schemas.microsoft.com/office/powerpoint/2010/main" val="237366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882ECC8A-0BF6-4519-A0FF-33CFB8C2B6C7}" type="datetimeFigureOut">
              <a:rPr lang="en-US" altLang="en-US"/>
              <a:pPr>
                <a:defRPr/>
              </a:pPr>
              <a:t>6/25/2019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19DCA6-FE4C-4ACA-9234-B7F17542B54F}"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9F4AC358-8F53-44F4-B7D7-62FE40B3F33D}" type="datetimeFigureOut">
              <a:rPr lang="en-US" altLang="en-US"/>
              <a:pPr>
                <a:defRPr/>
              </a:pPr>
              <a:t>6/25/2019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E5D04AD-96DF-47F2-B03B-81C2B717FDE2}"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6355B-D9BC-4E7A-AEBE-4C905FEEF6C2}" type="datetimeFigureOut">
              <a:rPr lang="en-US" altLang="en-US"/>
              <a:pPr>
                <a:defRPr/>
              </a:pPr>
              <a:t>6/25/2019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46BD1F2-50CF-471C-B373-5FAC80A382BA}"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C6CFD1-B5C2-4AD0-83F6-19308598D8A4}" type="datetimeFigureOut">
              <a:rPr lang="en-US" altLang="en-US"/>
              <a:pPr>
                <a:defRPr/>
              </a:pPr>
              <a:t>6/25/2019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2153195-9EE6-42F7-AF51-5E6B4B6D6FB6}"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D7BCAD5-FFB8-4AD8-9C5C-B7547FF884E1}" type="datetimeFigureOut">
              <a:rPr lang="en-US" altLang="en-US"/>
              <a:pPr>
                <a:defRPr/>
              </a:pPr>
              <a:t>6/25/2019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B7018E8-91C3-46E5-ACFF-335DDC004765}"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794E6E5-C955-43D8-802C-6BC8384E9AEF}" type="datetimeFigureOut">
              <a:rPr lang="en-US" altLang="en-US"/>
              <a:pPr>
                <a:defRPr/>
              </a:pPr>
              <a:t>6/25/2019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53C0C7-7FDE-4A5B-ABB9-CA7FBA23250F}"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CE2570E-CEB7-426D-AEA2-97F34DBB2B40}" type="datetimeFigureOut">
              <a:rPr lang="en-US" altLang="en-US"/>
              <a:pPr>
                <a:defRPr/>
              </a:pPr>
              <a:t>6/25/2019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49D4E39-FCF9-435F-BD08-513B75D3FA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sndAc>
      <p:stSnd>
        <p:snd r:embed="rId13" name="Explosion"/>
      </p:stSnd>
    </p:sndAc>
  </p:transition>
  <p:txStyles>
    <p:titleStyle>
      <a:lvl1pPr algn="ctr" defTabSz="457200" rtl="0" eaLnBrk="0" fontAlgn="base" hangingPunct="0">
        <a:spcBef>
          <a:spcPct val="0"/>
        </a:spcBef>
        <a:spcAft>
          <a:spcPct val="0"/>
        </a:spcAft>
        <a:defRPr sz="4400" kern="1200">
          <a:solidFill>
            <a:schemeClr val="tx1"/>
          </a:solidFill>
          <a:latin typeface="+mj-lt"/>
          <a:ea typeface="Geneva" pitchFamily="-8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2pPr>
      <a:lvl3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3pPr>
      <a:lvl4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4pPr>
      <a:lvl5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5pPr>
      <a:lvl6pPr marL="457200" algn="ctr" defTabSz="457200" rtl="0" fontAlgn="base">
        <a:spcBef>
          <a:spcPct val="0"/>
        </a:spcBef>
        <a:spcAft>
          <a:spcPct val="0"/>
        </a:spcAft>
        <a:defRPr sz="4400">
          <a:solidFill>
            <a:schemeClr val="tx1"/>
          </a:solidFill>
          <a:latin typeface="Calibri" pitchFamily="34" charset="0"/>
          <a:ea typeface="Geneva" pitchFamily="-84" charset="-128"/>
        </a:defRPr>
      </a:lvl6pPr>
      <a:lvl7pPr marL="914400" algn="ctr" defTabSz="457200" rtl="0" fontAlgn="base">
        <a:spcBef>
          <a:spcPct val="0"/>
        </a:spcBef>
        <a:spcAft>
          <a:spcPct val="0"/>
        </a:spcAft>
        <a:defRPr sz="4400">
          <a:solidFill>
            <a:schemeClr val="tx1"/>
          </a:solidFill>
          <a:latin typeface="Calibri" pitchFamily="34" charset="0"/>
          <a:ea typeface="Geneva" pitchFamily="-84" charset="-128"/>
        </a:defRPr>
      </a:lvl7pPr>
      <a:lvl8pPr marL="1371600" algn="ctr" defTabSz="457200" rtl="0" fontAlgn="base">
        <a:spcBef>
          <a:spcPct val="0"/>
        </a:spcBef>
        <a:spcAft>
          <a:spcPct val="0"/>
        </a:spcAft>
        <a:defRPr sz="4400">
          <a:solidFill>
            <a:schemeClr val="tx1"/>
          </a:solidFill>
          <a:latin typeface="Calibri" pitchFamily="34" charset="0"/>
          <a:ea typeface="Geneva" pitchFamily="-84" charset="-128"/>
        </a:defRPr>
      </a:lvl8pPr>
      <a:lvl9pPr marL="1828800" algn="ctr" defTabSz="457200" rtl="0" fontAlgn="base">
        <a:spcBef>
          <a:spcPct val="0"/>
        </a:spcBef>
        <a:spcAft>
          <a:spcPct val="0"/>
        </a:spcAft>
        <a:defRPr sz="4400">
          <a:solidFill>
            <a:schemeClr val="tx1"/>
          </a:solidFill>
          <a:latin typeface="Calibri" pitchFamily="34" charset="0"/>
          <a:ea typeface="Geneva" pitchFamily="-8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8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8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8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8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57200" y="1343025"/>
            <a:ext cx="82296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Text here (level one)</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51" name="Rectangle 1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54" name="Picture 14" descr="PowerPoint Banner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05500"/>
            <a:ext cx="9144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780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Black" panose="020B0A04020102020204" pitchFamily="34" charset="0"/>
        </a:defRPr>
      </a:lvl2pPr>
      <a:lvl3pPr algn="ctr" rtl="0" eaLnBrk="1" fontAlgn="base" hangingPunct="1">
        <a:spcBef>
          <a:spcPct val="0"/>
        </a:spcBef>
        <a:spcAft>
          <a:spcPct val="0"/>
        </a:spcAft>
        <a:defRPr sz="3600">
          <a:solidFill>
            <a:schemeClr val="tx1"/>
          </a:solidFill>
          <a:latin typeface="Arial Black" panose="020B0A04020102020204" pitchFamily="34" charset="0"/>
        </a:defRPr>
      </a:lvl3pPr>
      <a:lvl4pPr algn="ctr" rtl="0" eaLnBrk="1" fontAlgn="base" hangingPunct="1">
        <a:spcBef>
          <a:spcPct val="0"/>
        </a:spcBef>
        <a:spcAft>
          <a:spcPct val="0"/>
        </a:spcAft>
        <a:defRPr sz="3600">
          <a:solidFill>
            <a:schemeClr val="tx1"/>
          </a:solidFill>
          <a:latin typeface="Arial Black" panose="020B0A04020102020204" pitchFamily="34" charset="0"/>
        </a:defRPr>
      </a:lvl4pPr>
      <a:lvl5pPr algn="ctr" rtl="0" eaLnBrk="1" fontAlgn="base" hangingPunct="1">
        <a:spcBef>
          <a:spcPct val="0"/>
        </a:spcBef>
        <a:spcAft>
          <a:spcPct val="0"/>
        </a:spcAft>
        <a:defRPr sz="3600">
          <a:solidFill>
            <a:schemeClr val="tx1"/>
          </a:solidFill>
          <a:latin typeface="Arial Black" panose="020B0A04020102020204" pitchFamily="34" charset="0"/>
        </a:defRPr>
      </a:lvl5pPr>
      <a:lvl6pPr marL="457200" algn="ctr" rtl="0" eaLnBrk="1" fontAlgn="base" hangingPunct="1">
        <a:spcBef>
          <a:spcPct val="0"/>
        </a:spcBef>
        <a:spcAft>
          <a:spcPct val="0"/>
        </a:spcAft>
        <a:defRPr sz="3600">
          <a:solidFill>
            <a:schemeClr val="tx1"/>
          </a:solidFill>
          <a:latin typeface="Arial Black" panose="020B0A04020102020204" pitchFamily="34" charset="0"/>
        </a:defRPr>
      </a:lvl6pPr>
      <a:lvl7pPr marL="914400" algn="ctr" rtl="0" eaLnBrk="1" fontAlgn="base" hangingPunct="1">
        <a:spcBef>
          <a:spcPct val="0"/>
        </a:spcBef>
        <a:spcAft>
          <a:spcPct val="0"/>
        </a:spcAft>
        <a:defRPr sz="3600">
          <a:solidFill>
            <a:schemeClr val="tx1"/>
          </a:solidFill>
          <a:latin typeface="Arial Black" panose="020B0A04020102020204" pitchFamily="34" charset="0"/>
        </a:defRPr>
      </a:lvl7pPr>
      <a:lvl8pPr marL="1371600" algn="ctr" rtl="0" eaLnBrk="1" fontAlgn="base" hangingPunct="1">
        <a:spcBef>
          <a:spcPct val="0"/>
        </a:spcBef>
        <a:spcAft>
          <a:spcPct val="0"/>
        </a:spcAft>
        <a:defRPr sz="3600">
          <a:solidFill>
            <a:schemeClr val="tx1"/>
          </a:solidFill>
          <a:latin typeface="Arial Black" panose="020B0A04020102020204" pitchFamily="34" charset="0"/>
        </a:defRPr>
      </a:lvl8pPr>
      <a:lvl9pPr marL="1828800" algn="ctr" rtl="0" eaLnBrk="1" fontAlgn="base" hangingPunct="1">
        <a:spcBef>
          <a:spcPct val="0"/>
        </a:spcBef>
        <a:spcAft>
          <a:spcPct val="0"/>
        </a:spcAft>
        <a:defRPr sz="3600">
          <a:solidFill>
            <a:schemeClr val="tx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0" y="5815247"/>
            <a:ext cx="3604260" cy="1051463"/>
            <a:chOff x="0" y="5645580"/>
            <a:chExt cx="5581136" cy="1221129"/>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65130" t="47801" r="293" b="34232"/>
            <a:stretch/>
          </p:blipFill>
          <p:spPr>
            <a:xfrm rot="10800000" flipH="1">
              <a:off x="0" y="5645580"/>
              <a:ext cx="5581136" cy="1221129"/>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508" y="5902507"/>
              <a:ext cx="2137210" cy="844251"/>
            </a:xfrm>
            <a:prstGeom prst="rect">
              <a:avLst/>
            </a:prstGeom>
          </p:spPr>
        </p:pic>
      </p:grpSp>
    </p:spTree>
    <p:extLst>
      <p:ext uri="{BB962C8B-B14F-4D97-AF65-F5344CB8AC3E}">
        <p14:creationId xmlns:p14="http://schemas.microsoft.com/office/powerpoint/2010/main" val="304557349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nottinghamshire.gov.uk/owl/business" TargetMode="External"/><Relationship Id="rId5" Type="http://schemas.openxmlformats.org/officeDocument/2006/relationships/image" Target="../media/image1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gender-decoder.katmatfield.com/"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www.typito.com/"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www.d2n2growthhub.co.uk/events-workshops/2019/07/18/d2n2-growth-hub-digital-seminar/"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mailto:Phill.yates@nottinghamcity.gov.uk"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OW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317500"/>
            <a:ext cx="51562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457326"/>
      </p:ext>
    </p:extLst>
  </p:cSld>
  <p:clrMapOvr>
    <a:masterClrMapping/>
  </p:clrMapOvr>
  <p:transition spd="slow">
    <p:fade/>
    <p:sndAc>
      <p:stSnd>
        <p:snd r:embed="rId3" name="Opening"/>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148862" y="1058970"/>
            <a:ext cx="7620000" cy="5271492"/>
          </a:xfrm>
        </p:spPr>
        <p:txBody>
          <a:bodyPr anchor="t" anchorCtr="0"/>
          <a:lstStyle/>
          <a:p>
            <a:r>
              <a:rPr lang="en-GB" sz="5400" b="1" dirty="0">
                <a:solidFill>
                  <a:schemeClr val="tx1"/>
                </a:solidFill>
                <a:latin typeface="Calibri" panose="020F0502020204030204" pitchFamily="34" charset="0"/>
              </a:rPr>
              <a:t> </a:t>
            </a:r>
          </a:p>
        </p:txBody>
      </p:sp>
      <p:sp>
        <p:nvSpPr>
          <p:cNvPr id="7" name="TextBox 6"/>
          <p:cNvSpPr txBox="1"/>
          <p:nvPr/>
        </p:nvSpPr>
        <p:spPr>
          <a:xfrm>
            <a:off x="1793631" y="93663"/>
            <a:ext cx="7271346"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Recruitment and Selection Process</a:t>
            </a:r>
          </a:p>
        </p:txBody>
      </p:sp>
      <p:sp>
        <p:nvSpPr>
          <p:cNvPr id="6" name="Rectangle 5">
            <a:extLst>
              <a:ext uri="{FF2B5EF4-FFF2-40B4-BE49-F238E27FC236}">
                <a16:creationId xmlns:a16="http://schemas.microsoft.com/office/drawing/2014/main" id="{6FF49B38-3123-44A1-A1E4-C095F34000E8}"/>
              </a:ext>
            </a:extLst>
          </p:cNvPr>
          <p:cNvSpPr/>
          <p:nvPr/>
        </p:nvSpPr>
        <p:spPr>
          <a:xfrm>
            <a:off x="942975" y="1091001"/>
            <a:ext cx="8001000" cy="5271379"/>
          </a:xfrm>
          <a:prstGeom prst="rect">
            <a:avLst/>
          </a:prstGeom>
        </p:spPr>
        <p:txBody>
          <a:bodyPr wrap="square">
            <a:spAutoFit/>
          </a:bodyPr>
          <a:lstStyle/>
          <a:p>
            <a:pPr>
              <a:lnSpc>
                <a:spcPct val="107000"/>
              </a:lnSpc>
              <a:spcAft>
                <a:spcPts val="800"/>
              </a:spcAft>
            </a:pPr>
            <a:r>
              <a:rPr lang="en-GB" sz="2800" b="1" dirty="0">
                <a:ea typeface="Calibri" panose="020F0502020204030204" pitchFamily="34" charset="0"/>
                <a:cs typeface="Times New Roman" panose="02020603050405020304" pitchFamily="18" charset="0"/>
              </a:rPr>
              <a:t>In summary the new process has meant that:</a:t>
            </a:r>
          </a:p>
          <a:p>
            <a:pPr marL="457200" indent="-457200">
              <a:spcAft>
                <a:spcPts val="800"/>
              </a:spcAft>
              <a:buFont typeface="Arial" panose="020B0604020202020204" pitchFamily="34" charset="0"/>
              <a:buChar char="•"/>
            </a:pPr>
            <a:r>
              <a:rPr lang="en-GB" sz="2600" dirty="0">
                <a:ea typeface="Calibri" panose="020F0502020204030204" pitchFamily="34" charset="0"/>
                <a:cs typeface="Times New Roman" panose="02020603050405020304" pitchFamily="18" charset="0"/>
              </a:rPr>
              <a:t>only staff who want to work with us get interviewed, </a:t>
            </a:r>
          </a:p>
          <a:p>
            <a:pPr marL="457200" indent="-457200">
              <a:spcAft>
                <a:spcPts val="800"/>
              </a:spcAft>
              <a:buFont typeface="Arial" panose="020B0604020202020204" pitchFamily="34" charset="0"/>
              <a:buChar char="•"/>
            </a:pPr>
            <a:r>
              <a:rPr lang="en-GB" sz="2600" dirty="0">
                <a:ea typeface="Calibri" panose="020F0502020204030204" pitchFamily="34" charset="0"/>
                <a:cs typeface="Times New Roman" panose="02020603050405020304" pitchFamily="18" charset="0"/>
              </a:rPr>
              <a:t>they get to sit and see the environment first,</a:t>
            </a:r>
          </a:p>
          <a:p>
            <a:pPr marL="457200" indent="-457200">
              <a:spcAft>
                <a:spcPts val="800"/>
              </a:spcAft>
              <a:buFont typeface="Arial" panose="020B0604020202020204" pitchFamily="34" charset="0"/>
              <a:buChar char="•"/>
            </a:pPr>
            <a:r>
              <a:rPr lang="en-GB" sz="2600" dirty="0">
                <a:ea typeface="Calibri" panose="020F0502020204030204" pitchFamily="34" charset="0"/>
                <a:cs typeface="Times New Roman" panose="02020603050405020304" pitchFamily="18" charset="0"/>
              </a:rPr>
              <a:t>their induction is planned following successful interview, </a:t>
            </a:r>
          </a:p>
          <a:p>
            <a:pPr marL="457200" indent="-457200">
              <a:spcAft>
                <a:spcPts val="800"/>
              </a:spcAft>
              <a:buFont typeface="Arial" panose="020B0604020202020204" pitchFamily="34" charset="0"/>
              <a:buChar char="•"/>
            </a:pPr>
            <a:r>
              <a:rPr lang="en-GB" sz="2600" dirty="0">
                <a:ea typeface="Calibri" panose="020F0502020204030204" pitchFamily="34" charset="0"/>
                <a:cs typeface="Times New Roman" panose="02020603050405020304" pitchFamily="18" charset="0"/>
              </a:rPr>
              <a:t>references and DBS processing are started immediately the job is accepted, </a:t>
            </a:r>
          </a:p>
          <a:p>
            <a:pPr marL="457200" indent="-457200">
              <a:spcAft>
                <a:spcPts val="800"/>
              </a:spcAft>
              <a:buFont typeface="Arial" panose="020B0604020202020204" pitchFamily="34" charset="0"/>
              <a:buChar char="•"/>
            </a:pPr>
            <a:r>
              <a:rPr lang="en-GB" sz="2600" dirty="0">
                <a:ea typeface="Calibri" panose="020F0502020204030204" pitchFamily="34" charset="0"/>
                <a:cs typeface="Times New Roman" panose="02020603050405020304" pitchFamily="18" charset="0"/>
              </a:rPr>
              <a:t>they get to start work sooner as the process is efficient. </a:t>
            </a:r>
          </a:p>
          <a:p>
            <a:pPr>
              <a:lnSpc>
                <a:spcPct val="107000"/>
              </a:lnSpc>
              <a:spcAft>
                <a:spcPts val="800"/>
              </a:spcAft>
            </a:pPr>
            <a:r>
              <a:rPr lang="en-GB" sz="2800" i="1" dirty="0">
                <a:ea typeface="Calibri" panose="020F0502020204030204" pitchFamily="34" charset="0"/>
                <a:cs typeface="Times New Roman" panose="02020603050405020304" pitchFamily="18" charset="0"/>
              </a:rPr>
              <a:t>Liz Norton:</a:t>
            </a:r>
            <a:r>
              <a:rPr lang="en-GB" sz="2800" dirty="0">
                <a:ea typeface="Calibri" panose="020F0502020204030204" pitchFamily="34" charset="0"/>
                <a:cs typeface="Times New Roman" panose="02020603050405020304" pitchFamily="18" charset="0"/>
              </a:rPr>
              <a:t> Training, Learning and Development Manager</a:t>
            </a:r>
            <a:endParaRPr lang="en-GB"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59975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1875692" y="35048"/>
            <a:ext cx="7189285"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Recruitment Resources</a:t>
            </a:r>
          </a:p>
        </p:txBody>
      </p:sp>
      <p:pic>
        <p:nvPicPr>
          <p:cNvPr id="13" name="Picture 12">
            <a:extLst>
              <a:ext uri="{FF2B5EF4-FFF2-40B4-BE49-F238E27FC236}">
                <a16:creationId xmlns:a16="http://schemas.microsoft.com/office/drawing/2014/main" id="{D31B1C4A-BD1D-4041-99FE-556B1A3F1C48}"/>
              </a:ext>
            </a:extLst>
          </p:cNvPr>
          <p:cNvPicPr>
            <a:picLocks noChangeAspect="1"/>
          </p:cNvPicPr>
          <p:nvPr/>
        </p:nvPicPr>
        <p:blipFill>
          <a:blip r:embed="rId5"/>
          <a:stretch>
            <a:fillRect/>
          </a:stretch>
        </p:blipFill>
        <p:spPr>
          <a:xfrm>
            <a:off x="3349868" y="1708388"/>
            <a:ext cx="3519855" cy="3434006"/>
          </a:xfrm>
          <a:prstGeom prst="rect">
            <a:avLst/>
          </a:prstGeom>
        </p:spPr>
      </p:pic>
      <p:sp>
        <p:nvSpPr>
          <p:cNvPr id="2" name="Rectangle 1">
            <a:extLst>
              <a:ext uri="{FF2B5EF4-FFF2-40B4-BE49-F238E27FC236}">
                <a16:creationId xmlns:a16="http://schemas.microsoft.com/office/drawing/2014/main" id="{0200F5C7-03F8-425F-B815-92D161B387DD}"/>
              </a:ext>
            </a:extLst>
          </p:cNvPr>
          <p:cNvSpPr/>
          <p:nvPr/>
        </p:nvSpPr>
        <p:spPr>
          <a:xfrm>
            <a:off x="2823795" y="5371429"/>
            <a:ext cx="4572000" cy="646331"/>
          </a:xfrm>
          <a:prstGeom prst="rect">
            <a:avLst/>
          </a:prstGeom>
        </p:spPr>
        <p:txBody>
          <a:bodyPr>
            <a:spAutoFit/>
          </a:bodyPr>
          <a:lstStyle/>
          <a:p>
            <a:r>
              <a:rPr lang="en-GB">
                <a:hlinkClick r:id="rId6"/>
              </a:rPr>
              <a:t>https://www.nottinghamshire.gov.uk/owl/business</a:t>
            </a:r>
            <a:r>
              <a:rPr lang="en-GB"/>
              <a:t> </a:t>
            </a:r>
            <a:endParaRPr lang="en-GB" dirty="0"/>
          </a:p>
        </p:txBody>
      </p:sp>
    </p:spTree>
    <p:extLst>
      <p:ext uri="{BB962C8B-B14F-4D97-AF65-F5344CB8AC3E}">
        <p14:creationId xmlns:p14="http://schemas.microsoft.com/office/powerpoint/2010/main" val="92804472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277066" y="1912723"/>
            <a:ext cx="7163549" cy="4525109"/>
          </a:xfrm>
        </p:spPr>
        <p:txBody>
          <a:bodyPr anchor="t" anchorCtr="0"/>
          <a:lstStyle/>
          <a:p>
            <a:pPr algn="ctr"/>
            <a:r>
              <a:rPr lang="en-GB" sz="4800" b="1" dirty="0">
                <a:solidFill>
                  <a:schemeClr val="accent6">
                    <a:lumMod val="50000"/>
                  </a:schemeClr>
                </a:solidFill>
                <a:latin typeface="Calibri" panose="020F0502020204030204" pitchFamily="34" charset="0"/>
              </a:rPr>
              <a:t>Values Based Recruitment and other resources</a:t>
            </a:r>
          </a:p>
          <a:p>
            <a:pPr algn="ctr"/>
            <a:endParaRPr lang="en-GB" sz="4000" b="1" dirty="0">
              <a:solidFill>
                <a:schemeClr val="tx1"/>
              </a:solidFill>
              <a:latin typeface="Calibri" panose="020F0502020204030204" pitchFamily="34" charset="0"/>
            </a:endParaRPr>
          </a:p>
          <a:p>
            <a:pPr algn="r">
              <a:spcBef>
                <a:spcPts val="0"/>
              </a:spcBef>
            </a:pPr>
            <a:r>
              <a:rPr lang="en-GB" sz="4000" b="1" dirty="0">
                <a:solidFill>
                  <a:schemeClr val="tx1"/>
                </a:solidFill>
                <a:latin typeface="Calibri" panose="020F0502020204030204" pitchFamily="34" charset="0"/>
              </a:rPr>
              <a:t>Lucy McDonald</a:t>
            </a:r>
          </a:p>
          <a:p>
            <a:pPr algn="r">
              <a:spcBef>
                <a:spcPts val="0"/>
              </a:spcBef>
            </a:pPr>
            <a:r>
              <a:rPr lang="en-GB" sz="4000" b="1" dirty="0">
                <a:solidFill>
                  <a:schemeClr val="tx1"/>
                </a:solidFill>
                <a:latin typeface="Calibri" panose="020F0502020204030204" pitchFamily="34" charset="0"/>
              </a:rPr>
              <a:t>Locality Manager</a:t>
            </a:r>
          </a:p>
          <a:p>
            <a:pPr algn="r">
              <a:spcBef>
                <a:spcPts val="0"/>
              </a:spcBef>
            </a:pPr>
            <a:r>
              <a:rPr lang="en-GB" sz="4800" b="1" dirty="0">
                <a:solidFill>
                  <a:schemeClr val="accent1">
                    <a:lumMod val="75000"/>
                  </a:schemeClr>
                </a:solidFill>
                <a:latin typeface="Calibri" panose="020F0502020204030204" pitchFamily="34" charset="0"/>
              </a:rPr>
              <a:t>Skills for Care</a:t>
            </a:r>
          </a:p>
        </p:txBody>
      </p:sp>
      <p:sp>
        <p:nvSpPr>
          <p:cNvPr id="7" name="TextBox 6"/>
          <p:cNvSpPr txBox="1"/>
          <p:nvPr/>
        </p:nvSpPr>
        <p:spPr>
          <a:xfrm>
            <a:off x="2016369" y="0"/>
            <a:ext cx="7048608" cy="646331"/>
          </a:xfrm>
          <a:prstGeom prst="rect">
            <a:avLst/>
          </a:prstGeom>
          <a:noFill/>
        </p:spPr>
        <p:txBody>
          <a:bodyPr wrap="square">
            <a:spAutoFit/>
          </a:bodyPr>
          <a:lstStyle/>
          <a:p>
            <a:pPr eaLnBrk="1" hangingPunct="1">
              <a:defRPr/>
            </a:pPr>
            <a:r>
              <a:rPr lang="en-GB" sz="3600" b="1" dirty="0">
                <a:solidFill>
                  <a:srgbClr val="F79646">
                    <a:lumMod val="20000"/>
                    <a:lumOff val="80000"/>
                  </a:srgbClr>
                </a:solidFill>
                <a:latin typeface="Century Gothic" panose="020B0502020202020204" pitchFamily="34" charset="0"/>
              </a:rPr>
              <a:t>Skills for Care Resources</a:t>
            </a:r>
          </a:p>
        </p:txBody>
      </p:sp>
      <p:pic>
        <p:nvPicPr>
          <p:cNvPr id="6" name="Picture 5">
            <a:extLst>
              <a:ext uri="{FF2B5EF4-FFF2-40B4-BE49-F238E27FC236}">
                <a16:creationId xmlns:a16="http://schemas.microsoft.com/office/drawing/2014/main" id="{4100A4EA-9A2F-4A7C-9FEB-0DF32A9BE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3862" y="1116452"/>
            <a:ext cx="3574532" cy="609920"/>
          </a:xfrm>
          <a:prstGeom prst="rect">
            <a:avLst/>
          </a:prstGeom>
        </p:spPr>
      </p:pic>
    </p:spTree>
    <p:extLst>
      <p:ext uri="{BB962C8B-B14F-4D97-AF65-F5344CB8AC3E}">
        <p14:creationId xmlns:p14="http://schemas.microsoft.com/office/powerpoint/2010/main" val="121760358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27522" y="1734539"/>
            <a:ext cx="5659763" cy="2954655"/>
          </a:xfrm>
          <a:prstGeom prst="rect">
            <a:avLst/>
          </a:prstGeom>
        </p:spPr>
        <p:txBody>
          <a:bodyPr wrap="square">
            <a:spAutoFit/>
          </a:bodyPr>
          <a:lstStyle/>
          <a:p>
            <a:pPr defTabSz="685800" eaLnBrk="1" fontAlgn="auto" hangingPunct="1">
              <a:spcBef>
                <a:spcPts val="0"/>
              </a:spcBef>
              <a:spcAft>
                <a:spcPts val="0"/>
              </a:spcAft>
            </a:pPr>
            <a:r>
              <a:rPr lang="en-GB" sz="3300" b="1" dirty="0">
                <a:solidFill>
                  <a:prstClr val="black">
                    <a:lumMod val="65000"/>
                    <a:lumOff val="35000"/>
                  </a:prstClr>
                </a:solidFill>
                <a:latin typeface="Arial" panose="020B0604020202020204" pitchFamily="34" charset="0"/>
                <a:ea typeface="+mn-ea"/>
                <a:cs typeface="Arial" panose="020B0604020202020204" pitchFamily="34" charset="0"/>
              </a:rPr>
              <a:t>The Nottingham Jobs Service:</a:t>
            </a:r>
          </a:p>
          <a:p>
            <a:pPr defTabSz="685800" eaLnBrk="1" fontAlgn="auto" hangingPunct="1">
              <a:spcBef>
                <a:spcPts val="0"/>
              </a:spcBef>
              <a:spcAft>
                <a:spcPts val="0"/>
              </a:spcAft>
            </a:pPr>
            <a:endParaRPr lang="en-GB" sz="3000" b="1" dirty="0">
              <a:solidFill>
                <a:prstClr val="black">
                  <a:lumMod val="65000"/>
                  <a:lumOff val="35000"/>
                </a:prstClr>
              </a:solidFill>
              <a:latin typeface="Arial" panose="020B0604020202020204" pitchFamily="34" charset="0"/>
              <a:ea typeface="+mn-ea"/>
              <a:cs typeface="Arial" panose="020B0604020202020204" pitchFamily="34" charset="0"/>
            </a:endParaRPr>
          </a:p>
          <a:p>
            <a:pPr defTabSz="685800" eaLnBrk="1" fontAlgn="auto" hangingPunct="1">
              <a:spcBef>
                <a:spcPts val="0"/>
              </a:spcBef>
              <a:spcAft>
                <a:spcPts val="0"/>
              </a:spcAft>
            </a:pPr>
            <a:r>
              <a:rPr lang="en-GB" altLang="en-US" sz="2400" dirty="0">
                <a:solidFill>
                  <a:srgbClr val="F4792B"/>
                </a:solidFill>
                <a:latin typeface="Arial" panose="020B0604020202020204" pitchFamily="34" charset="0"/>
                <a:ea typeface="+mn-ea"/>
                <a:cs typeface="Arial" panose="020B0604020202020204" pitchFamily="34" charset="0"/>
              </a:rPr>
              <a:t>Supporting residents into work and enabling employers to access a skilled workforce.</a:t>
            </a:r>
          </a:p>
          <a:p>
            <a:pPr defTabSz="685800" eaLnBrk="1" fontAlgn="auto" hangingPunct="1">
              <a:spcBef>
                <a:spcPts val="0"/>
              </a:spcBef>
              <a:spcAft>
                <a:spcPts val="0"/>
              </a:spcAft>
            </a:pPr>
            <a:endParaRPr lang="en-GB" dirty="0">
              <a:solidFill>
                <a:prstClr val="black">
                  <a:lumMod val="65000"/>
                  <a:lumOff val="35000"/>
                </a:prstClr>
              </a:solidFill>
              <a:latin typeface="Arial" panose="020B0604020202020204" pitchFamily="34" charset="0"/>
              <a:ea typeface="+mn-ea"/>
              <a:cs typeface="Arial" panose="020B0604020202020204" pitchFamily="34" charset="0"/>
            </a:endParaRPr>
          </a:p>
        </p:txBody>
      </p:sp>
      <p:grpSp>
        <p:nvGrpSpPr>
          <p:cNvPr id="4" name="Group 3"/>
          <p:cNvGrpSpPr/>
          <p:nvPr/>
        </p:nvGrpSpPr>
        <p:grpSpPr>
          <a:xfrm>
            <a:off x="3909060" y="5068745"/>
            <a:ext cx="5136642" cy="862951"/>
            <a:chOff x="5212080" y="5597038"/>
            <a:chExt cx="6848856" cy="1150601"/>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0771"/>
            <a:stretch/>
          </p:blipFill>
          <p:spPr>
            <a:xfrm>
              <a:off x="7973568" y="5597038"/>
              <a:ext cx="4087368" cy="110023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8722"/>
            <a:stretch/>
          </p:blipFill>
          <p:spPr>
            <a:xfrm>
              <a:off x="5212080" y="5597038"/>
              <a:ext cx="2715768" cy="1150601"/>
            </a:xfrm>
            <a:prstGeom prst="rect">
              <a:avLst/>
            </a:prstGeom>
          </p:spPr>
        </p:pic>
      </p:grpSp>
    </p:spTree>
    <p:extLst>
      <p:ext uri="{BB962C8B-B14F-4D97-AF65-F5344CB8AC3E}">
        <p14:creationId xmlns:p14="http://schemas.microsoft.com/office/powerpoint/2010/main" val="316505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8" y="1086470"/>
            <a:ext cx="6902542" cy="553998"/>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Who we are and what we do: </a:t>
            </a:r>
          </a:p>
        </p:txBody>
      </p:sp>
      <p:sp>
        <p:nvSpPr>
          <p:cNvPr id="2" name="Rectangle 1"/>
          <p:cNvSpPr/>
          <p:nvPr/>
        </p:nvSpPr>
        <p:spPr>
          <a:xfrm>
            <a:off x="292308" y="1645712"/>
            <a:ext cx="7272066" cy="4024179"/>
          </a:xfrm>
          <a:prstGeom prst="rect">
            <a:avLst/>
          </a:prstGeom>
        </p:spPr>
        <p:txBody>
          <a:bodyPr wrap="square">
            <a:spAutoFit/>
          </a:bodyPr>
          <a:lstStyle/>
          <a:p>
            <a:pPr defTabSz="685800" eaLnBrk="1" fontAlgn="auto" hangingPunct="1">
              <a:spcBef>
                <a:spcPts val="600"/>
              </a:spcBef>
              <a:spcAft>
                <a:spcPts val="0"/>
              </a:spcAft>
              <a:defRPr/>
            </a:pPr>
            <a:r>
              <a:rPr lang="en-GB" altLang="en-US" sz="1350" b="1" dirty="0">
                <a:solidFill>
                  <a:prstClr val="black">
                    <a:lumMod val="65000"/>
                    <a:lumOff val="35000"/>
                  </a:prstClr>
                </a:solidFill>
                <a:latin typeface="Arial" panose="020B0604020202020204" pitchFamily="34" charset="0"/>
                <a:ea typeface="+mn-ea"/>
                <a:cs typeface="Arial" panose="020B0604020202020204" pitchFamily="34" charset="0"/>
              </a:rPr>
              <a:t>A partnership between Nottingham City Council, the Department for Work &amp; Pensions and the Futures Group.</a:t>
            </a:r>
          </a:p>
          <a:p>
            <a:pPr marL="214313" indent="-214313" defTabSz="685800" eaLnBrk="1" fontAlgn="auto" hangingPunct="1">
              <a:spcBef>
                <a:spcPts val="600"/>
              </a:spcBef>
              <a:spcAft>
                <a:spcPts val="0"/>
              </a:spcAft>
              <a:buFont typeface="Arial" panose="020B0604020202020204" pitchFamily="34" charset="0"/>
              <a:buChar char="•"/>
              <a:defRPr/>
            </a:pPr>
            <a:endParaRPr lang="en-GB" altLang="en-US" sz="600" b="1" dirty="0">
              <a:solidFill>
                <a:prstClr val="black">
                  <a:lumMod val="65000"/>
                  <a:lumOff val="35000"/>
                </a:prstClr>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defRPr/>
            </a:pPr>
            <a:r>
              <a:rPr lang="en-GB" altLang="en-US" sz="1350" b="1" dirty="0">
                <a:solidFill>
                  <a:prstClr val="black">
                    <a:lumMod val="65000"/>
                    <a:lumOff val="35000"/>
                  </a:prstClr>
                </a:solidFill>
                <a:latin typeface="Arial" panose="020B0604020202020204" pitchFamily="34" charset="0"/>
                <a:ea typeface="+mn-ea"/>
                <a:cs typeface="Arial" panose="020B0604020202020204" pitchFamily="34" charset="0"/>
              </a:rPr>
              <a:t>A publicly-funded employment &amp; skills service, free at the point of use, supporting both employers and jobseekers in the Greater Nottingham area.</a:t>
            </a:r>
          </a:p>
          <a:p>
            <a:pPr defTabSz="685800" eaLnBrk="1" fontAlgn="auto" hangingPunct="1">
              <a:spcBef>
                <a:spcPts val="600"/>
              </a:spcBef>
              <a:spcAft>
                <a:spcPts val="0"/>
              </a:spcAft>
              <a:buFont typeface="Wingdings" panose="05000000000000000000" pitchFamily="2" charset="2"/>
              <a:buChar char="§"/>
              <a:defRPr/>
            </a:pPr>
            <a:endParaRPr lang="en-GB" altLang="en-US" sz="600" dirty="0">
              <a:solidFill>
                <a:prstClr val="black">
                  <a:lumMod val="65000"/>
                  <a:lumOff val="35000"/>
                </a:prstClr>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defRPr/>
            </a:pPr>
            <a:r>
              <a:rPr lang="en-GB" altLang="en-US" sz="1200" b="1" dirty="0">
                <a:solidFill>
                  <a:prstClr val="black">
                    <a:lumMod val="65000"/>
                    <a:lumOff val="35000"/>
                  </a:prstClr>
                </a:solidFill>
                <a:latin typeface="Arial" panose="020B0604020202020204" pitchFamily="34" charset="0"/>
                <a:ea typeface="+mn-ea"/>
                <a:cs typeface="Arial" panose="020B0604020202020204" pitchFamily="34" charset="0"/>
              </a:rPr>
              <a:t>We provide:</a:t>
            </a:r>
            <a:endParaRPr lang="en-GB" altLang="en-US" sz="600" dirty="0">
              <a:solidFill>
                <a:prstClr val="black">
                  <a:lumMod val="65000"/>
                  <a:lumOff val="35000"/>
                </a:prstClr>
              </a:solidFill>
              <a:latin typeface="Arial" panose="020B0604020202020204" pitchFamily="34" charset="0"/>
              <a:ea typeface="+mn-ea"/>
              <a:cs typeface="Arial" panose="020B0604020202020204" pitchFamily="34" charset="0"/>
            </a:endParaRPr>
          </a:p>
          <a:p>
            <a:pPr marL="55721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Tailored recruitment support and job advertising </a:t>
            </a:r>
          </a:p>
          <a:p>
            <a:pPr marL="55721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Access to an extensive candidate base through our partnership </a:t>
            </a:r>
          </a:p>
          <a:p>
            <a:pPr marL="55721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Grants to support salary costs and staff training </a:t>
            </a:r>
          </a:p>
          <a:p>
            <a:pPr marL="55721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Advice and help to take-on apprenticeships </a:t>
            </a:r>
          </a:p>
          <a:p>
            <a:pPr marL="55721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Assistance to access the right training for your organisation</a:t>
            </a:r>
          </a:p>
          <a:p>
            <a:pPr marL="55721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Guidance on becoming recognised as a top-quality and inclusive employer</a:t>
            </a:r>
          </a:p>
          <a:p>
            <a:pPr marL="171450" lvl="1" defTabSz="685800" eaLnBrk="1" fontAlgn="auto" hangingPunct="1">
              <a:spcBef>
                <a:spcPts val="600"/>
              </a:spcBef>
              <a:spcAft>
                <a:spcPts val="0"/>
              </a:spcAft>
              <a:defRPr/>
            </a:pPr>
            <a:endParaRPr lang="en-GB" altLang="en-US" sz="120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35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5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562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8" y="1086470"/>
            <a:ext cx="6902542" cy="553998"/>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Recruitment Support:</a:t>
            </a:r>
          </a:p>
        </p:txBody>
      </p:sp>
      <p:sp>
        <p:nvSpPr>
          <p:cNvPr id="7" name="Rectangle 6"/>
          <p:cNvSpPr/>
          <p:nvPr/>
        </p:nvSpPr>
        <p:spPr>
          <a:xfrm>
            <a:off x="292308" y="1645712"/>
            <a:ext cx="6565692" cy="3608680"/>
          </a:xfrm>
          <a:prstGeom prst="rect">
            <a:avLst/>
          </a:prstGeom>
        </p:spPr>
        <p:txBody>
          <a:bodyPr wrap="square">
            <a:spAutoFit/>
          </a:bodyPr>
          <a:lstStyle/>
          <a:p>
            <a:pPr indent="-171450" defTabSz="685800" eaLnBrk="1" fontAlgn="auto" hangingPunct="1">
              <a:spcBef>
                <a:spcPts val="600"/>
              </a:spcBef>
              <a:spcAft>
                <a:spcPts val="0"/>
              </a:spcAft>
              <a:defRPr/>
            </a:pPr>
            <a:r>
              <a:rPr lang="en-GB" altLang="en-US" sz="1350" b="1" dirty="0">
                <a:solidFill>
                  <a:prstClr val="black">
                    <a:lumMod val="65000"/>
                    <a:lumOff val="35000"/>
                  </a:prstClr>
                </a:solidFill>
                <a:latin typeface="Arial" panose="020B0604020202020204" pitchFamily="34" charset="0"/>
                <a:ea typeface="+mn-ea"/>
                <a:cs typeface="Arial" panose="020B0604020202020204" pitchFamily="34" charset="0"/>
              </a:rPr>
              <a:t>As much or as little support as you need:</a:t>
            </a:r>
            <a:endParaRPr lang="en-GB" altLang="en-US" sz="600" dirty="0">
              <a:solidFill>
                <a:prstClr val="black">
                  <a:lumMod val="65000"/>
                  <a:lumOff val="35000"/>
                </a:prstClr>
              </a:solidFill>
              <a:latin typeface="Arial" panose="020B0604020202020204" pitchFamily="34" charset="0"/>
              <a:ea typeface="+mn-ea"/>
              <a:cs typeface="Arial" panose="020B0604020202020204" pitchFamily="34" charset="0"/>
            </a:endParaRPr>
          </a:p>
          <a:p>
            <a:pPr marL="38576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Spaces for interviewing, open days, testing</a:t>
            </a:r>
          </a:p>
          <a:p>
            <a:pPr marL="38576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Applicant sifting</a:t>
            </a:r>
          </a:p>
          <a:p>
            <a:pPr marL="38576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Advertising and promotion via our website, social media and bulletins </a:t>
            </a:r>
          </a:p>
          <a:p>
            <a:pPr marL="42863" indent="-214313" defTabSz="685800" eaLnBrk="1" fontAlgn="auto" hangingPunct="1">
              <a:spcBef>
                <a:spcPts val="600"/>
              </a:spcBef>
              <a:spcAft>
                <a:spcPts val="0"/>
              </a:spcAft>
              <a:buFont typeface="Arial" panose="020B0604020202020204" pitchFamily="34" charset="0"/>
              <a:buChar char="•"/>
              <a:defRPr/>
            </a:pPr>
            <a:endParaRPr lang="en-GB" altLang="en-US" sz="600" dirty="0">
              <a:solidFill>
                <a:prstClr val="black">
                  <a:lumMod val="65000"/>
                  <a:lumOff val="35000"/>
                </a:prstClr>
              </a:solidFill>
              <a:latin typeface="Arial" panose="020B0604020202020204" pitchFamily="34" charset="0"/>
              <a:ea typeface="+mn-ea"/>
              <a:cs typeface="Arial" panose="020B0604020202020204" pitchFamily="34" charset="0"/>
            </a:endParaRPr>
          </a:p>
          <a:p>
            <a:pPr marL="42863" indent="-214313" defTabSz="685800" eaLnBrk="1" fontAlgn="auto" hangingPunct="1">
              <a:spcBef>
                <a:spcPts val="600"/>
              </a:spcBef>
              <a:spcAft>
                <a:spcPts val="0"/>
              </a:spcAft>
              <a:buFont typeface="Arial" panose="020B0604020202020204" pitchFamily="34" charset="0"/>
              <a:buChar char="•"/>
              <a:defRPr/>
            </a:pPr>
            <a:endParaRPr lang="en-GB" altLang="en-US" sz="600" dirty="0">
              <a:solidFill>
                <a:prstClr val="black">
                  <a:lumMod val="65000"/>
                  <a:lumOff val="35000"/>
                </a:prstClr>
              </a:solidFill>
              <a:latin typeface="Arial" panose="020B0604020202020204" pitchFamily="34" charset="0"/>
              <a:ea typeface="+mn-ea"/>
              <a:cs typeface="Arial" panose="020B0604020202020204" pitchFamily="34" charset="0"/>
            </a:endParaRPr>
          </a:p>
          <a:p>
            <a:pPr indent="-171450" defTabSz="685800" eaLnBrk="1" fontAlgn="auto" hangingPunct="1">
              <a:spcBef>
                <a:spcPts val="600"/>
              </a:spcBef>
              <a:spcAft>
                <a:spcPts val="0"/>
              </a:spcAft>
              <a:defRPr/>
            </a:pPr>
            <a:r>
              <a:rPr lang="en-GB" altLang="en-US" sz="1350" b="1" dirty="0">
                <a:solidFill>
                  <a:prstClr val="black">
                    <a:lumMod val="65000"/>
                    <a:lumOff val="35000"/>
                  </a:prstClr>
                </a:solidFill>
                <a:latin typeface="Arial" panose="020B0604020202020204" pitchFamily="34" charset="0"/>
                <a:ea typeface="+mn-ea"/>
                <a:cs typeface="Arial" panose="020B0604020202020204" pitchFamily="34" charset="0"/>
              </a:rPr>
              <a:t>Different recruitment methods: </a:t>
            </a:r>
            <a:endParaRPr lang="en-GB" altLang="en-US" sz="1350" dirty="0">
              <a:solidFill>
                <a:prstClr val="black">
                  <a:lumMod val="65000"/>
                  <a:lumOff val="35000"/>
                </a:prstClr>
              </a:solidFill>
              <a:latin typeface="Arial" panose="020B0604020202020204" pitchFamily="34" charset="0"/>
              <a:ea typeface="+mn-ea"/>
              <a:cs typeface="Arial" panose="020B0604020202020204" pitchFamily="34" charset="0"/>
            </a:endParaRPr>
          </a:p>
          <a:p>
            <a:pPr marL="38576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Open days </a:t>
            </a:r>
          </a:p>
          <a:p>
            <a:pPr marL="38576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Sector based work academies </a:t>
            </a:r>
          </a:p>
          <a:p>
            <a:pPr marL="38576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Work experience </a:t>
            </a:r>
          </a:p>
          <a:p>
            <a:pPr marL="38576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Work trials </a:t>
            </a:r>
          </a:p>
          <a:p>
            <a:pPr marL="385763" lvl="1" indent="-214313" defTabSz="685800" eaLnBrk="1" fontAlgn="auto" hangingPunct="1">
              <a:spcBef>
                <a:spcPts val="600"/>
              </a:spcBef>
              <a:spcAft>
                <a:spcPts val="0"/>
              </a:spcAft>
              <a:buFont typeface="Arial" panose="020B0604020202020204" pitchFamily="34" charset="0"/>
              <a:buChar char="•"/>
              <a:defRPr/>
            </a:pPr>
            <a:r>
              <a:rPr lang="en-GB" altLang="en-US" sz="1200" dirty="0">
                <a:solidFill>
                  <a:prstClr val="black">
                    <a:lumMod val="65000"/>
                    <a:lumOff val="35000"/>
                  </a:prstClr>
                </a:solidFill>
                <a:latin typeface="Arial" panose="020B0604020202020204" pitchFamily="34" charset="0"/>
                <a:ea typeface="+mn-ea"/>
                <a:cs typeface="Arial" panose="020B0604020202020204" pitchFamily="34" charset="0"/>
              </a:rPr>
              <a:t>Jobs fairs </a:t>
            </a:r>
          </a:p>
          <a:p>
            <a:pPr defTabSz="685800" eaLnBrk="1" fontAlgn="auto" hangingPunct="1">
              <a:spcBef>
                <a:spcPts val="600"/>
              </a:spcBef>
              <a:spcAft>
                <a:spcPts val="0"/>
              </a:spcAft>
              <a:buFont typeface="Wingdings" panose="05000000000000000000" pitchFamily="2" charset="2"/>
              <a:buChar char="§"/>
              <a:defRPr/>
            </a:pPr>
            <a:endParaRPr lang="en-GB" altLang="en-US" sz="135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5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531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8" y="1086470"/>
            <a:ext cx="6902542" cy="553998"/>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Candidate Pool:</a:t>
            </a:r>
          </a:p>
        </p:txBody>
      </p:sp>
      <p:sp>
        <p:nvSpPr>
          <p:cNvPr id="7" name="Rectangle 6"/>
          <p:cNvSpPr/>
          <p:nvPr/>
        </p:nvSpPr>
        <p:spPr>
          <a:xfrm>
            <a:off x="292308" y="1645712"/>
            <a:ext cx="3692190" cy="1954381"/>
          </a:xfrm>
          <a:prstGeom prst="rect">
            <a:avLst/>
          </a:prstGeom>
        </p:spPr>
        <p:txBody>
          <a:bodyPr wrap="square">
            <a:spAutoFit/>
          </a:bodyPr>
          <a:lstStyle/>
          <a:p>
            <a:pPr marL="214313" indent="-214313" defTabSz="685800" eaLnBrk="1" fontAlgn="auto" hangingPunct="1">
              <a:spcBef>
                <a:spcPts val="600"/>
              </a:spcBef>
              <a:spcAft>
                <a:spcPts val="0"/>
              </a:spcAft>
              <a:buFont typeface="Arial" panose="020B0604020202020204" pitchFamily="34" charset="0"/>
              <a:buChar char="•"/>
              <a:defRPr/>
            </a:pPr>
            <a:r>
              <a:rPr lang="en-GB" altLang="en-US" sz="1350" dirty="0">
                <a:solidFill>
                  <a:prstClr val="black">
                    <a:lumMod val="65000"/>
                    <a:lumOff val="35000"/>
                  </a:prstClr>
                </a:solidFill>
                <a:latin typeface="Arial" panose="020B0604020202020204" pitchFamily="34" charset="0"/>
                <a:ea typeface="+mn-ea"/>
                <a:cs typeface="Arial" panose="020B0604020202020204" pitchFamily="34" charset="0"/>
              </a:rPr>
              <a:t>DWP systems</a:t>
            </a:r>
          </a:p>
          <a:p>
            <a:pPr marL="214313" indent="-214313" defTabSz="685800" eaLnBrk="1" fontAlgn="auto" hangingPunct="1">
              <a:spcBef>
                <a:spcPts val="600"/>
              </a:spcBef>
              <a:spcAft>
                <a:spcPts val="0"/>
              </a:spcAft>
              <a:buFont typeface="Arial" panose="020B0604020202020204" pitchFamily="34" charset="0"/>
              <a:buChar char="•"/>
              <a:defRPr/>
            </a:pPr>
            <a:r>
              <a:rPr lang="en-GB" altLang="en-US" sz="1350" dirty="0">
                <a:solidFill>
                  <a:prstClr val="black">
                    <a:lumMod val="65000"/>
                    <a:lumOff val="35000"/>
                  </a:prstClr>
                </a:solidFill>
                <a:latin typeface="Arial" panose="020B0604020202020204" pitchFamily="34" charset="0"/>
                <a:ea typeface="+mn-ea"/>
                <a:cs typeface="Arial" panose="020B0604020202020204" pitchFamily="34" charset="0"/>
              </a:rPr>
              <a:t>Nottingham City Council </a:t>
            </a:r>
          </a:p>
          <a:p>
            <a:pPr marL="214313" indent="-214313" defTabSz="685800" eaLnBrk="1" fontAlgn="auto" hangingPunct="1">
              <a:spcBef>
                <a:spcPts val="600"/>
              </a:spcBef>
              <a:spcAft>
                <a:spcPts val="0"/>
              </a:spcAft>
              <a:buFont typeface="Arial" panose="020B0604020202020204" pitchFamily="34" charset="0"/>
              <a:buChar char="•"/>
              <a:defRPr/>
            </a:pPr>
            <a:r>
              <a:rPr lang="en-GB" altLang="en-US" sz="1350" dirty="0">
                <a:solidFill>
                  <a:prstClr val="black">
                    <a:lumMod val="65000"/>
                    <a:lumOff val="35000"/>
                  </a:prstClr>
                </a:solidFill>
                <a:latin typeface="Arial" panose="020B0604020202020204" pitchFamily="34" charset="0"/>
                <a:ea typeface="+mn-ea"/>
                <a:cs typeface="Arial" panose="020B0604020202020204" pitchFamily="34" charset="0"/>
              </a:rPr>
              <a:t>Futures’ services and programmes </a:t>
            </a:r>
          </a:p>
          <a:p>
            <a:pPr marL="214313" indent="-214313" defTabSz="685800" eaLnBrk="1" fontAlgn="auto" hangingPunct="1">
              <a:spcBef>
                <a:spcPts val="600"/>
              </a:spcBef>
              <a:spcAft>
                <a:spcPts val="0"/>
              </a:spcAft>
              <a:buFont typeface="Arial" panose="020B0604020202020204" pitchFamily="34" charset="0"/>
              <a:buChar char="•"/>
              <a:defRPr/>
            </a:pPr>
            <a:r>
              <a:rPr lang="en-GB" altLang="en-US" sz="1350" dirty="0">
                <a:solidFill>
                  <a:prstClr val="black">
                    <a:lumMod val="65000"/>
                    <a:lumOff val="35000"/>
                  </a:prstClr>
                </a:solidFill>
                <a:latin typeface="Arial" panose="020B0604020202020204" pitchFamily="34" charset="0"/>
                <a:ea typeface="+mn-ea"/>
                <a:cs typeface="Arial" panose="020B0604020202020204" pitchFamily="34" charset="0"/>
              </a:rPr>
              <a:t>Nottingham Jobs registration and bulletin service </a:t>
            </a:r>
          </a:p>
          <a:p>
            <a:pPr defTabSz="685800" eaLnBrk="1" fontAlgn="auto" hangingPunct="1">
              <a:spcBef>
                <a:spcPts val="600"/>
              </a:spcBef>
              <a:spcAft>
                <a:spcPts val="0"/>
              </a:spcAft>
              <a:buFont typeface="Wingdings" panose="05000000000000000000" pitchFamily="2" charset="2"/>
              <a:buChar char="§"/>
              <a:defRPr/>
            </a:pPr>
            <a:endParaRPr lang="en-GB" altLang="en-US" sz="135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500" dirty="0">
              <a:solidFill>
                <a:prstClr val="black"/>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059936" y="1086470"/>
            <a:ext cx="4834891" cy="2758433"/>
          </a:xfrm>
          <a:prstGeom prst="rect">
            <a:avLst/>
          </a:prstGeom>
        </p:spPr>
      </p:pic>
    </p:spTree>
    <p:extLst>
      <p:ext uri="{BB962C8B-B14F-4D97-AF65-F5344CB8AC3E}">
        <p14:creationId xmlns:p14="http://schemas.microsoft.com/office/powerpoint/2010/main" val="113168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8" y="1086470"/>
            <a:ext cx="6902542" cy="553998"/>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Grant Funding:</a:t>
            </a:r>
          </a:p>
        </p:txBody>
      </p:sp>
      <p:sp>
        <p:nvSpPr>
          <p:cNvPr id="7" name="Rectangle 6"/>
          <p:cNvSpPr/>
          <p:nvPr/>
        </p:nvSpPr>
        <p:spPr>
          <a:xfrm>
            <a:off x="292308" y="1645711"/>
            <a:ext cx="7224060" cy="3139770"/>
          </a:xfrm>
          <a:prstGeom prst="rect">
            <a:avLst/>
          </a:prstGeom>
        </p:spPr>
        <p:txBody>
          <a:bodyPr wrap="square">
            <a:spAutoFit/>
          </a:bodyPr>
          <a:lstStyle/>
          <a:p>
            <a:pPr defTabSz="685800" eaLnBrk="1" fontAlgn="auto" hangingPunct="1">
              <a:lnSpc>
                <a:spcPct val="150000"/>
              </a:lnSpc>
              <a:spcBef>
                <a:spcPts val="0"/>
              </a:spcBef>
              <a:spcAft>
                <a:spcPts val="0"/>
              </a:spcAft>
            </a:pPr>
            <a:r>
              <a:rPr lang="en-GB" sz="1350" b="1" dirty="0">
                <a:solidFill>
                  <a:prstClr val="black">
                    <a:lumMod val="65000"/>
                    <a:lumOff val="35000"/>
                  </a:prstClr>
                </a:solidFill>
                <a:latin typeface="Arial" panose="020B0604020202020204" pitchFamily="34" charset="0"/>
                <a:ea typeface="+mn-ea"/>
                <a:cs typeface="Arial" panose="020B0604020202020204" pitchFamily="34" charset="0"/>
              </a:rPr>
              <a:t>Nottingham Jobs Fund:</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Available for all employers until December 2019 (possible extension) </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£5000 per eligible candidate appointed (no maximum number of grants)</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Employers must take on unemployed or economically inactive city residents</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Role must be full-time and last for a year (although candidates can request part-time)</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Candidate must ideally be one of:</a:t>
            </a:r>
          </a:p>
          <a:p>
            <a:pPr marL="900113" lvl="2" indent="-214313" defTabSz="685800" eaLnBrk="1" fontAlgn="auto" hangingPunct="1">
              <a:lnSpc>
                <a:spcPct val="150000"/>
              </a:lnSpc>
              <a:spcBef>
                <a:spcPts val="0"/>
              </a:spcBef>
              <a:spcAft>
                <a:spcPts val="0"/>
              </a:spcAft>
              <a:buFont typeface="Courier New" panose="02070309020205020404" pitchFamily="49" charset="0"/>
              <a:buChar char="o"/>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BAME</a:t>
            </a:r>
          </a:p>
          <a:p>
            <a:pPr marL="900113" lvl="2" indent="-214313" defTabSz="685800" eaLnBrk="1" fontAlgn="auto" hangingPunct="1">
              <a:lnSpc>
                <a:spcPct val="150000"/>
              </a:lnSpc>
              <a:spcBef>
                <a:spcPts val="0"/>
              </a:spcBef>
              <a:spcAft>
                <a:spcPts val="0"/>
              </a:spcAft>
              <a:buFont typeface="Courier New" panose="02070309020205020404" pitchFamily="49" charset="0"/>
              <a:buChar char="o"/>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Lone Parent</a:t>
            </a:r>
          </a:p>
          <a:p>
            <a:pPr marL="900113" lvl="2" indent="-214313" defTabSz="685800" eaLnBrk="1" fontAlgn="auto" hangingPunct="1">
              <a:lnSpc>
                <a:spcPct val="150000"/>
              </a:lnSpc>
              <a:spcBef>
                <a:spcPts val="0"/>
              </a:spcBef>
              <a:spcAft>
                <a:spcPts val="0"/>
              </a:spcAft>
              <a:buFont typeface="Courier New" panose="02070309020205020404" pitchFamily="49" charset="0"/>
              <a:buChar char="o"/>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Over 50</a:t>
            </a:r>
          </a:p>
          <a:p>
            <a:pPr marL="900113" lvl="2" indent="-214313" defTabSz="685800" eaLnBrk="1" fontAlgn="auto" hangingPunct="1">
              <a:lnSpc>
                <a:spcPct val="150000"/>
              </a:lnSpc>
              <a:spcBef>
                <a:spcPts val="0"/>
              </a:spcBef>
              <a:spcAft>
                <a:spcPts val="0"/>
              </a:spcAft>
              <a:buFont typeface="Courier New" panose="02070309020205020404" pitchFamily="49" charset="0"/>
              <a:buChar char="o"/>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No basic skills (equivalent of C at Maths / English GCSE) </a:t>
            </a:r>
          </a:p>
          <a:p>
            <a:pPr marL="900113" lvl="2" indent="-214313" defTabSz="685800" eaLnBrk="1" fontAlgn="auto" hangingPunct="1">
              <a:lnSpc>
                <a:spcPct val="150000"/>
              </a:lnSpc>
              <a:spcBef>
                <a:spcPts val="0"/>
              </a:spcBef>
              <a:spcAft>
                <a:spcPts val="0"/>
              </a:spcAft>
              <a:buFont typeface="Courier New" panose="02070309020205020404" pitchFamily="49" charset="0"/>
              <a:buChar char="o"/>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Have a disability or health condition </a:t>
            </a:r>
            <a:endParaRPr lang="en-GB" altLang="en-US" sz="15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137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8" y="1086470"/>
            <a:ext cx="6902542" cy="553998"/>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Grant Funding:</a:t>
            </a:r>
          </a:p>
        </p:txBody>
      </p:sp>
      <p:sp>
        <p:nvSpPr>
          <p:cNvPr id="7" name="Rectangle 6"/>
          <p:cNvSpPr/>
          <p:nvPr/>
        </p:nvSpPr>
        <p:spPr>
          <a:xfrm>
            <a:off x="292308" y="1645712"/>
            <a:ext cx="7224060" cy="2462213"/>
          </a:xfrm>
          <a:prstGeom prst="rect">
            <a:avLst/>
          </a:prstGeom>
        </p:spPr>
        <p:txBody>
          <a:bodyPr wrap="square">
            <a:spAutoFit/>
          </a:bodyPr>
          <a:lstStyle/>
          <a:p>
            <a:pPr defTabSz="685800" eaLnBrk="1" fontAlgn="auto" hangingPunct="1">
              <a:spcBef>
                <a:spcPts val="0"/>
              </a:spcBef>
              <a:spcAft>
                <a:spcPts val="0"/>
              </a:spcAft>
            </a:pPr>
            <a:r>
              <a:rPr lang="en-GB" sz="1350" b="1" dirty="0">
                <a:solidFill>
                  <a:prstClr val="black">
                    <a:lumMod val="65000"/>
                    <a:lumOff val="35000"/>
                  </a:prstClr>
                </a:solidFill>
                <a:latin typeface="Arial" panose="020B0604020202020204" pitchFamily="34" charset="0"/>
                <a:ea typeface="+mn-ea"/>
                <a:cs typeface="Arial" panose="020B0604020202020204" pitchFamily="34" charset="0"/>
              </a:rPr>
              <a:t>Stay Ahead Grant:</a:t>
            </a:r>
          </a:p>
          <a:p>
            <a:pPr defTabSz="685800" eaLnBrk="1" fontAlgn="auto" hangingPunct="1">
              <a:spcBef>
                <a:spcPts val="0"/>
              </a:spcBef>
              <a:spcAft>
                <a:spcPts val="0"/>
              </a:spcAft>
            </a:pPr>
            <a:endParaRPr lang="en-GB" sz="1200" b="1" dirty="0">
              <a:solidFill>
                <a:prstClr val="black">
                  <a:lumMod val="65000"/>
                  <a:lumOff val="35000"/>
                </a:prstClr>
              </a:solidFill>
              <a:latin typeface="Arial" panose="020B0604020202020204" pitchFamily="34" charset="0"/>
              <a:ea typeface="+mn-ea"/>
              <a:cs typeface="Arial" panose="020B0604020202020204" pitchFamily="34" charset="0"/>
            </a:endParaRP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Available for SMEs (less than 250 employees, not a subsidiary) until September 2019</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£2,500 per organisation to fund training for existing staff</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Can be no more than 40% of the total cost of training</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Training for staff from the above categories encouraged </a:t>
            </a:r>
          </a:p>
          <a:p>
            <a:pPr marL="557213" lvl="1" indent="-214313" defTabSz="685800" eaLnBrk="1" fontAlgn="auto" hangingPunct="1">
              <a:lnSpc>
                <a:spcPct val="150000"/>
              </a:lnSpc>
              <a:spcBef>
                <a:spcPts val="0"/>
              </a:spcBef>
              <a:spcAft>
                <a:spcPts val="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Includes free skills assessment and matching to the right training provider </a:t>
            </a:r>
          </a:p>
          <a:p>
            <a:pPr defTabSz="685800" eaLnBrk="1" fontAlgn="auto" hangingPunct="1">
              <a:spcBef>
                <a:spcPts val="600"/>
              </a:spcBef>
              <a:spcAft>
                <a:spcPts val="0"/>
              </a:spcAft>
              <a:buFont typeface="Wingdings" panose="05000000000000000000" pitchFamily="2" charset="2"/>
              <a:buChar char="§"/>
              <a:defRPr/>
            </a:pPr>
            <a:endParaRPr lang="en-GB" altLang="en-US" sz="135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5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21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9" y="1086471"/>
            <a:ext cx="6744000" cy="1015663"/>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How to maximise applications in the Care Sector:</a:t>
            </a:r>
          </a:p>
        </p:txBody>
      </p:sp>
      <p:sp>
        <p:nvSpPr>
          <p:cNvPr id="7" name="Rectangle 6"/>
          <p:cNvSpPr/>
          <p:nvPr/>
        </p:nvSpPr>
        <p:spPr>
          <a:xfrm>
            <a:off x="292308" y="2180636"/>
            <a:ext cx="6394242" cy="3076035"/>
          </a:xfrm>
          <a:prstGeom prst="rect">
            <a:avLst/>
          </a:prstGeom>
        </p:spPr>
        <p:txBody>
          <a:bodyPr wrap="square">
            <a:spAutoFit/>
          </a:bodyPr>
          <a:lstStyle/>
          <a:p>
            <a:pPr defTabSz="685800" eaLnBrk="1" fontAlgn="auto" hangingPunct="1">
              <a:lnSpc>
                <a:spcPct val="107000"/>
              </a:lnSpc>
              <a:spcBef>
                <a:spcPts val="0"/>
              </a:spcBef>
              <a:spcAft>
                <a:spcPts val="600"/>
              </a:spcAft>
            </a:pPr>
            <a:r>
              <a:rPr lang="en-GB" sz="1350" b="1"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One in five </a:t>
            </a:r>
            <a:r>
              <a:rPr lang="en-GB" sz="135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20 - 55 year olds have considered a job in adult social care but only </a:t>
            </a:r>
            <a:r>
              <a:rPr lang="en-GB" sz="1350" b="1"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one in every twenty-five </a:t>
            </a:r>
            <a:r>
              <a:rPr lang="en-GB" sz="135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of those go on to apply for a role.</a:t>
            </a:r>
          </a:p>
          <a:p>
            <a:pPr defTabSz="685800" eaLnBrk="1" fontAlgn="auto" hangingPunct="1">
              <a:lnSpc>
                <a:spcPct val="107000"/>
              </a:lnSpc>
              <a:spcBef>
                <a:spcPts val="0"/>
              </a:spcBef>
              <a:spcAft>
                <a:spcPts val="600"/>
              </a:spcAft>
            </a:pPr>
            <a:endParaRPr lang="en-GB" sz="135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endParaRPr>
          </a:p>
          <a:p>
            <a:pPr defTabSz="685800" eaLnBrk="1" fontAlgn="auto" hangingPunct="1">
              <a:lnSpc>
                <a:spcPct val="107000"/>
              </a:lnSpc>
              <a:spcBef>
                <a:spcPts val="0"/>
              </a:spcBef>
              <a:spcAft>
                <a:spcPts val="600"/>
              </a:spcAft>
            </a:pPr>
            <a:r>
              <a:rPr lang="en-GB" sz="1200" b="1"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1. How can we encourage more people to apply?</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Limit the number of “must have” requirements on your job advert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Be clear about the locations you cover and what working patterns are available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Use case studies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Attract a more diverse talent pool by removing unconscious bias in job adverts: </a:t>
            </a:r>
            <a:r>
              <a:rPr lang="en-US" sz="1200" dirty="0">
                <a:solidFill>
                  <a:prstClr val="black">
                    <a:lumMod val="65000"/>
                    <a:lumOff val="35000"/>
                  </a:prstClr>
                </a:solidFill>
                <a:latin typeface="Arial" panose="020B0604020202020204" pitchFamily="34" charset="0"/>
                <a:ea typeface="+mn-ea"/>
                <a:cs typeface="Arial" panose="020B0604020202020204" pitchFamily="34" charset="0"/>
                <a:hlinkClick r:id="rId3"/>
              </a:rPr>
              <a:t>http://gender-decoder.katmatfield.com/</a:t>
            </a:r>
            <a:r>
              <a:rPr lang="en-US" sz="1200" dirty="0">
                <a:solidFill>
                  <a:prstClr val="black">
                    <a:lumMod val="65000"/>
                    <a:lumOff val="35000"/>
                  </a:prstClr>
                </a:solidFill>
                <a:latin typeface="Arial" panose="020B0604020202020204" pitchFamily="34" charset="0"/>
                <a:ea typeface="+mn-ea"/>
                <a:cs typeface="Arial" panose="020B0604020202020204" pitchFamily="34" charset="0"/>
              </a:rPr>
              <a:t>  </a:t>
            </a:r>
            <a:endParaRPr lang="en-GB" sz="1200" dirty="0">
              <a:solidFill>
                <a:prstClr val="black">
                  <a:lumMod val="65000"/>
                  <a:lumOff val="35000"/>
                </a:prstClr>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35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5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507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OWL-PP-top.jpg"/>
          <p:cNvPicPr>
            <a:picLocks noChangeAspect="1"/>
          </p:cNvPicPr>
          <p:nvPr/>
        </p:nvPicPr>
        <p:blipFill>
          <a:blip r:embed="rId3"/>
          <a:srcRect/>
          <a:stretch>
            <a:fillRect/>
          </a:stretch>
        </p:blipFill>
        <p:spPr bwMode="auto">
          <a:xfrm>
            <a:off x="0" y="0"/>
            <a:ext cx="9144000" cy="1457325"/>
          </a:xfrm>
          <a:prstGeom prst="rect">
            <a:avLst/>
          </a:prstGeom>
          <a:noFill/>
          <a:ln w="9525">
            <a:noFill/>
            <a:miter lim="800000"/>
            <a:headEnd/>
            <a:tailEnd/>
          </a:ln>
        </p:spPr>
      </p:pic>
      <p:pic>
        <p:nvPicPr>
          <p:cNvPr id="14339" name="Picture 4" descr="OWL-PP-bottom.jpg"/>
          <p:cNvPicPr>
            <a:picLocks noChangeAspect="1"/>
          </p:cNvPicPr>
          <p:nvPr/>
        </p:nvPicPr>
        <p:blipFill>
          <a:blip r:embed="rId4"/>
          <a:srcRect/>
          <a:stretch>
            <a:fillRect/>
          </a:stretch>
        </p:blipFill>
        <p:spPr bwMode="auto">
          <a:xfrm>
            <a:off x="0" y="6132513"/>
            <a:ext cx="9144000" cy="725487"/>
          </a:xfrm>
          <a:prstGeom prst="rect">
            <a:avLst/>
          </a:prstGeom>
          <a:noFill/>
          <a:ln w="9525">
            <a:noFill/>
            <a:miter lim="800000"/>
            <a:headEnd/>
            <a:tailEnd/>
          </a:ln>
        </p:spPr>
      </p:pic>
      <p:sp>
        <p:nvSpPr>
          <p:cNvPr id="14340" name="Title 1"/>
          <p:cNvSpPr>
            <a:spLocks noGrp="1"/>
          </p:cNvSpPr>
          <p:nvPr>
            <p:ph type="ctrTitle"/>
          </p:nvPr>
        </p:nvSpPr>
        <p:spPr>
          <a:xfrm>
            <a:off x="841248" y="1492495"/>
            <a:ext cx="7741920" cy="4439382"/>
          </a:xfrm>
        </p:spPr>
        <p:txBody>
          <a:bodyPr/>
          <a:lstStyle/>
          <a:p>
            <a:r>
              <a:rPr lang="en-GB" altLang="en-US" sz="4800" b="1" dirty="0">
                <a:solidFill>
                  <a:schemeClr val="accent6">
                    <a:lumMod val="50000"/>
                  </a:schemeClr>
                </a:solidFill>
              </a:rPr>
              <a:t>Managers’ Network Meeting </a:t>
            </a:r>
            <a:r>
              <a:rPr lang="en-GB" altLang="en-US" sz="4800" b="1" dirty="0">
                <a:solidFill>
                  <a:schemeClr val="accent6">
                    <a:lumMod val="75000"/>
                  </a:schemeClr>
                </a:solidFill>
              </a:rPr>
              <a:t>Recruitment </a:t>
            </a:r>
            <a:br>
              <a:rPr lang="en-GB" altLang="en-US" sz="4800" b="1" dirty="0">
                <a:solidFill>
                  <a:schemeClr val="accent6">
                    <a:lumMod val="75000"/>
                  </a:schemeClr>
                </a:solidFill>
              </a:rPr>
            </a:br>
            <a:r>
              <a:rPr lang="en-GB" altLang="en-US" sz="4800" b="1" dirty="0">
                <a:solidFill>
                  <a:schemeClr val="accent6">
                    <a:lumMod val="75000"/>
                  </a:schemeClr>
                </a:solidFill>
              </a:rPr>
              <a:t>Square Pegs – Round Holes</a:t>
            </a:r>
            <a:br>
              <a:rPr lang="en-GB" altLang="en-US" sz="4800" b="1" dirty="0">
                <a:solidFill>
                  <a:schemeClr val="accent6">
                    <a:lumMod val="75000"/>
                  </a:schemeClr>
                </a:solidFill>
              </a:rPr>
            </a:br>
            <a:br>
              <a:rPr lang="en-GB" altLang="en-US" sz="3600" b="1" dirty="0">
                <a:solidFill>
                  <a:schemeClr val="accent6">
                    <a:lumMod val="75000"/>
                  </a:schemeClr>
                </a:solidFill>
              </a:rPr>
            </a:br>
            <a:r>
              <a:rPr lang="en-GB" altLang="en-US" sz="3600" b="1" dirty="0"/>
              <a:t>26</a:t>
            </a:r>
            <a:r>
              <a:rPr lang="en-GB" altLang="en-US" sz="3600" b="1" baseline="30000" dirty="0"/>
              <a:t>th</a:t>
            </a:r>
            <a:r>
              <a:rPr lang="en-GB" altLang="en-US" sz="3600" b="1" dirty="0"/>
              <a:t> June 2019</a:t>
            </a:r>
          </a:p>
        </p:txBody>
      </p:sp>
      <p:pic>
        <p:nvPicPr>
          <p:cNvPr id="2" name="Picture 1">
            <a:extLst>
              <a:ext uri="{FF2B5EF4-FFF2-40B4-BE49-F238E27FC236}">
                <a16:creationId xmlns:a16="http://schemas.microsoft.com/office/drawing/2014/main" id="{FBA5A747-79EC-472B-BA9F-896D6F92F160}"/>
              </a:ext>
            </a:extLst>
          </p:cNvPr>
          <p:cNvPicPr>
            <a:picLocks noChangeAspect="1"/>
          </p:cNvPicPr>
          <p:nvPr/>
        </p:nvPicPr>
        <p:blipFill>
          <a:blip r:embed="rId5"/>
          <a:stretch>
            <a:fillRect/>
          </a:stretch>
        </p:blipFill>
        <p:spPr>
          <a:xfrm>
            <a:off x="5197623" y="1187668"/>
            <a:ext cx="3578662" cy="609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53643" y="1782778"/>
            <a:ext cx="4207329" cy="3956714"/>
            <a:chOff x="6103257" y="1364666"/>
            <a:chExt cx="5609772" cy="5275618"/>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77" r="22848"/>
            <a:stretch/>
          </p:blipFill>
          <p:spPr>
            <a:xfrm>
              <a:off x="7271657" y="2533066"/>
              <a:ext cx="4441372" cy="4107218"/>
            </a:xfrm>
            <a:prstGeom prst="rect">
              <a:avLst/>
            </a:prstGeom>
          </p:spPr>
        </p:pic>
        <p:sp>
          <p:nvSpPr>
            <p:cNvPr id="3" name="Rectangle 2"/>
            <p:cNvSpPr/>
            <p:nvPr/>
          </p:nvSpPr>
          <p:spPr>
            <a:xfrm rot="2700000">
              <a:off x="6103257" y="1364666"/>
              <a:ext cx="2336800" cy="233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grpSp>
      <p:sp>
        <p:nvSpPr>
          <p:cNvPr id="16" name="Rectangle 15"/>
          <p:cNvSpPr/>
          <p:nvPr/>
        </p:nvSpPr>
        <p:spPr>
          <a:xfrm>
            <a:off x="292309" y="1086471"/>
            <a:ext cx="6744000" cy="1015663"/>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How to maximise applications in the Care Sector:</a:t>
            </a:r>
          </a:p>
        </p:txBody>
      </p:sp>
      <p:sp>
        <p:nvSpPr>
          <p:cNvPr id="7" name="Rectangle 6"/>
          <p:cNvSpPr/>
          <p:nvPr/>
        </p:nvSpPr>
        <p:spPr>
          <a:xfrm>
            <a:off x="292308" y="2180636"/>
            <a:ext cx="7176054" cy="2855397"/>
          </a:xfrm>
          <a:prstGeom prst="rect">
            <a:avLst/>
          </a:prstGeom>
        </p:spPr>
        <p:txBody>
          <a:bodyPr wrap="square">
            <a:spAutoFit/>
          </a:bodyPr>
          <a:lstStyle/>
          <a:p>
            <a:pPr defTabSz="685800" eaLnBrk="1" fontAlgn="auto" hangingPunct="1">
              <a:lnSpc>
                <a:spcPct val="107000"/>
              </a:lnSpc>
              <a:spcBef>
                <a:spcPts val="0"/>
              </a:spcBef>
              <a:spcAft>
                <a:spcPts val="600"/>
              </a:spcAft>
            </a:pPr>
            <a:r>
              <a:rPr lang="en-GB" sz="1200" b="1"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2. How can we ensure that potential candidates complete the application process?</a:t>
            </a:r>
          </a:p>
          <a:p>
            <a:pPr marL="557213" lvl="1" indent="-214313" defTabSz="685800" eaLnBrk="1" fontAlgn="auto" hangingPunct="1">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Create the shortest application path possible </a:t>
            </a:r>
          </a:p>
          <a:p>
            <a:pPr marL="557213" lvl="1" indent="-214313" defTabSz="685800" eaLnBrk="1" fontAlgn="auto" hangingPunct="1">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Pick up the phone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endParaRPr lang="en-GB" sz="1200" dirty="0">
              <a:solidFill>
                <a:prstClr val="black">
                  <a:lumMod val="65000"/>
                  <a:lumOff val="35000"/>
                </a:prstClr>
              </a:solidFill>
              <a:latin typeface="Arial" panose="020B0604020202020204" pitchFamily="34" charset="0"/>
              <a:ea typeface="+mn-ea"/>
              <a:cs typeface="Arial" panose="020B0604020202020204" pitchFamily="34" charset="0"/>
            </a:endParaRPr>
          </a:p>
          <a:p>
            <a:pPr defTabSz="685800" eaLnBrk="1" fontAlgn="auto" hangingPunct="1">
              <a:lnSpc>
                <a:spcPct val="107000"/>
              </a:lnSpc>
              <a:spcBef>
                <a:spcPts val="0"/>
              </a:spcBef>
              <a:spcAft>
                <a:spcPts val="600"/>
              </a:spcAft>
            </a:pPr>
            <a:r>
              <a:rPr lang="en-GB" sz="1200" b="1" dirty="0">
                <a:solidFill>
                  <a:prstClr val="black">
                    <a:lumMod val="65000"/>
                    <a:lumOff val="35000"/>
                  </a:prstClr>
                </a:solidFill>
                <a:latin typeface="Arial" panose="020B0604020202020204" pitchFamily="34" charset="0"/>
                <a:ea typeface="Calibri" panose="020F0502020204030204" pitchFamily="34" charset="0"/>
                <a:cs typeface="Arial" panose="020B0604020202020204" pitchFamily="34" charset="0"/>
              </a:rPr>
              <a:t>3. How can we minimise the number of no-shows at interview?</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Test their commitment</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n-ea"/>
                <a:cs typeface="Arial" panose="020B0604020202020204" pitchFamily="34" charset="0"/>
              </a:rPr>
              <a:t>Text them a reminder of the interview</a:t>
            </a:r>
            <a:endParaRPr lang="en-GB" sz="1200" dirty="0">
              <a:solidFill>
                <a:prstClr val="black">
                  <a:lumMod val="65000"/>
                  <a:lumOff val="35000"/>
                </a:prstClr>
              </a:solidFill>
              <a:latin typeface="Arial" panose="020B0604020202020204" pitchFamily="34" charset="0"/>
              <a:ea typeface="Calibri" panose="020F0502020204030204" pitchFamily="34" charset="0"/>
              <a:cs typeface="Arial" panose="020B0604020202020204" pitchFamily="34" charset="0"/>
            </a:endParaRPr>
          </a:p>
          <a:p>
            <a:pPr marL="557213" lvl="1" indent="-214313" defTabSz="685800" eaLnBrk="1" fontAlgn="auto" hangingPunct="1">
              <a:lnSpc>
                <a:spcPct val="107000"/>
              </a:lnSpc>
              <a:spcBef>
                <a:spcPts val="0"/>
              </a:spcBef>
              <a:spcAft>
                <a:spcPts val="600"/>
              </a:spcAft>
              <a:buFont typeface="Arial" panose="020B0604020202020204" pitchFamily="34" charset="0"/>
              <a:buChar char="•"/>
            </a:pPr>
            <a:endParaRPr lang="en-GB" sz="1200" dirty="0">
              <a:solidFill>
                <a:prstClr val="black">
                  <a:lumMod val="65000"/>
                  <a:lumOff val="35000"/>
                </a:prstClr>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35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5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159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9" y="1086470"/>
            <a:ext cx="6744000" cy="553998"/>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Referral Schemes:</a:t>
            </a:r>
          </a:p>
        </p:txBody>
      </p:sp>
      <p:sp>
        <p:nvSpPr>
          <p:cNvPr id="7" name="Rectangle 6"/>
          <p:cNvSpPr/>
          <p:nvPr/>
        </p:nvSpPr>
        <p:spPr>
          <a:xfrm>
            <a:off x="292308" y="1652570"/>
            <a:ext cx="5331252" cy="3402855"/>
          </a:xfrm>
          <a:prstGeom prst="rect">
            <a:avLst/>
          </a:prstGeom>
        </p:spPr>
        <p:txBody>
          <a:bodyPr wrap="square">
            <a:spAutoFit/>
          </a:bodyPr>
          <a:lstStyle/>
          <a:p>
            <a:pPr defTabSz="685800" eaLnBrk="1" fontAlgn="auto" hangingPunct="1">
              <a:lnSpc>
                <a:spcPct val="107000"/>
              </a:lnSpc>
              <a:spcBef>
                <a:spcPts val="0"/>
              </a:spcBef>
              <a:spcAft>
                <a:spcPts val="600"/>
              </a:spcAft>
            </a:pPr>
            <a:r>
              <a:rPr lang="en-GB" sz="135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From </a:t>
            </a:r>
            <a:r>
              <a:rPr lang="en-GB" sz="1350" b="1"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100 applications</a:t>
            </a:r>
            <a:r>
              <a:rPr lang="en-GB" sz="135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 one person was in the role after 6 months </a:t>
            </a:r>
          </a:p>
          <a:p>
            <a:pPr defTabSz="685800" eaLnBrk="1" fontAlgn="auto" hangingPunct="1">
              <a:lnSpc>
                <a:spcPct val="107000"/>
              </a:lnSpc>
              <a:spcBef>
                <a:spcPts val="0"/>
              </a:spcBef>
              <a:spcAft>
                <a:spcPts val="600"/>
              </a:spcAft>
            </a:pPr>
            <a:r>
              <a:rPr lang="en-GB" sz="135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but from </a:t>
            </a:r>
            <a:r>
              <a:rPr lang="en-GB" sz="1350" b="1"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3 referrals</a:t>
            </a:r>
            <a:r>
              <a:rPr lang="en-GB" sz="135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 two people were in the role after 6 months.</a:t>
            </a:r>
          </a:p>
          <a:p>
            <a:pPr defTabSz="685800" eaLnBrk="1" fontAlgn="auto" hangingPunct="1">
              <a:lnSpc>
                <a:spcPct val="107000"/>
              </a:lnSpc>
              <a:spcBef>
                <a:spcPts val="0"/>
              </a:spcBef>
              <a:spcAft>
                <a:spcPts val="600"/>
              </a:spcAft>
            </a:pPr>
            <a:endParaRPr lang="en-GB" sz="1200" b="1"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endParaRP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Make it visual when you pay it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Average referral is £250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Pay the referral fee earlier</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Keep a track of where your successful applicants come from and focus your efforts on that source </a:t>
            </a:r>
          </a:p>
          <a:p>
            <a:pPr marL="214313" indent="-214313" defTabSz="685800" eaLnBrk="1" fontAlgn="auto" hangingPunct="1">
              <a:lnSpc>
                <a:spcPct val="107000"/>
              </a:lnSpc>
              <a:spcBef>
                <a:spcPts val="0"/>
              </a:spcBef>
              <a:spcAft>
                <a:spcPts val="600"/>
              </a:spcAft>
              <a:buFont typeface="Arial" panose="020B0604020202020204" pitchFamily="34" charset="0"/>
              <a:buChar char="•"/>
            </a:pPr>
            <a:endPar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endParaRPr>
          </a:p>
          <a:p>
            <a:pPr marL="557213" lvl="1" indent="-214313" defTabSz="685800" eaLnBrk="1" fontAlgn="auto" hangingPunct="1">
              <a:lnSpc>
                <a:spcPct val="107000"/>
              </a:lnSpc>
              <a:spcBef>
                <a:spcPts val="0"/>
              </a:spcBef>
              <a:spcAft>
                <a:spcPts val="600"/>
              </a:spcAft>
              <a:buFont typeface="Arial" panose="020B0604020202020204" pitchFamily="34" charset="0"/>
              <a:buChar char="•"/>
            </a:pPr>
            <a:endParaRPr lang="en-GB" sz="1200" dirty="0">
              <a:solidFill>
                <a:prstClr val="black">
                  <a:lumMod val="65000"/>
                  <a:lumOff val="35000"/>
                </a:prstClr>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35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Font typeface="Wingdings" panose="05000000000000000000" pitchFamily="2" charset="2"/>
              <a:buChar char="§"/>
              <a:defRPr/>
            </a:pPr>
            <a:endParaRPr lang="en-GB" altLang="en-US" sz="15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558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9" y="1086471"/>
            <a:ext cx="6744000" cy="1015663"/>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Making the best use of Social Media for recruitment:</a:t>
            </a:r>
          </a:p>
        </p:txBody>
      </p:sp>
      <p:sp>
        <p:nvSpPr>
          <p:cNvPr id="7" name="Rectangle 6"/>
          <p:cNvSpPr/>
          <p:nvPr/>
        </p:nvSpPr>
        <p:spPr>
          <a:xfrm>
            <a:off x="292308" y="2064050"/>
            <a:ext cx="6243366" cy="2120645"/>
          </a:xfrm>
          <a:prstGeom prst="rect">
            <a:avLst/>
          </a:prstGeom>
        </p:spPr>
        <p:txBody>
          <a:bodyPr wrap="square">
            <a:spAutoFit/>
          </a:bodyPr>
          <a:lstStyle/>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Boost your brand and people’s awareness of you as an organisation and it will naturally increase the number of applicants for your roles.</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Engage with people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Interesting content or activities e.g. make videos using </a:t>
            </a: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hlinkClick r:id="rId3"/>
              </a:rPr>
              <a:t>www.typito.com</a:t>
            </a: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Check what other people are doing</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Scratch some backs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Humanize your brand </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Virtual Jobs Fair </a:t>
            </a:r>
            <a:endParaRPr lang="en-GB" altLang="en-US" sz="1200" dirty="0">
              <a:solidFill>
                <a:prstClr val="black"/>
              </a:solidFill>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04" b="78624"/>
          <a:stretch/>
        </p:blipFill>
        <p:spPr>
          <a:xfrm>
            <a:off x="4556992" y="3285422"/>
            <a:ext cx="3661034" cy="2513943"/>
          </a:xfrm>
          <a:prstGeom prst="rect">
            <a:avLst/>
          </a:prstGeom>
        </p:spPr>
      </p:pic>
    </p:spTree>
    <p:extLst>
      <p:ext uri="{BB962C8B-B14F-4D97-AF65-F5344CB8AC3E}">
        <p14:creationId xmlns:p14="http://schemas.microsoft.com/office/powerpoint/2010/main" val="146063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2309" y="1086471"/>
            <a:ext cx="6243365" cy="1015663"/>
          </a:xfrm>
          <a:prstGeom prst="rect">
            <a:avLst/>
          </a:prstGeom>
        </p:spPr>
        <p:txBody>
          <a:bodyPr wrap="square">
            <a:spAutoFit/>
          </a:bodyPr>
          <a:lstStyle/>
          <a:p>
            <a:pPr defTabSz="685800" eaLnBrk="1" fontAlgn="auto" hangingPunct="1">
              <a:spcBef>
                <a:spcPts val="0"/>
              </a:spcBef>
              <a:spcAft>
                <a:spcPts val="0"/>
              </a:spcAft>
            </a:pPr>
            <a:r>
              <a:rPr lang="en-GB" sz="3000" b="1" dirty="0">
                <a:solidFill>
                  <a:prstClr val="black">
                    <a:lumMod val="65000"/>
                    <a:lumOff val="35000"/>
                  </a:prstClr>
                </a:solidFill>
                <a:latin typeface="Arial" panose="020B0604020202020204" pitchFamily="34" charset="0"/>
                <a:ea typeface="+mn-ea"/>
                <a:cs typeface="Arial" panose="020B0604020202020204" pitchFamily="34" charset="0"/>
              </a:rPr>
              <a:t>How can you implement a Social Media strategy?</a:t>
            </a:r>
          </a:p>
        </p:txBody>
      </p:sp>
      <p:sp>
        <p:nvSpPr>
          <p:cNvPr id="7" name="Rectangle 6"/>
          <p:cNvSpPr/>
          <p:nvPr/>
        </p:nvSpPr>
        <p:spPr>
          <a:xfrm>
            <a:off x="292308" y="2151134"/>
            <a:ext cx="6456835" cy="1022396"/>
          </a:xfrm>
          <a:prstGeom prst="rect">
            <a:avLst/>
          </a:prstGeom>
        </p:spPr>
        <p:txBody>
          <a:bodyPr wrap="square">
            <a:spAutoFit/>
          </a:bodyPr>
          <a:lstStyle/>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Offer the role as a development opportunity internally</a:t>
            </a: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Access free courses e.g. </a:t>
            </a: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hlinkClick r:id="rId3"/>
              </a:rPr>
              <a:t>https://www.d2n2growthhub.co.uk/events-workshops/2019/07/18/d2n2-growth-hub-digital-seminar/</a:t>
            </a:r>
            <a:endPar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endParaRPr>
          </a:p>
          <a:p>
            <a:pPr marL="557213" lvl="1" indent="-214313" defTabSz="685800" eaLnBrk="1" fontAlgn="auto" hangingPunct="1">
              <a:lnSpc>
                <a:spcPct val="107000"/>
              </a:lnSpc>
              <a:spcBef>
                <a:spcPts val="0"/>
              </a:spcBef>
              <a:spcAft>
                <a:spcPts val="600"/>
              </a:spcAft>
              <a:buFont typeface="Arial" panose="020B0604020202020204" pitchFamily="34" charset="0"/>
              <a:buChar char="•"/>
            </a:pPr>
            <a:r>
              <a:rPr lang="en-GB" sz="1200" dirty="0">
                <a:solidFill>
                  <a:prstClr val="black">
                    <a:lumMod val="65000"/>
                    <a:lumOff val="35000"/>
                  </a:prstClr>
                </a:solidFill>
                <a:latin typeface="Arial" panose="020B0604020202020204" pitchFamily="34" charset="0"/>
                <a:ea typeface="Microsoft Sans Serif" panose="020B0604020202020204" pitchFamily="34" charset="0"/>
                <a:cs typeface="Arial" panose="020B0604020202020204" pitchFamily="34" charset="0"/>
              </a:rPr>
              <a:t>Utilise StayAhead and/or NJF grants to fund their training and development</a:t>
            </a:r>
            <a:endParaRPr lang="en-GB" altLang="en-US" sz="1200" dirty="0">
              <a:solidFill>
                <a:prstClr val="black"/>
              </a:solidFill>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stretch>
            <a:fillRect/>
          </a:stretch>
        </p:blipFill>
        <p:spPr>
          <a:xfrm>
            <a:off x="2656114" y="3455189"/>
            <a:ext cx="6156275" cy="1908747"/>
          </a:xfrm>
          <a:prstGeom prst="rect">
            <a:avLst/>
          </a:prstGeom>
        </p:spPr>
      </p:pic>
    </p:spTree>
    <p:extLst>
      <p:ext uri="{BB962C8B-B14F-4D97-AF65-F5344CB8AC3E}">
        <p14:creationId xmlns:p14="http://schemas.microsoft.com/office/powerpoint/2010/main" val="253240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79180" y="1423928"/>
            <a:ext cx="6243365" cy="553998"/>
          </a:xfrm>
          <a:prstGeom prst="rect">
            <a:avLst/>
          </a:prstGeom>
        </p:spPr>
        <p:txBody>
          <a:bodyPr wrap="square">
            <a:spAutoFit/>
          </a:bodyPr>
          <a:lstStyle/>
          <a:p>
            <a:pPr defTabSz="685800" eaLnBrk="1" fontAlgn="auto" hangingPunct="1">
              <a:spcBef>
                <a:spcPts val="0"/>
              </a:spcBef>
              <a:spcAft>
                <a:spcPts val="0"/>
              </a:spcAft>
            </a:pPr>
            <a:r>
              <a:rPr lang="en-US" sz="3000" b="1" dirty="0">
                <a:solidFill>
                  <a:prstClr val="black">
                    <a:lumMod val="65000"/>
                    <a:lumOff val="35000"/>
                  </a:prstClr>
                </a:solidFill>
                <a:latin typeface="Arial" panose="020B0604020202020204" pitchFamily="34" charset="0"/>
                <a:ea typeface="+mn-ea"/>
                <a:cs typeface="Arial" panose="020B0604020202020204" pitchFamily="34" charset="0"/>
              </a:rPr>
              <a:t>Thank You</a:t>
            </a:r>
            <a:endParaRPr lang="en-GB" dirty="0">
              <a:solidFill>
                <a:prstClr val="black">
                  <a:lumMod val="65000"/>
                  <a:lumOff val="35000"/>
                </a:prstClr>
              </a:solidFill>
              <a:latin typeface="Arial" panose="020B0604020202020204" pitchFamily="34" charset="0"/>
              <a:ea typeface="+mn-ea"/>
              <a:cs typeface="Arial" panose="020B0604020202020204" pitchFamily="34" charset="0"/>
            </a:endParaRPr>
          </a:p>
        </p:txBody>
      </p:sp>
      <p:sp>
        <p:nvSpPr>
          <p:cNvPr id="5" name="Rectangle 4"/>
          <p:cNvSpPr/>
          <p:nvPr/>
        </p:nvSpPr>
        <p:spPr>
          <a:xfrm>
            <a:off x="679179" y="2199433"/>
            <a:ext cx="5965390" cy="1431161"/>
          </a:xfrm>
          <a:prstGeom prst="rect">
            <a:avLst/>
          </a:prstGeom>
        </p:spPr>
        <p:txBody>
          <a:bodyPr wrap="square">
            <a:spAutoFit/>
          </a:bodyPr>
          <a:lstStyle/>
          <a:p>
            <a:pPr defTabSz="685800" eaLnBrk="1" fontAlgn="auto" hangingPunct="1">
              <a:spcBef>
                <a:spcPts val="600"/>
              </a:spcBef>
              <a:spcAft>
                <a:spcPts val="0"/>
              </a:spcAft>
              <a:buClr>
                <a:srgbClr val="F37B21"/>
              </a:buClr>
              <a:buSzPct val="100000"/>
              <a:defRPr/>
            </a:pPr>
            <a:r>
              <a:rPr lang="en-GB" altLang="en-US" b="1" dirty="0">
                <a:solidFill>
                  <a:prstClr val="black">
                    <a:lumMod val="65000"/>
                    <a:lumOff val="35000"/>
                  </a:prstClr>
                </a:solidFill>
                <a:latin typeface="Arial" panose="020B0604020202020204" pitchFamily="34" charset="0"/>
                <a:ea typeface="Microsoft JhengHei" panose="020B0604030504040204" pitchFamily="34" charset="-120"/>
                <a:cs typeface="Arial" panose="020B0604020202020204" pitchFamily="34" charset="0"/>
              </a:rPr>
              <a:t>Fiona Robinson</a:t>
            </a:r>
          </a:p>
          <a:p>
            <a:pPr defTabSz="685800" eaLnBrk="1" fontAlgn="auto" hangingPunct="1">
              <a:spcBef>
                <a:spcPts val="600"/>
              </a:spcBef>
              <a:spcAft>
                <a:spcPts val="0"/>
              </a:spcAft>
              <a:buClr>
                <a:srgbClr val="F37B21"/>
              </a:buClr>
              <a:buSzPct val="100000"/>
              <a:defRPr/>
            </a:pPr>
            <a:r>
              <a:rPr lang="en-GB" altLang="en-US" dirty="0">
                <a:solidFill>
                  <a:prstClr val="black">
                    <a:lumMod val="65000"/>
                    <a:lumOff val="35000"/>
                  </a:prstClr>
                </a:solidFill>
                <a:latin typeface="Arial" panose="020B0604020202020204" pitchFamily="34" charset="0"/>
                <a:ea typeface="Microsoft JhengHei" panose="020B0604030504040204" pitchFamily="34" charset="-120"/>
                <a:cs typeface="Arial" panose="020B0604020202020204" pitchFamily="34" charset="0"/>
              </a:rPr>
              <a:t>Employer Engagement &amp; Apprenticeship Officer</a:t>
            </a:r>
          </a:p>
          <a:p>
            <a:pPr defTabSz="685800" eaLnBrk="1" fontAlgn="auto" hangingPunct="1">
              <a:spcBef>
                <a:spcPts val="600"/>
              </a:spcBef>
              <a:spcAft>
                <a:spcPts val="0"/>
              </a:spcAft>
              <a:buClr>
                <a:srgbClr val="F37B21"/>
              </a:buClr>
              <a:buSzPct val="100000"/>
              <a:defRPr/>
            </a:pPr>
            <a:r>
              <a:rPr lang="en-GB" altLang="en-US" dirty="0">
                <a:solidFill>
                  <a:prstClr val="black">
                    <a:lumMod val="65000"/>
                    <a:lumOff val="35000"/>
                  </a:prstClr>
                </a:solidFill>
                <a:latin typeface="Arial" panose="020B0604020202020204" pitchFamily="34" charset="0"/>
                <a:ea typeface="+mn-ea"/>
                <a:cs typeface="Arial" panose="020B0604020202020204" pitchFamily="34" charset="0"/>
                <a:hlinkClick r:id="rId3"/>
              </a:rPr>
              <a:t>Fiona.robinson@nottinghamcity.gov.uk</a:t>
            </a:r>
            <a:endParaRPr lang="en-GB" altLang="en-US" dirty="0">
              <a:solidFill>
                <a:prstClr val="black">
                  <a:lumMod val="65000"/>
                  <a:lumOff val="35000"/>
                </a:prstClr>
              </a:solidFill>
              <a:latin typeface="Arial" panose="020B0604020202020204" pitchFamily="34" charset="0"/>
              <a:ea typeface="+mn-ea"/>
              <a:cs typeface="Arial" panose="020B0604020202020204" pitchFamily="34" charset="0"/>
            </a:endParaRPr>
          </a:p>
          <a:p>
            <a:pPr defTabSz="685800" eaLnBrk="1" fontAlgn="auto" hangingPunct="1">
              <a:spcBef>
                <a:spcPts val="600"/>
              </a:spcBef>
              <a:spcAft>
                <a:spcPts val="0"/>
              </a:spcAft>
              <a:buClr>
                <a:srgbClr val="F37B21"/>
              </a:buClr>
              <a:buSzPct val="100000"/>
              <a:defRPr/>
            </a:pPr>
            <a:r>
              <a:rPr lang="en-GB" altLang="en-US" dirty="0">
                <a:solidFill>
                  <a:prstClr val="black">
                    <a:lumMod val="65000"/>
                    <a:lumOff val="35000"/>
                  </a:prstClr>
                </a:solidFill>
                <a:latin typeface="Arial" panose="020B0604020202020204" pitchFamily="34" charset="0"/>
                <a:ea typeface="Microsoft JhengHei" panose="020B0604030504040204" pitchFamily="34" charset="-120"/>
                <a:cs typeface="Arial" panose="020B0604020202020204" pitchFamily="34" charset="0"/>
              </a:rPr>
              <a:t>0115 876 4508</a:t>
            </a:r>
          </a:p>
        </p:txBody>
      </p:sp>
      <p:pic>
        <p:nvPicPr>
          <p:cNvPr id="6" name="Picture 5"/>
          <p:cNvPicPr>
            <a:picLocks noChangeAspect="1"/>
          </p:cNvPicPr>
          <p:nvPr/>
        </p:nvPicPr>
        <p:blipFill rotWithShape="1">
          <a:blip r:embed="rId4"/>
          <a:srcRect r="64146"/>
          <a:stretch/>
        </p:blipFill>
        <p:spPr>
          <a:xfrm>
            <a:off x="3281673" y="4303916"/>
            <a:ext cx="2436803" cy="1037235"/>
          </a:xfrm>
          <a:prstGeom prst="rect">
            <a:avLst/>
          </a:prstGeom>
        </p:spPr>
      </p:pic>
      <p:pic>
        <p:nvPicPr>
          <p:cNvPr id="8" name="Picture 7"/>
          <p:cNvPicPr>
            <a:picLocks noChangeAspect="1"/>
          </p:cNvPicPr>
          <p:nvPr/>
        </p:nvPicPr>
        <p:blipFill rotWithShape="1">
          <a:blip r:embed="rId4"/>
          <a:srcRect l="45084"/>
          <a:stretch/>
        </p:blipFill>
        <p:spPr>
          <a:xfrm>
            <a:off x="5706090" y="4336573"/>
            <a:ext cx="3437910" cy="955415"/>
          </a:xfrm>
          <a:prstGeom prst="rect">
            <a:avLst/>
          </a:prstGeom>
        </p:spPr>
      </p:pic>
      <p:pic>
        <p:nvPicPr>
          <p:cNvPr id="9" name="Picture 8"/>
          <p:cNvPicPr>
            <a:picLocks noChangeAspect="1"/>
          </p:cNvPicPr>
          <p:nvPr/>
        </p:nvPicPr>
        <p:blipFill>
          <a:blip r:embed="rId5"/>
          <a:stretch>
            <a:fillRect/>
          </a:stretch>
        </p:blipFill>
        <p:spPr>
          <a:xfrm>
            <a:off x="5903531" y="5300655"/>
            <a:ext cx="3069973" cy="567998"/>
          </a:xfrm>
          <a:prstGeom prst="rect">
            <a:avLst/>
          </a:prstGeom>
        </p:spPr>
      </p:pic>
      <p:pic>
        <p:nvPicPr>
          <p:cNvPr id="10" name="Picture 9"/>
          <p:cNvPicPr>
            <a:picLocks noChangeAspect="1"/>
          </p:cNvPicPr>
          <p:nvPr/>
        </p:nvPicPr>
        <p:blipFill>
          <a:blip r:embed="rId6"/>
          <a:stretch>
            <a:fillRect/>
          </a:stretch>
        </p:blipFill>
        <p:spPr>
          <a:xfrm>
            <a:off x="3325214" y="3627163"/>
            <a:ext cx="5655500" cy="649667"/>
          </a:xfrm>
          <a:prstGeom prst="rect">
            <a:avLst/>
          </a:prstGeom>
        </p:spPr>
      </p:pic>
    </p:spTree>
    <p:extLst>
      <p:ext uri="{BB962C8B-B14F-4D97-AF65-F5344CB8AC3E}">
        <p14:creationId xmlns:p14="http://schemas.microsoft.com/office/powerpoint/2010/main" val="284314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931670" y="1300914"/>
            <a:ext cx="6682183" cy="5262979"/>
          </a:xfrm>
        </p:spPr>
        <p:txBody>
          <a:bodyPr wrap="square" anchor="t" anchorCtr="0">
            <a:spAutoFit/>
          </a:bodyPr>
          <a:lstStyle/>
          <a:p>
            <a:pPr lvl="0" defTabSz="914400" eaLnBrk="1" fontAlgn="auto" hangingPunct="1">
              <a:spcBef>
                <a:spcPts val="0"/>
              </a:spcBef>
              <a:spcAft>
                <a:spcPts val="0"/>
              </a:spcAft>
            </a:pPr>
            <a:r>
              <a:rPr lang="en-GB" sz="4000" b="1" dirty="0">
                <a:solidFill>
                  <a:schemeClr val="tx1"/>
                </a:solidFill>
                <a:latin typeface="Calibri" panose="020F0502020204030204" pitchFamily="34" charset="0"/>
                <a:ea typeface="+mn-ea"/>
              </a:rPr>
              <a:t>As a table discuss:</a:t>
            </a:r>
          </a:p>
          <a:p>
            <a:pPr lvl="0" defTabSz="914400" eaLnBrk="1" fontAlgn="auto" hangingPunct="1">
              <a:spcBef>
                <a:spcPts val="0"/>
              </a:spcBef>
              <a:spcAft>
                <a:spcPts val="0"/>
              </a:spcAft>
            </a:pPr>
            <a:endParaRPr lang="en-GB" dirty="0">
              <a:solidFill>
                <a:schemeClr val="tx1"/>
              </a:solidFill>
              <a:latin typeface="Calibri" panose="020F0502020204030204" pitchFamily="34" charset="0"/>
              <a:ea typeface="+mn-ea"/>
            </a:endParaRPr>
          </a:p>
          <a:p>
            <a:pPr lvl="0" defTabSz="914400" eaLnBrk="1" fontAlgn="auto" hangingPunct="1">
              <a:spcBef>
                <a:spcPts val="0"/>
              </a:spcBef>
              <a:spcAft>
                <a:spcPts val="0"/>
              </a:spcAft>
            </a:pPr>
            <a:r>
              <a:rPr lang="en-GB" sz="4400" dirty="0">
                <a:solidFill>
                  <a:schemeClr val="tx1"/>
                </a:solidFill>
                <a:latin typeface="Calibri" panose="020F0502020204030204" pitchFamily="34" charset="0"/>
                <a:ea typeface="+mn-ea"/>
              </a:rPr>
              <a:t>How do you identify what is important to the people you employ?</a:t>
            </a:r>
          </a:p>
          <a:p>
            <a:pPr lvl="0" defTabSz="914400" eaLnBrk="1" fontAlgn="auto" hangingPunct="1">
              <a:spcBef>
                <a:spcPts val="0"/>
              </a:spcBef>
              <a:spcAft>
                <a:spcPts val="0"/>
              </a:spcAft>
            </a:pPr>
            <a:endParaRPr lang="en-GB" sz="4400" dirty="0">
              <a:solidFill>
                <a:schemeClr val="tx1"/>
              </a:solidFill>
              <a:latin typeface="Calibri" panose="020F0502020204030204" pitchFamily="34" charset="0"/>
              <a:ea typeface="+mn-ea"/>
            </a:endParaRPr>
          </a:p>
          <a:p>
            <a:pPr lvl="0" defTabSz="914400" eaLnBrk="1" fontAlgn="auto" hangingPunct="1">
              <a:spcBef>
                <a:spcPts val="0"/>
              </a:spcBef>
              <a:spcAft>
                <a:spcPts val="0"/>
              </a:spcAft>
            </a:pPr>
            <a:r>
              <a:rPr lang="en-GB" sz="4400" dirty="0">
                <a:solidFill>
                  <a:schemeClr val="tx1"/>
                </a:solidFill>
                <a:latin typeface="Calibri" panose="020F0502020204030204" pitchFamily="34" charset="0"/>
                <a:ea typeface="+mn-ea"/>
              </a:rPr>
              <a:t>What do you do to create a motivating environment?</a:t>
            </a:r>
            <a:endParaRPr lang="en-GB" dirty="0">
              <a:solidFill>
                <a:prstClr val="black"/>
              </a:solidFill>
              <a:latin typeface="Century Gothic" panose="020B0502020202020204" pitchFamily="34" charset="0"/>
              <a:ea typeface="+mn-ea"/>
            </a:endParaRP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A Supportive Environment</a:t>
            </a:r>
          </a:p>
        </p:txBody>
      </p:sp>
    </p:spTree>
    <p:extLst>
      <p:ext uri="{BB962C8B-B14F-4D97-AF65-F5344CB8AC3E}">
        <p14:creationId xmlns:p14="http://schemas.microsoft.com/office/powerpoint/2010/main" val="341528400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500555" y="1274502"/>
            <a:ext cx="7300868" cy="6124754"/>
          </a:xfrm>
        </p:spPr>
        <p:txBody>
          <a:bodyPr wrap="square" anchor="t" anchorCtr="0">
            <a:spAutoFit/>
          </a:bodyPr>
          <a:lstStyle/>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Well planned induction </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Good understanding of role, scope, policies and procedures</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Buddies</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Good communication systems </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Team meetings</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Supervisions</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Career development, progression</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Training and functional skills</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Recognition and reward</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Return to work interviews</a:t>
            </a:r>
          </a:p>
          <a:p>
            <a:pPr marL="342900" lvl="0" indent="-342900">
              <a:spcBef>
                <a:spcPts val="0"/>
              </a:spcBef>
              <a:spcAft>
                <a:spcPts val="0"/>
              </a:spcAft>
              <a:buFont typeface="Symbol" panose="05050102010706020507" pitchFamily="18" charset="2"/>
              <a:buChar char=""/>
            </a:pPr>
            <a:r>
              <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Exit interviews</a:t>
            </a:r>
          </a:p>
          <a:p>
            <a:pPr lvl="0" defTabSz="914400" eaLnBrk="1" fontAlgn="auto" hangingPunct="1">
              <a:spcBef>
                <a:spcPts val="0"/>
              </a:spcBef>
              <a:spcAft>
                <a:spcPts val="0"/>
              </a:spcAft>
            </a:pPr>
            <a:endParaRPr lang="en-GB" sz="3600" b="1" dirty="0">
              <a:solidFill>
                <a:schemeClr val="tx1"/>
              </a:solidFill>
              <a:latin typeface="Calibri" panose="020F0502020204030204" pitchFamily="34" charset="0"/>
              <a:ea typeface="+mn-ea"/>
            </a:endParaRPr>
          </a:p>
          <a:p>
            <a:pPr lvl="0" defTabSz="914400" eaLnBrk="1" fontAlgn="auto" hangingPunct="1">
              <a:spcBef>
                <a:spcPts val="0"/>
              </a:spcBef>
              <a:spcAft>
                <a:spcPts val="0"/>
              </a:spcAft>
            </a:pPr>
            <a:endParaRPr lang="en-GB" dirty="0">
              <a:solidFill>
                <a:schemeClr val="tx1"/>
              </a:solidFill>
              <a:latin typeface="Calibri" panose="020F0502020204030204" pitchFamily="34" charset="0"/>
              <a:ea typeface="+mn-ea"/>
            </a:endParaRP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A Supportive Environment</a:t>
            </a:r>
          </a:p>
        </p:txBody>
      </p:sp>
    </p:spTree>
    <p:extLst>
      <p:ext uri="{BB962C8B-B14F-4D97-AF65-F5344CB8AC3E}">
        <p14:creationId xmlns:p14="http://schemas.microsoft.com/office/powerpoint/2010/main" val="158089642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527539" y="1380907"/>
            <a:ext cx="8030308" cy="4525109"/>
          </a:xfrm>
        </p:spPr>
        <p:txBody>
          <a:bodyPr anchor="t" anchorCtr="0"/>
          <a:lstStyle/>
          <a:p>
            <a:pPr algn="ctr"/>
            <a:r>
              <a:rPr lang="en-GB" sz="4800" b="1" dirty="0">
                <a:solidFill>
                  <a:schemeClr val="accent1">
                    <a:lumMod val="75000"/>
                  </a:schemeClr>
                </a:solidFill>
                <a:latin typeface="Calibri" panose="020F0502020204030204" pitchFamily="34" charset="0"/>
              </a:rPr>
              <a:t> </a:t>
            </a:r>
          </a:p>
        </p:txBody>
      </p:sp>
      <p:sp>
        <p:nvSpPr>
          <p:cNvPr id="7" name="TextBox 6"/>
          <p:cNvSpPr txBox="1"/>
          <p:nvPr/>
        </p:nvSpPr>
        <p:spPr>
          <a:xfrm>
            <a:off x="2016369" y="0"/>
            <a:ext cx="7048608" cy="646331"/>
          </a:xfrm>
          <a:prstGeom prst="rect">
            <a:avLst/>
          </a:prstGeom>
          <a:noFill/>
        </p:spPr>
        <p:txBody>
          <a:bodyPr wrap="square">
            <a:spAutoFit/>
          </a:bodyPr>
          <a:lstStyle/>
          <a:p>
            <a:pPr eaLnBrk="1" hangingPunct="1">
              <a:defRPr/>
            </a:pPr>
            <a:r>
              <a:rPr lang="en-GB" sz="3600" b="1" dirty="0">
                <a:solidFill>
                  <a:srgbClr val="F79646">
                    <a:lumMod val="20000"/>
                    <a:lumOff val="80000"/>
                  </a:srgbClr>
                </a:solidFill>
                <a:latin typeface="Century Gothic" panose="020B0502020202020204" pitchFamily="34" charset="0"/>
              </a:rPr>
              <a:t>Career Pathways</a:t>
            </a:r>
          </a:p>
        </p:txBody>
      </p:sp>
      <p:pic>
        <p:nvPicPr>
          <p:cNvPr id="4" name="Picture 3">
            <a:extLst>
              <a:ext uri="{FF2B5EF4-FFF2-40B4-BE49-F238E27FC236}">
                <a16:creationId xmlns:a16="http://schemas.microsoft.com/office/drawing/2014/main" id="{20CB4B6F-37FC-48B8-8854-1AD12D75DA42}"/>
              </a:ext>
            </a:extLst>
          </p:cNvPr>
          <p:cNvPicPr>
            <a:picLocks noChangeAspect="1"/>
          </p:cNvPicPr>
          <p:nvPr/>
        </p:nvPicPr>
        <p:blipFill>
          <a:blip r:embed="rId5"/>
          <a:stretch>
            <a:fillRect/>
          </a:stretch>
        </p:blipFill>
        <p:spPr>
          <a:xfrm>
            <a:off x="482499" y="2115483"/>
            <a:ext cx="4037674" cy="3028256"/>
          </a:xfrm>
          <a:prstGeom prst="rect">
            <a:avLst/>
          </a:prstGeom>
        </p:spPr>
      </p:pic>
      <p:pic>
        <p:nvPicPr>
          <p:cNvPr id="8" name="Picture 7">
            <a:extLst>
              <a:ext uri="{FF2B5EF4-FFF2-40B4-BE49-F238E27FC236}">
                <a16:creationId xmlns:a16="http://schemas.microsoft.com/office/drawing/2014/main" id="{18F8C2BD-92B8-4AD8-8B47-4D1F9737B4AF}"/>
              </a:ext>
            </a:extLst>
          </p:cNvPr>
          <p:cNvPicPr>
            <a:picLocks noChangeAspect="1"/>
          </p:cNvPicPr>
          <p:nvPr/>
        </p:nvPicPr>
        <p:blipFill>
          <a:blip r:embed="rId6"/>
          <a:stretch>
            <a:fillRect/>
          </a:stretch>
        </p:blipFill>
        <p:spPr>
          <a:xfrm>
            <a:off x="4719465" y="2115483"/>
            <a:ext cx="4037674" cy="3028256"/>
          </a:xfrm>
          <a:prstGeom prst="rect">
            <a:avLst/>
          </a:prstGeom>
        </p:spPr>
      </p:pic>
    </p:spTree>
    <p:extLst>
      <p:ext uri="{BB962C8B-B14F-4D97-AF65-F5344CB8AC3E}">
        <p14:creationId xmlns:p14="http://schemas.microsoft.com/office/powerpoint/2010/main" val="356144237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527254" y="1725118"/>
            <a:ext cx="7086600" cy="4585871"/>
          </a:xfrm>
        </p:spPr>
        <p:txBody>
          <a:bodyPr wrap="square" anchor="t" anchorCtr="0">
            <a:spAutoFit/>
          </a:bodyPr>
          <a:lstStyle/>
          <a:p>
            <a:pPr marL="457200" lvl="0" indent="-457200" defTabSz="914400" eaLnBrk="1" fontAlgn="auto" hangingPunct="1">
              <a:spcBef>
                <a:spcPts val="0"/>
              </a:spcBef>
              <a:spcAft>
                <a:spcPts val="0"/>
              </a:spcAft>
              <a:buFont typeface="Wingdings" panose="05000000000000000000" pitchFamily="2" charset="2"/>
              <a:buChar char="Ø"/>
            </a:pPr>
            <a:r>
              <a:rPr lang="en-GB" sz="4000" dirty="0">
                <a:solidFill>
                  <a:schemeClr val="tx1"/>
                </a:solidFill>
                <a:latin typeface="Calibri" panose="020F0502020204030204" pitchFamily="34" charset="0"/>
                <a:ea typeface="+mn-ea"/>
              </a:rPr>
              <a:t>  </a:t>
            </a:r>
            <a:r>
              <a:rPr lang="en-GB" sz="4400" dirty="0">
                <a:solidFill>
                  <a:schemeClr val="tx1"/>
                </a:solidFill>
                <a:latin typeface="Calibri" panose="020F0502020204030204" pitchFamily="34" charset="0"/>
                <a:ea typeface="+mn-ea"/>
              </a:rPr>
              <a:t>Workshop Development</a:t>
            </a:r>
          </a:p>
          <a:p>
            <a:pPr marL="457200" lvl="0" indent="-457200" defTabSz="914400" eaLnBrk="1" fontAlgn="auto" hangingPunct="1">
              <a:spcBef>
                <a:spcPts val="0"/>
              </a:spcBef>
              <a:spcAft>
                <a:spcPts val="0"/>
              </a:spcAft>
              <a:buFont typeface="Wingdings" panose="05000000000000000000" pitchFamily="2" charset="2"/>
              <a:buChar char="Ø"/>
            </a:pPr>
            <a:endParaRPr lang="en-GB" sz="4400" dirty="0">
              <a:solidFill>
                <a:schemeClr val="tx1"/>
              </a:solidFill>
              <a:latin typeface="Calibri" panose="020F0502020204030204" pitchFamily="34" charset="0"/>
              <a:ea typeface="+mn-ea"/>
            </a:endParaRPr>
          </a:p>
          <a:p>
            <a:pPr marL="457200" lvl="0" indent="-457200" defTabSz="914400" eaLnBrk="1" fontAlgn="auto" hangingPunct="1">
              <a:spcBef>
                <a:spcPts val="0"/>
              </a:spcBef>
              <a:spcAft>
                <a:spcPts val="0"/>
              </a:spcAft>
              <a:buFont typeface="Wingdings" panose="05000000000000000000" pitchFamily="2" charset="2"/>
              <a:buChar char="Ø"/>
            </a:pPr>
            <a:r>
              <a:rPr lang="en-GB" sz="4400" dirty="0">
                <a:solidFill>
                  <a:schemeClr val="accent6">
                    <a:lumMod val="75000"/>
                  </a:schemeClr>
                </a:solidFill>
                <a:latin typeface="Calibri" panose="020F0502020204030204" pitchFamily="34" charset="0"/>
                <a:ea typeface="+mn-ea"/>
              </a:rPr>
              <a:t>  Content</a:t>
            </a:r>
          </a:p>
          <a:p>
            <a:pPr marL="457200" lvl="0" indent="-457200" defTabSz="914400" eaLnBrk="1" fontAlgn="auto" hangingPunct="1">
              <a:spcBef>
                <a:spcPts val="0"/>
              </a:spcBef>
              <a:spcAft>
                <a:spcPts val="0"/>
              </a:spcAft>
              <a:buFont typeface="Wingdings" panose="05000000000000000000" pitchFamily="2" charset="2"/>
              <a:buChar char="Ø"/>
            </a:pPr>
            <a:endParaRPr lang="en-GB" sz="4400" dirty="0">
              <a:solidFill>
                <a:schemeClr val="tx1"/>
              </a:solidFill>
              <a:latin typeface="Calibri" panose="020F0502020204030204" pitchFamily="34" charset="0"/>
              <a:ea typeface="+mn-ea"/>
            </a:endParaRPr>
          </a:p>
          <a:p>
            <a:pPr marL="457200" lvl="0" indent="-457200" defTabSz="914400" eaLnBrk="1" fontAlgn="auto" hangingPunct="1">
              <a:spcBef>
                <a:spcPts val="0"/>
              </a:spcBef>
              <a:spcAft>
                <a:spcPts val="0"/>
              </a:spcAft>
              <a:buFont typeface="Wingdings" panose="05000000000000000000" pitchFamily="2" charset="2"/>
              <a:buChar char="Ø"/>
            </a:pPr>
            <a:r>
              <a:rPr lang="en-GB" sz="4400" dirty="0">
                <a:solidFill>
                  <a:schemeClr val="tx1"/>
                </a:solidFill>
                <a:latin typeface="Calibri" panose="020F0502020204030204" pitchFamily="34" charset="0"/>
                <a:ea typeface="+mn-ea"/>
              </a:rPr>
              <a:t>  Other resources</a:t>
            </a:r>
          </a:p>
          <a:p>
            <a:pPr lvl="0"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a typeface="+mn-ea"/>
            </a:endParaRPr>
          </a:p>
          <a:p>
            <a:pPr lvl="0" defTabSz="914400" eaLnBrk="1" fontAlgn="auto" hangingPunct="1">
              <a:spcBef>
                <a:spcPts val="0"/>
              </a:spcBef>
              <a:spcAft>
                <a:spcPts val="0"/>
              </a:spcAft>
            </a:pPr>
            <a:endParaRPr lang="en-GB" sz="3200" dirty="0">
              <a:solidFill>
                <a:prstClr val="black"/>
              </a:solidFill>
              <a:latin typeface="Century Gothic" panose="020B0502020202020204" pitchFamily="34" charset="0"/>
              <a:ea typeface="+mn-ea"/>
            </a:endParaRPr>
          </a:p>
          <a:p>
            <a:pPr defTabSz="914400" eaLnBrk="1" fontAlgn="auto" hangingPunct="1">
              <a:spcBef>
                <a:spcPts val="0"/>
              </a:spcBef>
              <a:spcAft>
                <a:spcPts val="0"/>
              </a:spcAft>
            </a:pPr>
            <a:endParaRPr lang="en-GB" dirty="0">
              <a:solidFill>
                <a:prstClr val="black"/>
              </a:solidFill>
              <a:latin typeface="Century Gothic" panose="020B0502020202020204" pitchFamily="34" charset="0"/>
              <a:ea typeface="+mn-ea"/>
            </a:endParaRPr>
          </a:p>
        </p:txBody>
      </p:sp>
      <p:sp>
        <p:nvSpPr>
          <p:cNvPr id="6" name="TextBox 5"/>
          <p:cNvSpPr txBox="1"/>
          <p:nvPr/>
        </p:nvSpPr>
        <p:spPr>
          <a:xfrm>
            <a:off x="1931671" y="93663"/>
            <a:ext cx="7086600" cy="646331"/>
          </a:xfrm>
          <a:prstGeom prst="rect">
            <a:avLst/>
          </a:prstGeom>
          <a:noFill/>
        </p:spPr>
        <p:txBody>
          <a:bodyPr wrap="square">
            <a:spAutoFit/>
          </a:bodyPr>
          <a:lstStyle/>
          <a:p>
            <a:pPr eaLnBrk="1" hangingPunct="1">
              <a:defRPr/>
            </a:pPr>
            <a:r>
              <a:rPr lang="en-GB" sz="3600" b="1" dirty="0">
                <a:solidFill>
                  <a:srgbClr val="F79646">
                    <a:lumMod val="20000"/>
                    <a:lumOff val="80000"/>
                  </a:srgbClr>
                </a:solidFill>
                <a:latin typeface="Century Gothic" panose="020B0502020202020204" pitchFamily="34" charset="0"/>
              </a:rPr>
              <a:t>Future Recruitment Learning</a:t>
            </a:r>
          </a:p>
        </p:txBody>
      </p:sp>
    </p:spTree>
    <p:extLst>
      <p:ext uri="{BB962C8B-B14F-4D97-AF65-F5344CB8AC3E}">
        <p14:creationId xmlns:p14="http://schemas.microsoft.com/office/powerpoint/2010/main" val="372237301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527254" y="2151727"/>
            <a:ext cx="7086600" cy="2554545"/>
          </a:xfrm>
        </p:spPr>
        <p:txBody>
          <a:bodyPr wrap="square" anchor="t" anchorCtr="0">
            <a:spAutoFit/>
          </a:bodyPr>
          <a:lstStyle/>
          <a:p>
            <a:pPr marL="571500" lvl="0" indent="-571500" defTabSz="914400" eaLnBrk="1" fontAlgn="auto" hangingPunct="1">
              <a:spcBef>
                <a:spcPts val="0"/>
              </a:spcBef>
              <a:spcAft>
                <a:spcPts val="0"/>
              </a:spcAft>
              <a:buFont typeface="Wingdings" panose="05000000000000000000" pitchFamily="2" charset="2"/>
              <a:buChar char="Ø"/>
            </a:pPr>
            <a:r>
              <a:rPr lang="en-GB" sz="4000" dirty="0">
                <a:solidFill>
                  <a:schemeClr val="tx1"/>
                </a:solidFill>
                <a:latin typeface="Century Gothic" panose="020B0502020202020204" pitchFamily="34" charset="0"/>
                <a:ea typeface="+mn-ea"/>
              </a:rPr>
              <a:t>Partner information</a:t>
            </a:r>
          </a:p>
          <a:p>
            <a:pPr marL="571500" lvl="0" indent="-571500" defTabSz="914400" eaLnBrk="1" fontAlgn="auto" hangingPunct="1">
              <a:spcBef>
                <a:spcPts val="0"/>
              </a:spcBef>
              <a:spcAft>
                <a:spcPts val="0"/>
              </a:spcAft>
              <a:buFont typeface="Wingdings" panose="05000000000000000000" pitchFamily="2" charset="2"/>
              <a:buChar char="Ø"/>
            </a:pPr>
            <a:endParaRPr lang="en-GB" sz="4000" dirty="0">
              <a:solidFill>
                <a:schemeClr val="tx1"/>
              </a:solidFill>
              <a:latin typeface="Century Gothic" panose="020B0502020202020204" pitchFamily="34" charset="0"/>
              <a:ea typeface="+mn-ea"/>
            </a:endParaRPr>
          </a:p>
          <a:p>
            <a:pPr marL="571500" lvl="0" indent="-571500" defTabSz="914400" eaLnBrk="1" fontAlgn="auto" hangingPunct="1">
              <a:spcBef>
                <a:spcPts val="0"/>
              </a:spcBef>
              <a:spcAft>
                <a:spcPts val="0"/>
              </a:spcAft>
              <a:buFont typeface="Wingdings" panose="05000000000000000000" pitchFamily="2" charset="2"/>
              <a:buChar char="Ø"/>
            </a:pPr>
            <a:r>
              <a:rPr lang="en-GB" sz="4000" dirty="0">
                <a:solidFill>
                  <a:schemeClr val="tx1"/>
                </a:solidFill>
                <a:latin typeface="Century Gothic" panose="020B0502020202020204" pitchFamily="34" charset="0"/>
                <a:ea typeface="+mn-ea"/>
              </a:rPr>
              <a:t>Upcoming events</a:t>
            </a:r>
          </a:p>
          <a:p>
            <a:pPr lvl="0"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a typeface="+mn-ea"/>
            </a:endParaRPr>
          </a:p>
          <a:p>
            <a:pPr defTabSz="914400" eaLnBrk="1" fontAlgn="auto" hangingPunct="1">
              <a:spcBef>
                <a:spcPts val="0"/>
              </a:spcBef>
              <a:spcAft>
                <a:spcPts val="0"/>
              </a:spcAft>
            </a:pPr>
            <a:endParaRPr lang="en-GB" dirty="0">
              <a:solidFill>
                <a:prstClr val="black"/>
              </a:solidFill>
              <a:latin typeface="Century Gothic" panose="020B0502020202020204" pitchFamily="34" charset="0"/>
              <a:ea typeface="+mn-ea"/>
            </a:endParaRP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Information Sharing</a:t>
            </a:r>
          </a:p>
        </p:txBody>
      </p:sp>
    </p:spTree>
    <p:extLst>
      <p:ext uri="{BB962C8B-B14F-4D97-AF65-F5344CB8AC3E}">
        <p14:creationId xmlns:p14="http://schemas.microsoft.com/office/powerpoint/2010/main" val="43679439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773144" y="1351508"/>
            <a:ext cx="6339224" cy="4154984"/>
          </a:xfrm>
        </p:spPr>
        <p:txBody>
          <a:bodyPr wrap="square" anchor="t" anchorCtr="0">
            <a:spAutoFit/>
          </a:bodyPr>
          <a:lstStyle/>
          <a:p>
            <a:pPr marL="571500" lvl="0" indent="-571500" defTabSz="914400" eaLnBrk="1" fontAlgn="auto" hangingPunct="1">
              <a:spcBef>
                <a:spcPts val="600"/>
              </a:spcBef>
              <a:spcAft>
                <a:spcPts val="600"/>
              </a:spcAft>
              <a:buFont typeface="Wingdings" panose="05000000000000000000" pitchFamily="2" charset="2"/>
              <a:buChar char="Ø"/>
            </a:pPr>
            <a:r>
              <a:rPr lang="en-GB" sz="4800" b="1" dirty="0">
                <a:solidFill>
                  <a:schemeClr val="accent6">
                    <a:lumMod val="50000"/>
                  </a:schemeClr>
                </a:solidFill>
                <a:latin typeface="Century Gothic" panose="020B0502020202020204" pitchFamily="34" charset="0"/>
              </a:rPr>
              <a:t>  </a:t>
            </a:r>
            <a:r>
              <a:rPr lang="en-GB" sz="4400" dirty="0">
                <a:solidFill>
                  <a:schemeClr val="accent6">
                    <a:lumMod val="50000"/>
                  </a:schemeClr>
                </a:solidFill>
                <a:latin typeface="Century Gothic" panose="020B0502020202020204" pitchFamily="34" charset="0"/>
                <a:ea typeface="+mn-ea"/>
              </a:rPr>
              <a:t>Fire alarms</a:t>
            </a:r>
          </a:p>
          <a:p>
            <a:pPr marL="571500" indent="-571500" defTabSz="914400" eaLnBrk="1" fontAlgn="auto" hangingPunct="1">
              <a:spcBef>
                <a:spcPts val="600"/>
              </a:spcBef>
              <a:spcAft>
                <a:spcPts val="600"/>
              </a:spcAft>
              <a:buFont typeface="Wingdings" panose="05000000000000000000" pitchFamily="2" charset="2"/>
              <a:buChar char="Ø"/>
            </a:pPr>
            <a:r>
              <a:rPr lang="en-GB" sz="4400" dirty="0">
                <a:solidFill>
                  <a:prstClr val="black"/>
                </a:solidFill>
                <a:latin typeface="Century Gothic" panose="020B0502020202020204" pitchFamily="34" charset="0"/>
                <a:ea typeface="+mn-ea"/>
              </a:rPr>
              <a:t>  Toilets</a:t>
            </a:r>
          </a:p>
          <a:p>
            <a:pPr marL="571500" lvl="0" indent="-571500" defTabSz="914400" eaLnBrk="1" fontAlgn="auto" hangingPunct="1">
              <a:spcBef>
                <a:spcPts val="600"/>
              </a:spcBef>
              <a:spcAft>
                <a:spcPts val="600"/>
              </a:spcAft>
              <a:buFont typeface="Wingdings" panose="05000000000000000000" pitchFamily="2" charset="2"/>
              <a:buChar char="Ø"/>
            </a:pPr>
            <a:r>
              <a:rPr lang="en-GB" sz="4400" dirty="0">
                <a:solidFill>
                  <a:srgbClr val="F79646">
                    <a:lumMod val="50000"/>
                  </a:srgbClr>
                </a:solidFill>
                <a:latin typeface="Century Gothic" panose="020B0502020202020204" pitchFamily="34" charset="0"/>
                <a:ea typeface="+mn-ea"/>
              </a:rPr>
              <a:t>  Mobile phones</a:t>
            </a:r>
          </a:p>
          <a:p>
            <a:pPr marL="571500" lvl="0" indent="-571500" defTabSz="914400" eaLnBrk="1" fontAlgn="auto" hangingPunct="1">
              <a:spcBef>
                <a:spcPts val="600"/>
              </a:spcBef>
              <a:spcAft>
                <a:spcPts val="600"/>
              </a:spcAft>
              <a:buFont typeface="Wingdings" panose="05000000000000000000" pitchFamily="2" charset="2"/>
              <a:buChar char="Ø"/>
            </a:pPr>
            <a:r>
              <a:rPr lang="en-GB" sz="4400" dirty="0">
                <a:solidFill>
                  <a:schemeClr val="tx1"/>
                </a:solidFill>
                <a:latin typeface="Century Gothic" panose="020B0502020202020204" pitchFamily="34" charset="0"/>
                <a:ea typeface="+mn-ea"/>
              </a:rPr>
              <a:t>  Photographs</a:t>
            </a:r>
          </a:p>
          <a:p>
            <a:pPr marL="571500" lvl="0" indent="-571500" defTabSz="914400" eaLnBrk="1" fontAlgn="auto" hangingPunct="1">
              <a:spcBef>
                <a:spcPts val="600"/>
              </a:spcBef>
              <a:spcAft>
                <a:spcPts val="600"/>
              </a:spcAft>
              <a:buFont typeface="Wingdings" panose="05000000000000000000" pitchFamily="2" charset="2"/>
              <a:buChar char="Ø"/>
            </a:pPr>
            <a:r>
              <a:rPr lang="en-GB" sz="4400" dirty="0">
                <a:solidFill>
                  <a:schemeClr val="accent6">
                    <a:lumMod val="50000"/>
                  </a:schemeClr>
                </a:solidFill>
                <a:latin typeface="Century Gothic" panose="020B0502020202020204" pitchFamily="34" charset="0"/>
                <a:ea typeface="+mn-ea"/>
              </a:rPr>
              <a:t>  Evaluations</a:t>
            </a: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WELCOME &amp; HOUSEKEEPING</a:t>
            </a:r>
          </a:p>
        </p:txBody>
      </p:sp>
    </p:spTree>
    <p:extLst>
      <p:ext uri="{BB962C8B-B14F-4D97-AF65-F5344CB8AC3E}">
        <p14:creationId xmlns:p14="http://schemas.microsoft.com/office/powerpoint/2010/main" val="403096239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527254" y="1725118"/>
            <a:ext cx="7086600" cy="3970318"/>
          </a:xfrm>
        </p:spPr>
        <p:txBody>
          <a:bodyPr wrap="square" anchor="t" anchorCtr="0">
            <a:spAutoFit/>
          </a:bodyPr>
          <a:lstStyle/>
          <a:p>
            <a:pPr marL="571500" lvl="0" indent="-571500" defTabSz="914400" eaLnBrk="1" fontAlgn="auto" hangingPunct="1">
              <a:spcBef>
                <a:spcPts val="0"/>
              </a:spcBef>
              <a:spcAft>
                <a:spcPts val="0"/>
              </a:spcAft>
              <a:buFont typeface="Wingdings" panose="05000000000000000000" pitchFamily="2" charset="2"/>
              <a:buChar char="Ø"/>
            </a:pPr>
            <a:r>
              <a:rPr lang="en-GB" sz="3200" dirty="0">
                <a:solidFill>
                  <a:schemeClr val="tx1"/>
                </a:solidFill>
                <a:latin typeface="Century Gothic" panose="020B0502020202020204" pitchFamily="34" charset="0"/>
                <a:ea typeface="+mn-ea"/>
              </a:rPr>
              <a:t>An event you have attended recently</a:t>
            </a:r>
          </a:p>
          <a:p>
            <a:pPr lvl="0"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a typeface="+mn-ea"/>
            </a:endParaRPr>
          </a:p>
          <a:p>
            <a:pPr marL="571500" lvl="0" indent="-571500" defTabSz="914400" eaLnBrk="1" fontAlgn="auto" hangingPunct="1">
              <a:spcBef>
                <a:spcPts val="0"/>
              </a:spcBef>
              <a:spcAft>
                <a:spcPts val="0"/>
              </a:spcAft>
              <a:buFont typeface="Wingdings" panose="05000000000000000000" pitchFamily="2" charset="2"/>
              <a:buChar char="Ø"/>
            </a:pPr>
            <a:r>
              <a:rPr lang="en-GB" sz="3200" dirty="0">
                <a:solidFill>
                  <a:schemeClr val="accent6">
                    <a:lumMod val="50000"/>
                  </a:schemeClr>
                </a:solidFill>
                <a:latin typeface="Century Gothic" panose="020B0502020202020204" pitchFamily="34" charset="0"/>
                <a:ea typeface="+mn-ea"/>
              </a:rPr>
              <a:t>Something you have learned recently</a:t>
            </a:r>
          </a:p>
          <a:p>
            <a:pPr lvl="0"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a typeface="+mn-ea"/>
            </a:endParaRPr>
          </a:p>
          <a:p>
            <a:pPr marL="571500" indent="-571500" defTabSz="914400" eaLnBrk="1" fontAlgn="auto" hangingPunct="1">
              <a:spcBef>
                <a:spcPts val="0"/>
              </a:spcBef>
              <a:spcAft>
                <a:spcPts val="0"/>
              </a:spcAft>
              <a:buFont typeface="Wingdings" panose="05000000000000000000" pitchFamily="2" charset="2"/>
              <a:buChar char="Ø"/>
            </a:pPr>
            <a:r>
              <a:rPr lang="en-GB" sz="3200" dirty="0">
                <a:solidFill>
                  <a:prstClr val="black"/>
                </a:solidFill>
                <a:latin typeface="Century Gothic" panose="020B0502020202020204" pitchFamily="34" charset="0"/>
                <a:ea typeface="+mn-ea"/>
              </a:rPr>
              <a:t>Something you would like to know more about</a:t>
            </a:r>
          </a:p>
          <a:p>
            <a:pPr defTabSz="914400" eaLnBrk="1" fontAlgn="auto" hangingPunct="1">
              <a:spcBef>
                <a:spcPts val="0"/>
              </a:spcBef>
              <a:spcAft>
                <a:spcPts val="0"/>
              </a:spcAft>
            </a:pPr>
            <a:endParaRPr lang="en-GB" dirty="0">
              <a:solidFill>
                <a:prstClr val="black"/>
              </a:solidFill>
              <a:latin typeface="Century Gothic" panose="020B0502020202020204" pitchFamily="34" charset="0"/>
              <a:ea typeface="+mn-ea"/>
            </a:endParaRP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Information Sharing</a:t>
            </a:r>
          </a:p>
        </p:txBody>
      </p:sp>
    </p:spTree>
    <p:extLst>
      <p:ext uri="{BB962C8B-B14F-4D97-AF65-F5344CB8AC3E}">
        <p14:creationId xmlns:p14="http://schemas.microsoft.com/office/powerpoint/2010/main" val="156862391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527254" y="1314811"/>
            <a:ext cx="7086600" cy="5139869"/>
          </a:xfrm>
        </p:spPr>
        <p:txBody>
          <a:bodyPr wrap="square" anchor="t" anchorCtr="0">
            <a:spAutoFit/>
          </a:bodyPr>
          <a:lstStyle/>
          <a:p>
            <a:pPr marL="571500" indent="-571500" defTabSz="914400" eaLnBrk="1" fontAlgn="auto" hangingPunct="1">
              <a:spcBef>
                <a:spcPts val="0"/>
              </a:spcBef>
              <a:spcAft>
                <a:spcPts val="0"/>
              </a:spcAft>
              <a:buFont typeface="Wingdings" panose="05000000000000000000" pitchFamily="2" charset="2"/>
              <a:buChar char="Ø"/>
            </a:pPr>
            <a:r>
              <a:rPr lang="en-GB" sz="3200" dirty="0">
                <a:solidFill>
                  <a:schemeClr val="accent6">
                    <a:lumMod val="50000"/>
                  </a:schemeClr>
                </a:solidFill>
                <a:latin typeface="Century Gothic" panose="020B0502020202020204" pitchFamily="34" charset="0"/>
              </a:rPr>
              <a:t>One thing you are going to do differently?</a:t>
            </a:r>
          </a:p>
          <a:p>
            <a:pPr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ndParaRPr>
          </a:p>
          <a:p>
            <a:pPr marL="571500" lvl="0" indent="-571500" defTabSz="914400" eaLnBrk="1" fontAlgn="auto" hangingPunct="1">
              <a:spcBef>
                <a:spcPts val="0"/>
              </a:spcBef>
              <a:spcAft>
                <a:spcPts val="0"/>
              </a:spcAft>
              <a:buFont typeface="Wingdings" panose="05000000000000000000" pitchFamily="2" charset="2"/>
              <a:buChar char="Ø"/>
            </a:pPr>
            <a:r>
              <a:rPr lang="en-GB" sz="3200" dirty="0">
                <a:solidFill>
                  <a:schemeClr val="tx1"/>
                </a:solidFill>
                <a:latin typeface="Century Gothic" panose="020B0502020202020204" pitchFamily="34" charset="0"/>
                <a:ea typeface="+mn-ea"/>
              </a:rPr>
              <a:t>Tell us how we can improve these events</a:t>
            </a:r>
          </a:p>
          <a:p>
            <a:pPr lvl="0"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a typeface="+mn-ea"/>
            </a:endParaRPr>
          </a:p>
          <a:p>
            <a:pPr marL="571500" indent="-571500" defTabSz="914400" eaLnBrk="1" fontAlgn="auto" hangingPunct="1">
              <a:spcBef>
                <a:spcPts val="0"/>
              </a:spcBef>
              <a:spcAft>
                <a:spcPts val="0"/>
              </a:spcAft>
              <a:buFont typeface="Wingdings" panose="05000000000000000000" pitchFamily="2" charset="2"/>
              <a:buChar char="Ø"/>
            </a:pPr>
            <a:r>
              <a:rPr lang="en-GB" sz="3200" dirty="0">
                <a:solidFill>
                  <a:schemeClr val="accent6">
                    <a:lumMod val="50000"/>
                  </a:schemeClr>
                </a:solidFill>
                <a:latin typeface="Century Gothic" panose="020B0502020202020204" pitchFamily="34" charset="0"/>
                <a:ea typeface="+mn-ea"/>
              </a:rPr>
              <a:t>Other topics for network meetings</a:t>
            </a:r>
          </a:p>
          <a:p>
            <a:pPr defTabSz="914400" eaLnBrk="1" fontAlgn="auto" hangingPunct="1">
              <a:spcBef>
                <a:spcPts val="0"/>
              </a:spcBef>
              <a:spcAft>
                <a:spcPts val="0"/>
              </a:spcAft>
            </a:pPr>
            <a:endParaRPr lang="en-GB" dirty="0">
              <a:solidFill>
                <a:prstClr val="black"/>
              </a:solidFill>
              <a:latin typeface="Century Gothic" panose="020B0502020202020204" pitchFamily="34" charset="0"/>
              <a:ea typeface="+mn-ea"/>
            </a:endParaRPr>
          </a:p>
          <a:p>
            <a:pPr marL="571500" lvl="0" indent="-571500" defTabSz="914400" eaLnBrk="1" fontAlgn="auto" hangingPunct="1">
              <a:spcBef>
                <a:spcPts val="0"/>
              </a:spcBef>
              <a:spcAft>
                <a:spcPts val="0"/>
              </a:spcAft>
              <a:buFont typeface="Wingdings" panose="05000000000000000000" pitchFamily="2" charset="2"/>
              <a:buChar char="Ø"/>
            </a:pPr>
            <a:r>
              <a:rPr lang="en-GB" sz="3200" dirty="0">
                <a:solidFill>
                  <a:schemeClr val="tx1"/>
                </a:solidFill>
                <a:latin typeface="Century Gothic" panose="020B0502020202020204" pitchFamily="34" charset="0"/>
                <a:ea typeface="+mn-ea"/>
              </a:rPr>
              <a:t>OWL services you would like to know more about </a:t>
            </a: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EVALUATION</a:t>
            </a:r>
          </a:p>
        </p:txBody>
      </p:sp>
    </p:spTree>
    <p:extLst>
      <p:ext uri="{BB962C8B-B14F-4D97-AF65-F5344CB8AC3E}">
        <p14:creationId xmlns:p14="http://schemas.microsoft.com/office/powerpoint/2010/main" val="18771446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Introductions:</a:t>
            </a:r>
          </a:p>
        </p:txBody>
      </p:sp>
      <p:sp>
        <p:nvSpPr>
          <p:cNvPr id="2" name="Text Placeholder 1"/>
          <p:cNvSpPr>
            <a:spLocks noGrp="1"/>
          </p:cNvSpPr>
          <p:nvPr>
            <p:ph type="body" idx="1"/>
          </p:nvPr>
        </p:nvSpPr>
        <p:spPr>
          <a:xfrm>
            <a:off x="1406770" y="1139037"/>
            <a:ext cx="7537938" cy="4993476"/>
          </a:xfrm>
        </p:spPr>
        <p:txBody>
          <a:bodyPr anchor="t" anchorCtr="0"/>
          <a:lstStyle/>
          <a:p>
            <a:pPr marL="571500" lvl="0" indent="-571500">
              <a:buFont typeface="Arial" panose="020B0604020202020204" pitchFamily="34" charset="0"/>
              <a:buChar char="•"/>
            </a:pPr>
            <a:r>
              <a:rPr lang="en-GB" sz="4400" dirty="0">
                <a:solidFill>
                  <a:schemeClr val="tx1"/>
                </a:solidFill>
              </a:rPr>
              <a:t>Your name</a:t>
            </a:r>
          </a:p>
          <a:p>
            <a:pPr marL="571500" lvl="0" indent="-571500">
              <a:buFont typeface="Arial" panose="020B0604020202020204" pitchFamily="34" charset="0"/>
              <a:buChar char="•"/>
            </a:pPr>
            <a:r>
              <a:rPr lang="en-GB" sz="4400" dirty="0">
                <a:solidFill>
                  <a:schemeClr val="accent6">
                    <a:lumMod val="50000"/>
                  </a:schemeClr>
                </a:solidFill>
              </a:rPr>
              <a:t>Your organisation</a:t>
            </a:r>
          </a:p>
          <a:p>
            <a:pPr marL="571500" lvl="0" indent="-571500">
              <a:buFont typeface="Arial" panose="020B0604020202020204" pitchFamily="34" charset="0"/>
              <a:buChar char="•"/>
            </a:pPr>
            <a:r>
              <a:rPr lang="en-GB" sz="4400" dirty="0">
                <a:solidFill>
                  <a:schemeClr val="tx1"/>
                </a:solidFill>
              </a:rPr>
              <a:t>Your type of service</a:t>
            </a:r>
          </a:p>
          <a:p>
            <a:pPr marL="571500" lvl="0" indent="-571500">
              <a:buFont typeface="Arial" panose="020B0604020202020204" pitchFamily="34" charset="0"/>
              <a:buChar char="•"/>
            </a:pPr>
            <a:r>
              <a:rPr lang="en-GB" sz="4400" dirty="0">
                <a:solidFill>
                  <a:schemeClr val="accent6">
                    <a:lumMod val="50000"/>
                  </a:schemeClr>
                </a:solidFill>
              </a:rPr>
              <a:t>The key thing you would like to get out of today?</a:t>
            </a:r>
          </a:p>
          <a:p>
            <a:pPr marL="571500" lvl="0" indent="-571500">
              <a:buFont typeface="Arial" panose="020B0604020202020204" pitchFamily="34" charset="0"/>
              <a:buChar char="•"/>
            </a:pPr>
            <a:r>
              <a:rPr lang="en-GB" sz="4400" dirty="0">
                <a:solidFill>
                  <a:schemeClr val="tx1"/>
                </a:solidFill>
              </a:rPr>
              <a:t>Why</a:t>
            </a:r>
            <a:endParaRPr lang="en-GB" sz="4000" dirty="0">
              <a:solidFill>
                <a:schemeClr val="tx1"/>
              </a:solidFill>
            </a:endParaRPr>
          </a:p>
        </p:txBody>
      </p:sp>
    </p:spTree>
    <p:extLst>
      <p:ext uri="{BB962C8B-B14F-4D97-AF65-F5344CB8AC3E}">
        <p14:creationId xmlns:p14="http://schemas.microsoft.com/office/powerpoint/2010/main" val="31648174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2016369" y="93663"/>
            <a:ext cx="7048608" cy="646331"/>
          </a:xfrm>
          <a:prstGeom prst="rect">
            <a:avLst/>
          </a:prstGeom>
          <a:noFill/>
        </p:spPr>
        <p:txBody>
          <a:bodyPr wrap="square">
            <a:spAutoFit/>
          </a:bodyPr>
          <a:lstStyle/>
          <a:p>
            <a:pPr eaLnBrk="1" hangingPunct="1">
              <a:defRPr/>
            </a:pPr>
            <a:r>
              <a:rPr lang="en-GB" sz="3600" b="1" dirty="0">
                <a:solidFill>
                  <a:srgbClr val="F79646">
                    <a:lumMod val="20000"/>
                    <a:lumOff val="80000"/>
                  </a:srgbClr>
                </a:solidFill>
                <a:latin typeface="Century Gothic" panose="020B0502020202020204" pitchFamily="34" charset="0"/>
              </a:rPr>
              <a:t>Key Outcomes:</a:t>
            </a:r>
          </a:p>
        </p:txBody>
      </p:sp>
      <p:sp>
        <p:nvSpPr>
          <p:cNvPr id="2" name="Text Placeholder 1"/>
          <p:cNvSpPr>
            <a:spLocks noGrp="1"/>
          </p:cNvSpPr>
          <p:nvPr>
            <p:ph type="body" idx="1"/>
          </p:nvPr>
        </p:nvSpPr>
        <p:spPr>
          <a:xfrm>
            <a:off x="1242646" y="962463"/>
            <a:ext cx="7596554" cy="5351089"/>
          </a:xfrm>
        </p:spPr>
        <p:txBody>
          <a:bodyPr anchor="t" anchorCtr="0"/>
          <a:lstStyle/>
          <a:p>
            <a:pPr lvl="0"/>
            <a:r>
              <a:rPr lang="en-GB" sz="3200" b="1" dirty="0">
                <a:solidFill>
                  <a:schemeClr val="tx1"/>
                </a:solidFill>
              </a:rPr>
              <a:t>How to:</a:t>
            </a:r>
          </a:p>
          <a:p>
            <a:pPr marL="914400" lvl="1" indent="-457200">
              <a:buFont typeface="Wingdings" panose="05000000000000000000" pitchFamily="2" charset="2"/>
              <a:buChar char="Ø"/>
            </a:pPr>
            <a:r>
              <a:rPr lang="en-GB" sz="3000" dirty="0">
                <a:solidFill>
                  <a:schemeClr val="tx1"/>
                </a:solidFill>
              </a:rPr>
              <a:t>Develop a successful recruitment process</a:t>
            </a:r>
          </a:p>
          <a:p>
            <a:pPr marL="914400" lvl="1" indent="-457200">
              <a:buFont typeface="Wingdings" panose="05000000000000000000" pitchFamily="2" charset="2"/>
              <a:buChar char="Ø"/>
            </a:pPr>
            <a:r>
              <a:rPr lang="en-GB" sz="3000" dirty="0">
                <a:solidFill>
                  <a:schemeClr val="accent6">
                    <a:lumMod val="75000"/>
                  </a:schemeClr>
                </a:solidFill>
              </a:rPr>
              <a:t>Access recruitment and Selection Resources </a:t>
            </a:r>
          </a:p>
          <a:p>
            <a:pPr marL="914400" lvl="1" indent="-457200">
              <a:buFont typeface="Wingdings" panose="05000000000000000000" pitchFamily="2" charset="2"/>
              <a:buChar char="Ø"/>
            </a:pPr>
            <a:r>
              <a:rPr lang="en-GB" sz="3000" dirty="0">
                <a:solidFill>
                  <a:schemeClr val="tx1"/>
                </a:solidFill>
              </a:rPr>
              <a:t>Access practical recruitment support</a:t>
            </a:r>
          </a:p>
          <a:p>
            <a:pPr marL="914400" lvl="1" indent="-457200">
              <a:buFont typeface="Wingdings" panose="05000000000000000000" pitchFamily="2" charset="2"/>
              <a:buChar char="Ø"/>
            </a:pPr>
            <a:r>
              <a:rPr lang="en-GB" sz="3000" dirty="0">
                <a:solidFill>
                  <a:schemeClr val="accent6">
                    <a:lumMod val="75000"/>
                  </a:schemeClr>
                </a:solidFill>
              </a:rPr>
              <a:t>Make the best use of social media</a:t>
            </a:r>
          </a:p>
          <a:p>
            <a:pPr marL="914400" lvl="1" indent="-457200">
              <a:buFont typeface="Wingdings" panose="05000000000000000000" pitchFamily="2" charset="2"/>
              <a:buChar char="Ø"/>
            </a:pPr>
            <a:r>
              <a:rPr lang="en-GB" sz="3000" dirty="0">
                <a:solidFill>
                  <a:schemeClr val="tx1"/>
                </a:solidFill>
              </a:rPr>
              <a:t>Create a supportive working environment</a:t>
            </a:r>
          </a:p>
          <a:p>
            <a:pPr lvl="0"/>
            <a:r>
              <a:rPr lang="en-GB" sz="3200" b="1" dirty="0">
                <a:solidFill>
                  <a:schemeClr val="accent6">
                    <a:lumMod val="75000"/>
                  </a:schemeClr>
                </a:solidFill>
              </a:rPr>
              <a:t>Future recruitment learning opportunities</a:t>
            </a:r>
          </a:p>
          <a:p>
            <a:r>
              <a:rPr lang="en-GB" sz="3200" b="1" dirty="0">
                <a:solidFill>
                  <a:schemeClr val="tx1"/>
                </a:solidFill>
              </a:rPr>
              <a:t>Sharing best practice</a:t>
            </a:r>
          </a:p>
          <a:p>
            <a:r>
              <a:rPr lang="en-GB" sz="3200" b="1" dirty="0">
                <a:solidFill>
                  <a:schemeClr val="accent6">
                    <a:lumMod val="75000"/>
                  </a:schemeClr>
                </a:solidFill>
              </a:rPr>
              <a:t>News and Updates</a:t>
            </a:r>
          </a:p>
          <a:p>
            <a:pPr lvl="0"/>
            <a:endParaRPr lang="en-GB" sz="3200" dirty="0">
              <a:solidFill>
                <a:schemeClr val="accent6">
                  <a:lumMod val="75000"/>
                </a:schemeClr>
              </a:solidFill>
            </a:endParaRPr>
          </a:p>
        </p:txBody>
      </p:sp>
    </p:spTree>
    <p:extLst>
      <p:ext uri="{BB962C8B-B14F-4D97-AF65-F5344CB8AC3E}">
        <p14:creationId xmlns:p14="http://schemas.microsoft.com/office/powerpoint/2010/main" val="223547833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148862" y="1058970"/>
            <a:ext cx="7620000" cy="5271492"/>
          </a:xfrm>
        </p:spPr>
        <p:txBody>
          <a:bodyPr anchor="t" anchorCtr="0"/>
          <a:lstStyle/>
          <a:p>
            <a:r>
              <a:rPr lang="en-GB" sz="5400" b="1" dirty="0">
                <a:solidFill>
                  <a:schemeClr val="tx1"/>
                </a:solidFill>
                <a:latin typeface="Calibri" panose="020F0502020204030204" pitchFamily="34" charset="0"/>
              </a:rPr>
              <a:t> </a:t>
            </a:r>
          </a:p>
        </p:txBody>
      </p:sp>
      <p:sp>
        <p:nvSpPr>
          <p:cNvPr id="7" name="TextBox 6"/>
          <p:cNvSpPr txBox="1"/>
          <p:nvPr/>
        </p:nvSpPr>
        <p:spPr>
          <a:xfrm>
            <a:off x="1793631" y="93663"/>
            <a:ext cx="7271346"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Recruitment and Selection Process</a:t>
            </a:r>
          </a:p>
        </p:txBody>
      </p:sp>
      <p:graphicFrame>
        <p:nvGraphicFramePr>
          <p:cNvPr id="3" name="Diagram 2">
            <a:extLst>
              <a:ext uri="{FF2B5EF4-FFF2-40B4-BE49-F238E27FC236}">
                <a16:creationId xmlns:a16="http://schemas.microsoft.com/office/drawing/2014/main" id="{D172F961-6986-4D92-B533-E81F8140F4D2}"/>
              </a:ext>
            </a:extLst>
          </p:cNvPr>
          <p:cNvGraphicFramePr/>
          <p:nvPr>
            <p:extLst>
              <p:ext uri="{D42A27DB-BD31-4B8C-83A1-F6EECF244321}">
                <p14:modId xmlns:p14="http://schemas.microsoft.com/office/powerpoint/2010/main" val="3955503664"/>
              </p:ext>
            </p:extLst>
          </p:nvPr>
        </p:nvGraphicFramePr>
        <p:xfrm>
          <a:off x="1148863" y="1171575"/>
          <a:ext cx="7123600" cy="49609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Oval 3">
            <a:extLst>
              <a:ext uri="{FF2B5EF4-FFF2-40B4-BE49-F238E27FC236}">
                <a16:creationId xmlns:a16="http://schemas.microsoft.com/office/drawing/2014/main" id="{FBDF5C89-DABB-4190-8C0A-B950F06804EA}"/>
              </a:ext>
            </a:extLst>
          </p:cNvPr>
          <p:cNvSpPr/>
          <p:nvPr/>
        </p:nvSpPr>
        <p:spPr>
          <a:xfrm>
            <a:off x="3950493" y="2943227"/>
            <a:ext cx="1478757" cy="148113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E971DF6-40CE-4533-8213-0AE9B8118B77}"/>
              </a:ext>
            </a:extLst>
          </p:cNvPr>
          <p:cNvSpPr txBox="1"/>
          <p:nvPr/>
        </p:nvSpPr>
        <p:spPr>
          <a:xfrm>
            <a:off x="4169844" y="3360630"/>
            <a:ext cx="1081638" cy="707886"/>
          </a:xfrm>
          <a:prstGeom prst="rect">
            <a:avLst/>
          </a:prstGeom>
          <a:noFill/>
        </p:spPr>
        <p:txBody>
          <a:bodyPr wrap="square" rtlCol="0">
            <a:spAutoFit/>
          </a:bodyPr>
          <a:lstStyle/>
          <a:p>
            <a:r>
              <a:rPr lang="en-GB" sz="2000" dirty="0">
                <a:solidFill>
                  <a:schemeClr val="tx2"/>
                </a:solidFill>
              </a:rPr>
              <a:t>Assess Vacancy</a:t>
            </a:r>
          </a:p>
        </p:txBody>
      </p:sp>
    </p:spTree>
    <p:extLst>
      <p:ext uri="{BB962C8B-B14F-4D97-AF65-F5344CB8AC3E}">
        <p14:creationId xmlns:p14="http://schemas.microsoft.com/office/powerpoint/2010/main" val="156773069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617784" y="1101968"/>
            <a:ext cx="7151077" cy="5275385"/>
          </a:xfrm>
        </p:spPr>
        <p:txBody>
          <a:bodyPr anchor="t" anchorCtr="0"/>
          <a:lstStyle/>
          <a:p>
            <a:pPr>
              <a:spcBef>
                <a:spcPts val="0"/>
              </a:spcBef>
            </a:pPr>
            <a:r>
              <a:rPr lang="en-GB" sz="4000" b="1" dirty="0">
                <a:solidFill>
                  <a:schemeClr val="tx1"/>
                </a:solidFill>
              </a:rPr>
              <a:t>As a table discuss:</a:t>
            </a:r>
          </a:p>
          <a:p>
            <a:pPr>
              <a:spcBef>
                <a:spcPts val="0"/>
              </a:spcBef>
            </a:pPr>
            <a:endParaRPr lang="en-GB" sz="3600" b="1" dirty="0">
              <a:solidFill>
                <a:schemeClr val="tx1"/>
              </a:solidFill>
            </a:endParaRPr>
          </a:p>
          <a:p>
            <a:pPr marL="571500" indent="-571500">
              <a:spcBef>
                <a:spcPts val="0"/>
              </a:spcBef>
              <a:buFont typeface="Arial" panose="020B0604020202020204" pitchFamily="34" charset="0"/>
              <a:buChar char="•"/>
            </a:pPr>
            <a:r>
              <a:rPr lang="en-GB" sz="4400" b="1" dirty="0">
                <a:solidFill>
                  <a:schemeClr val="tx1"/>
                </a:solidFill>
              </a:rPr>
              <a:t>What is good about your current process?</a:t>
            </a:r>
          </a:p>
          <a:p>
            <a:pPr marL="571500" indent="-571500">
              <a:spcBef>
                <a:spcPts val="0"/>
              </a:spcBef>
              <a:buFont typeface="Arial" panose="020B0604020202020204" pitchFamily="34" charset="0"/>
              <a:buChar char="•"/>
            </a:pPr>
            <a:endParaRPr lang="en-GB" sz="4400" b="1" dirty="0">
              <a:solidFill>
                <a:schemeClr val="tx1"/>
              </a:solidFill>
            </a:endParaRPr>
          </a:p>
          <a:p>
            <a:pPr marL="571500" indent="-571500">
              <a:spcBef>
                <a:spcPts val="0"/>
              </a:spcBef>
              <a:buFont typeface="Arial" panose="020B0604020202020204" pitchFamily="34" charset="0"/>
              <a:buChar char="•"/>
            </a:pPr>
            <a:r>
              <a:rPr lang="en-GB" sz="4400" b="1" dirty="0">
                <a:solidFill>
                  <a:schemeClr val="tx1"/>
                </a:solidFill>
              </a:rPr>
              <a:t>What could be improved?</a:t>
            </a:r>
          </a:p>
          <a:p>
            <a:pPr>
              <a:spcBef>
                <a:spcPts val="0"/>
              </a:spcBef>
            </a:pPr>
            <a:endParaRPr lang="en-GB" sz="1600" dirty="0">
              <a:solidFill>
                <a:schemeClr val="tx1"/>
              </a:solidFill>
            </a:endParaRPr>
          </a:p>
          <a:p>
            <a:endParaRPr lang="en-GB" sz="5400" b="1" dirty="0">
              <a:solidFill>
                <a:schemeClr val="tx1"/>
              </a:solidFill>
              <a:latin typeface="Calibri" panose="020F0502020204030204" pitchFamily="34" charset="0"/>
            </a:endParaRPr>
          </a:p>
        </p:txBody>
      </p:sp>
      <p:sp>
        <p:nvSpPr>
          <p:cNvPr id="7" name="TextBox 6"/>
          <p:cNvSpPr txBox="1"/>
          <p:nvPr/>
        </p:nvSpPr>
        <p:spPr>
          <a:xfrm>
            <a:off x="2168769" y="93663"/>
            <a:ext cx="6896208"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Recruitment in your Care Setting</a:t>
            </a:r>
          </a:p>
        </p:txBody>
      </p:sp>
    </p:spTree>
    <p:extLst>
      <p:ext uri="{BB962C8B-B14F-4D97-AF65-F5344CB8AC3E}">
        <p14:creationId xmlns:p14="http://schemas.microsoft.com/office/powerpoint/2010/main" val="373817512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842963" y="1058970"/>
            <a:ext cx="7925899" cy="1568081"/>
          </a:xfrm>
        </p:spPr>
        <p:txBody>
          <a:bodyPr anchor="t" anchorCtr="0"/>
          <a:lstStyle/>
          <a:p>
            <a:r>
              <a:rPr lang="en-GB" sz="5400" b="1" dirty="0">
                <a:solidFill>
                  <a:schemeClr val="tx1"/>
                </a:solidFill>
                <a:latin typeface="Calibri" panose="020F0502020204030204" pitchFamily="34" charset="0"/>
              </a:rPr>
              <a:t> </a:t>
            </a:r>
          </a:p>
        </p:txBody>
      </p:sp>
      <p:sp>
        <p:nvSpPr>
          <p:cNvPr id="7" name="TextBox 6"/>
          <p:cNvSpPr txBox="1"/>
          <p:nvPr/>
        </p:nvSpPr>
        <p:spPr>
          <a:xfrm>
            <a:off x="1793631" y="93663"/>
            <a:ext cx="7271346"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Recruitment and Selection Process</a:t>
            </a:r>
          </a:p>
        </p:txBody>
      </p:sp>
      <p:pic>
        <p:nvPicPr>
          <p:cNvPr id="9" name="Picture 8" descr="T:\CF MASTER DOCS\LOGOS\Church Farm Care Green.jpg">
            <a:extLst>
              <a:ext uri="{FF2B5EF4-FFF2-40B4-BE49-F238E27FC236}">
                <a16:creationId xmlns:a16="http://schemas.microsoft.com/office/drawing/2014/main" id="{8E2A69A1-22CC-42BB-BAF6-40691B1232E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631" y="1006419"/>
            <a:ext cx="6956127" cy="1481138"/>
          </a:xfrm>
          <a:prstGeom prst="rect">
            <a:avLst/>
          </a:prstGeom>
          <a:noFill/>
          <a:ln>
            <a:noFill/>
          </a:ln>
        </p:spPr>
      </p:pic>
      <p:sp>
        <p:nvSpPr>
          <p:cNvPr id="6" name="Rectangle 5">
            <a:extLst>
              <a:ext uri="{FF2B5EF4-FFF2-40B4-BE49-F238E27FC236}">
                <a16:creationId xmlns:a16="http://schemas.microsoft.com/office/drawing/2014/main" id="{6FF49B38-3123-44A1-A1E4-C095F34000E8}"/>
              </a:ext>
            </a:extLst>
          </p:cNvPr>
          <p:cNvSpPr/>
          <p:nvPr/>
        </p:nvSpPr>
        <p:spPr>
          <a:xfrm>
            <a:off x="1585913" y="2627051"/>
            <a:ext cx="7163845" cy="3836563"/>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Church Farm Care took part in Care2Change project, funded by OPTIMUM, with a focus particularly around the recruitment process.</a:t>
            </a:r>
          </a:p>
          <a:p>
            <a:pPr>
              <a:lnSpc>
                <a:spcPct val="107000"/>
              </a:lnSpc>
              <a:spcAft>
                <a:spcPts val="800"/>
              </a:spcAft>
            </a:pPr>
            <a:r>
              <a:rPr lang="en-GB" sz="2000" dirty="0">
                <a:ea typeface="Calibri" panose="020F0502020204030204" pitchFamily="34" charset="0"/>
                <a:cs typeface="Times New Roman" panose="02020603050405020304" pitchFamily="18" charset="0"/>
              </a:rPr>
              <a:t> </a:t>
            </a:r>
            <a:r>
              <a:rPr lang="en-GB" sz="2400" b="1" dirty="0">
                <a:ea typeface="Calibri" panose="020F0502020204030204" pitchFamily="34" charset="0"/>
                <a:cs typeface="Times New Roman" panose="02020603050405020304" pitchFamily="18" charset="0"/>
              </a:rPr>
              <a:t>The issues were:</a:t>
            </a:r>
          </a:p>
          <a:p>
            <a:pPr marL="342900" lvl="0" indent="-342900">
              <a:lnSpc>
                <a:spcPct val="107000"/>
              </a:lnSpc>
              <a:spcAft>
                <a:spcPts val="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The order the recruitment process took</a:t>
            </a:r>
          </a:p>
          <a:p>
            <a:pPr marL="342900" lvl="0" indent="-342900">
              <a:lnSpc>
                <a:spcPct val="107000"/>
              </a:lnSpc>
              <a:spcAft>
                <a:spcPts val="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Whether the steps in the process were correct.</a:t>
            </a:r>
          </a:p>
          <a:p>
            <a:pPr marL="342900" lvl="0" indent="-342900">
              <a:lnSpc>
                <a:spcPct val="107000"/>
              </a:lnSpc>
              <a:spcAft>
                <a:spcPts val="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The timeframe of the process.</a:t>
            </a:r>
          </a:p>
          <a:p>
            <a:pPr marL="342900" lvl="0" indent="-342900">
              <a:lnSpc>
                <a:spcPct val="107000"/>
              </a:lnSpc>
              <a:spcAft>
                <a:spcPts val="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Who was involved?</a:t>
            </a:r>
          </a:p>
          <a:p>
            <a:pPr marL="342900" lvl="0" indent="-342900">
              <a:lnSpc>
                <a:spcPct val="107000"/>
              </a:lnSpc>
              <a:spcAft>
                <a:spcPts val="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Effectiveness of hours spent.</a:t>
            </a:r>
            <a:r>
              <a:rPr lang="en-GB" dirty="0">
                <a:ea typeface="Calibri" panose="020F0502020204030204" pitchFamily="34" charset="0"/>
                <a:cs typeface="Times New Roman" panose="02020603050405020304" pitchFamily="18" charset="0"/>
              </a:rPr>
              <a:t> </a:t>
            </a:r>
            <a:endParaRPr lang="en-GB"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163660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148862" y="1058970"/>
            <a:ext cx="7620000" cy="5271492"/>
          </a:xfrm>
        </p:spPr>
        <p:txBody>
          <a:bodyPr anchor="t" anchorCtr="0"/>
          <a:lstStyle/>
          <a:p>
            <a:r>
              <a:rPr lang="en-GB" sz="5400" b="1" dirty="0">
                <a:solidFill>
                  <a:schemeClr val="tx1"/>
                </a:solidFill>
                <a:latin typeface="Calibri" panose="020F0502020204030204" pitchFamily="34" charset="0"/>
              </a:rPr>
              <a:t> </a:t>
            </a:r>
          </a:p>
        </p:txBody>
      </p:sp>
      <p:sp>
        <p:nvSpPr>
          <p:cNvPr id="7" name="TextBox 6"/>
          <p:cNvSpPr txBox="1"/>
          <p:nvPr/>
        </p:nvSpPr>
        <p:spPr>
          <a:xfrm>
            <a:off x="1793631" y="93663"/>
            <a:ext cx="7271346"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Recruitment and Selection Process</a:t>
            </a:r>
          </a:p>
        </p:txBody>
      </p:sp>
      <p:sp>
        <p:nvSpPr>
          <p:cNvPr id="6" name="Rectangle 5">
            <a:extLst>
              <a:ext uri="{FF2B5EF4-FFF2-40B4-BE49-F238E27FC236}">
                <a16:creationId xmlns:a16="http://schemas.microsoft.com/office/drawing/2014/main" id="{6FF49B38-3123-44A1-A1E4-C095F34000E8}"/>
              </a:ext>
            </a:extLst>
          </p:cNvPr>
          <p:cNvSpPr/>
          <p:nvPr/>
        </p:nvSpPr>
        <p:spPr>
          <a:xfrm>
            <a:off x="1485900" y="1091001"/>
            <a:ext cx="7282962" cy="4721805"/>
          </a:xfrm>
          <a:prstGeom prst="rect">
            <a:avLst/>
          </a:prstGeom>
        </p:spPr>
        <p:txBody>
          <a:bodyPr wrap="square">
            <a:spAutoFit/>
          </a:bodyPr>
          <a:lstStyle/>
          <a:p>
            <a:pPr>
              <a:lnSpc>
                <a:spcPct val="107000"/>
              </a:lnSpc>
              <a:spcAft>
                <a:spcPts val="800"/>
              </a:spcAft>
            </a:pPr>
            <a:r>
              <a:rPr lang="en-GB" sz="2800" b="1" dirty="0">
                <a:ea typeface="Calibri" panose="020F0502020204030204" pitchFamily="34" charset="0"/>
                <a:cs typeface="Times New Roman" panose="02020603050405020304" pitchFamily="18" charset="0"/>
              </a:rPr>
              <a:t>Following the project the recruitment process was overhauled:</a:t>
            </a:r>
          </a:p>
          <a:p>
            <a:pPr marL="342900" lvl="0" indent="-342900">
              <a:lnSpc>
                <a:spcPct val="107000"/>
              </a:lnSpc>
              <a:spcAft>
                <a:spcPts val="0"/>
              </a:spcAft>
              <a:buFont typeface="Symbol" panose="05050102010706020507" pitchFamily="18" charset="2"/>
              <a:buChar char=""/>
            </a:pPr>
            <a:r>
              <a:rPr lang="en-GB" sz="2800" dirty="0">
                <a:ea typeface="Calibri" panose="020F0502020204030204" pitchFamily="34" charset="0"/>
                <a:cs typeface="Times New Roman" panose="02020603050405020304" pitchFamily="18" charset="0"/>
              </a:rPr>
              <a:t>Appropriate staff identified for the tasks involved.</a:t>
            </a:r>
          </a:p>
          <a:p>
            <a:pPr marL="342900" lvl="0" indent="-342900">
              <a:lnSpc>
                <a:spcPct val="107000"/>
              </a:lnSpc>
              <a:spcAft>
                <a:spcPts val="0"/>
              </a:spcAft>
              <a:buFont typeface="Symbol" panose="05050102010706020507" pitchFamily="18" charset="2"/>
              <a:buChar char=""/>
            </a:pPr>
            <a:r>
              <a:rPr lang="en-GB" sz="2800" dirty="0">
                <a:ea typeface="Calibri" panose="020F0502020204030204" pitchFamily="34" charset="0"/>
                <a:cs typeface="Times New Roman" panose="02020603050405020304" pitchFamily="18" charset="0"/>
              </a:rPr>
              <a:t>An introduction of a sit and see period before the actual interview takes place.</a:t>
            </a:r>
          </a:p>
          <a:p>
            <a:pPr marL="342900" lvl="0" indent="-342900">
              <a:lnSpc>
                <a:spcPct val="107000"/>
              </a:lnSpc>
              <a:spcAft>
                <a:spcPts val="0"/>
              </a:spcAft>
              <a:buFont typeface="Symbol" panose="05050102010706020507" pitchFamily="18" charset="2"/>
              <a:buChar char=""/>
            </a:pPr>
            <a:r>
              <a:rPr lang="en-GB" sz="2800" dirty="0">
                <a:ea typeface="Calibri" panose="020F0502020204030204" pitchFamily="34" charset="0"/>
                <a:cs typeface="Times New Roman" panose="02020603050405020304" pitchFamily="18" charset="0"/>
              </a:rPr>
              <a:t>Introduction of electronic DBS check.</a:t>
            </a:r>
          </a:p>
          <a:p>
            <a:pPr marL="342900" lvl="0" indent="-342900">
              <a:lnSpc>
                <a:spcPct val="107000"/>
              </a:lnSpc>
              <a:spcAft>
                <a:spcPts val="0"/>
              </a:spcAft>
              <a:buFont typeface="Symbol" panose="05050102010706020507" pitchFamily="18" charset="2"/>
              <a:buChar char=""/>
            </a:pPr>
            <a:r>
              <a:rPr lang="en-GB" sz="2800" dirty="0">
                <a:ea typeface="Calibri" panose="020F0502020204030204" pitchFamily="34" charset="0"/>
                <a:cs typeface="Times New Roman" panose="02020603050405020304" pitchFamily="18" charset="0"/>
              </a:rPr>
              <a:t>The order of the process tweaked.</a:t>
            </a:r>
          </a:p>
          <a:p>
            <a:pPr marL="342900" lvl="0" indent="-342900">
              <a:lnSpc>
                <a:spcPct val="107000"/>
              </a:lnSpc>
              <a:spcAft>
                <a:spcPts val="0"/>
              </a:spcAft>
              <a:buFont typeface="Symbol" panose="05050102010706020507" pitchFamily="18" charset="2"/>
              <a:buChar char=""/>
            </a:pPr>
            <a:r>
              <a:rPr lang="en-GB" sz="2800" dirty="0">
                <a:ea typeface="Calibri" panose="020F0502020204030204" pitchFamily="34" charset="0"/>
                <a:cs typeface="Times New Roman" panose="02020603050405020304" pitchFamily="18" charset="0"/>
              </a:rPr>
              <a:t>Time spent on the process reduced. </a:t>
            </a:r>
          </a:p>
          <a:p>
            <a:pPr marL="457200">
              <a:lnSpc>
                <a:spcPct val="107000"/>
              </a:lnSpc>
              <a:spcAft>
                <a:spcPts val="800"/>
              </a:spcAft>
            </a:pPr>
            <a:r>
              <a:rPr lang="en-GB" sz="24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88384947"/>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ttingham Jobs Service presentation FINAL June 2019" id="{5C174502-62F5-4427-B3E8-1284611B4C36}" vid="{29B044D0-0224-4768-9C14-26D7F685F71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8346</TotalTime>
  <Words>2434</Words>
  <Application>Microsoft Office PowerPoint</Application>
  <PresentationFormat>On-screen Show (4:3)</PresentationFormat>
  <Paragraphs>300</Paragraphs>
  <Slides>31</Slides>
  <Notes>31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31</vt:i4>
      </vt:variant>
    </vt:vector>
  </HeadingPairs>
  <TitlesOfParts>
    <vt:vector size="46" baseType="lpstr">
      <vt:lpstr>Microsoft JhengHei</vt:lpstr>
      <vt:lpstr>Arial</vt:lpstr>
      <vt:lpstr>Arial Black</vt:lpstr>
      <vt:lpstr>Calibri</vt:lpstr>
      <vt:lpstr>Calibri Light</vt:lpstr>
      <vt:lpstr>Century Gothic</vt:lpstr>
      <vt:lpstr>Courier New</vt:lpstr>
      <vt:lpstr>Geneva</vt:lpstr>
      <vt:lpstr>Microsoft Sans Serif</vt:lpstr>
      <vt:lpstr>Symbol</vt:lpstr>
      <vt:lpstr>Times New Roman</vt:lpstr>
      <vt:lpstr>Wingdings</vt:lpstr>
      <vt:lpstr>Office Theme</vt:lpstr>
      <vt:lpstr>Custom Design</vt:lpstr>
      <vt:lpstr>1_Office Theme</vt:lpstr>
      <vt:lpstr>PowerPoint Presentation</vt:lpstr>
      <vt:lpstr>Managers’ Network Meeting Recruitment  Square Pegs – Round Holes  26th June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local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mclaughlin</dc:creator>
  <cp:lastModifiedBy>Claire Poole</cp:lastModifiedBy>
  <cp:revision>552</cp:revision>
  <cp:lastPrinted>2018-01-25T14:55:00Z</cp:lastPrinted>
  <dcterms:created xsi:type="dcterms:W3CDTF">2014-03-07T13:37:09Z</dcterms:created>
  <dcterms:modified xsi:type="dcterms:W3CDTF">2019-06-25T14:24:24Z</dcterms:modified>
</cp:coreProperties>
</file>