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15"/>
  </p:notesMasterIdLst>
  <p:handoutMasterIdLst>
    <p:handoutMasterId r:id="rId16"/>
  </p:handoutMasterIdLst>
  <p:sldIdLst>
    <p:sldId id="256" r:id="rId3"/>
    <p:sldId id="403" r:id="rId4"/>
    <p:sldId id="426" r:id="rId5"/>
    <p:sldId id="427" r:id="rId6"/>
    <p:sldId id="429" r:id="rId7"/>
    <p:sldId id="404" r:id="rId8"/>
    <p:sldId id="433" r:id="rId9"/>
    <p:sldId id="395" r:id="rId10"/>
    <p:sldId id="401" r:id="rId11"/>
    <p:sldId id="385" r:id="rId12"/>
    <p:sldId id="399" r:id="rId13"/>
    <p:sldId id="400" r:id="rId14"/>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5pPr>
    <a:lvl6pPr marL="2286000" algn="l" defTabSz="914400" rtl="0" eaLnBrk="1" latinLnBrk="0" hangingPunct="1">
      <a:defRPr kern="1200">
        <a:solidFill>
          <a:schemeClr val="tx1"/>
        </a:solidFill>
        <a:latin typeface="Calibri" pitchFamily="34" charset="0"/>
        <a:ea typeface="Geneva" pitchFamily="-84" charset="-128"/>
        <a:cs typeface="+mn-cs"/>
      </a:defRPr>
    </a:lvl6pPr>
    <a:lvl7pPr marL="2743200" algn="l" defTabSz="914400" rtl="0" eaLnBrk="1" latinLnBrk="0" hangingPunct="1">
      <a:defRPr kern="1200">
        <a:solidFill>
          <a:schemeClr val="tx1"/>
        </a:solidFill>
        <a:latin typeface="Calibri" pitchFamily="34" charset="0"/>
        <a:ea typeface="Geneva" pitchFamily="-84" charset="-128"/>
        <a:cs typeface="+mn-cs"/>
      </a:defRPr>
    </a:lvl7pPr>
    <a:lvl8pPr marL="3200400" algn="l" defTabSz="914400" rtl="0" eaLnBrk="1" latinLnBrk="0" hangingPunct="1">
      <a:defRPr kern="1200">
        <a:solidFill>
          <a:schemeClr val="tx1"/>
        </a:solidFill>
        <a:latin typeface="Calibri" pitchFamily="34" charset="0"/>
        <a:ea typeface="Geneva" pitchFamily="-84" charset="-128"/>
        <a:cs typeface="+mn-cs"/>
      </a:defRPr>
    </a:lvl8pPr>
    <a:lvl9pPr marL="3657600" algn="l" defTabSz="914400" rtl="0" eaLnBrk="1" latinLnBrk="0" hangingPunct="1">
      <a:defRPr kern="1200">
        <a:solidFill>
          <a:schemeClr val="tx1"/>
        </a:solidFill>
        <a:latin typeface="Calibri" pitchFamily="34" charset="0"/>
        <a:ea typeface="Genev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3106" autoAdjust="0"/>
  </p:normalViewPr>
  <p:slideViewPr>
    <p:cSldViewPr snapToGrid="0" snapToObjects="1">
      <p:cViewPr varScale="1">
        <p:scale>
          <a:sx n="54" d="100"/>
          <a:sy n="54" d="100"/>
        </p:scale>
        <p:origin x="2294" y="67"/>
      </p:cViewPr>
      <p:guideLst>
        <p:guide orient="horz" pos="2160"/>
        <p:guide pos="2880"/>
      </p:guideLst>
    </p:cSldViewPr>
  </p:slideViewPr>
  <p:outlineViewPr>
    <p:cViewPr>
      <p:scale>
        <a:sx n="33" d="100"/>
        <a:sy n="33" d="100"/>
      </p:scale>
      <p:origin x="0" y="-1087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2" d="100"/>
          <a:sy n="52" d="100"/>
        </p:scale>
        <p:origin x="29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32" tIns="45716" rIns="91432" bIns="45716" rtlCol="0"/>
          <a:lstStyle>
            <a:lvl1pPr algn="r">
              <a:defRPr sz="1200"/>
            </a:lvl1pPr>
          </a:lstStyle>
          <a:p>
            <a:fld id="{A5562762-9FA6-422F-A1B9-782620D1F7B3}" type="datetimeFigureOut">
              <a:rPr lang="en-GB" smtClean="0"/>
              <a:t>01/11/2019</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32" tIns="45716" rIns="91432" bIns="45716" rtlCol="0" anchor="b"/>
          <a:lstStyle>
            <a:lvl1pPr algn="r">
              <a:defRPr sz="1200"/>
            </a:lvl1pPr>
          </a:lstStyle>
          <a:p>
            <a:fld id="{331E24C3-92BA-4EA9-95C2-F6DCAFBC15A7}" type="slidenum">
              <a:rPr lang="en-GB" smtClean="0"/>
              <a:t>‹#›</a:t>
            </a:fld>
            <a:endParaRPr lang="en-GB"/>
          </a:p>
        </p:txBody>
      </p:sp>
    </p:spTree>
    <p:extLst>
      <p:ext uri="{BB962C8B-B14F-4D97-AF65-F5344CB8AC3E}">
        <p14:creationId xmlns:p14="http://schemas.microsoft.com/office/powerpoint/2010/main" val="387923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5" y="0"/>
            <a:ext cx="2945659" cy="496332"/>
          </a:xfrm>
          <a:prstGeom prst="rect">
            <a:avLst/>
          </a:prstGeom>
        </p:spPr>
        <p:txBody>
          <a:bodyPr vert="horz" lIns="91432" tIns="45716" rIns="91432" bIns="45716" rtlCol="0"/>
          <a:lstStyle>
            <a:lvl1pPr algn="r">
              <a:defRPr sz="1200"/>
            </a:lvl1pPr>
          </a:lstStyle>
          <a:p>
            <a:fld id="{5A5DF86A-36D6-403B-9227-81157DDD575B}" type="datetimeFigureOut">
              <a:rPr lang="en-GB" smtClean="0"/>
              <a:t>01/11/2019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32" tIns="45716" rIns="91432" bIns="45716" rtlCol="0" anchor="b"/>
          <a:lstStyle>
            <a:lvl1pPr algn="r">
              <a:defRPr sz="1200"/>
            </a:lvl1pPr>
          </a:lstStyle>
          <a:p>
            <a:fld id="{5ADF2049-9E94-4885-870E-216753F11482}" type="slidenum">
              <a:rPr lang="en-GB" smtClean="0"/>
              <a:t>‹#›</a:t>
            </a:fld>
            <a:endParaRPr lang="en-GB"/>
          </a:p>
        </p:txBody>
      </p:sp>
    </p:spTree>
    <p:extLst>
      <p:ext uri="{BB962C8B-B14F-4D97-AF65-F5344CB8AC3E}">
        <p14:creationId xmlns:p14="http://schemas.microsoft.com/office/powerpoint/2010/main" val="9055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t>1</a:t>
            </a:fld>
            <a:endParaRPr lang="en-GB"/>
          </a:p>
        </p:txBody>
      </p:sp>
    </p:spTree>
    <p:extLst>
      <p:ext uri="{BB962C8B-B14F-4D97-AF65-F5344CB8AC3E}">
        <p14:creationId xmlns:p14="http://schemas.microsoft.com/office/powerpoint/2010/main" val="274647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identified</a:t>
            </a:r>
            <a:r>
              <a:rPr lang="en-GB" baseline="0" dirty="0"/>
              <a:t> subjects that were ranked the highest in terms of priority across all services</a:t>
            </a:r>
          </a:p>
          <a:p>
            <a:r>
              <a:rPr lang="en-GB" baseline="0" dirty="0"/>
              <a:t>Delivered by specialists</a:t>
            </a:r>
          </a:p>
          <a:p>
            <a:r>
              <a:rPr lang="en-GB" baseline="0" dirty="0"/>
              <a:t>Around the county</a:t>
            </a:r>
          </a:p>
          <a:p>
            <a:endParaRPr lang="en-GB" baseline="0" dirty="0"/>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envisage the programme to be a continual process where the champions come back together to continue their learning within the topic and use our website to share resources and social media platforms i.e. SLACK and our FB pages to promote further learning within the subject.</a:t>
            </a:r>
          </a:p>
          <a:p>
            <a:endParaRPr lang="en-GB" baseline="0" dirty="0"/>
          </a:p>
          <a:p>
            <a:r>
              <a:rPr lang="en-GB" baseline="0" dirty="0"/>
              <a:t>Closed FB </a:t>
            </a:r>
            <a:r>
              <a:rPr lang="en-GB" baseline="0" dirty="0" err="1"/>
              <a:t>grps</a:t>
            </a:r>
            <a:r>
              <a:rPr lang="en-GB" baseline="0" dirty="0"/>
              <a:t> for EOL and IPC</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16945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above has been done we have seen great changes in practice – which has been recognised by outside organisations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43645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above has been done we have seen great changes in practice – which has been recognised by outside organisations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9113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networking event so I would like to get an idea of what you are all here for and which of these are a priority for you.  This will help to allocate our time this morning effectively.</a:t>
            </a:r>
          </a:p>
          <a:p>
            <a:endParaRPr lang="en-GB" dirty="0"/>
          </a:p>
          <a:p>
            <a:r>
              <a:rPr lang="en-GB" dirty="0"/>
              <a:t>Make a note of additional outcomes required</a:t>
            </a:r>
          </a:p>
          <a:p>
            <a:endParaRPr lang="en-GB" dirty="0"/>
          </a:p>
          <a:p>
            <a:r>
              <a:rPr lang="en-GB" dirty="0"/>
              <a:t>Would anyone like to share with us what a learning organisation is to them.  There is no right or wrong answer.</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2568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learning organisation model put forward 17 years ago was by someone called Peter Senge.  I am not going to go into the detail and if anyone would like to look into it more then it is easy to find through Google.  It is however, going through a bit of a revival of interest at the moment as finances become reduced.  Implemented well it can reduce external through creating organisational efficiencies by maximising the benefit of learning resources.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05345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b="1" dirty="0">
                <a:solidFill>
                  <a:schemeClr val="tx1"/>
                </a:solidFill>
              </a:rPr>
              <a:t>Personal mastery:</a:t>
            </a:r>
            <a:r>
              <a:rPr lang="en-GB" sz="1200" dirty="0">
                <a:solidFill>
                  <a:schemeClr val="tx1"/>
                </a:solidFill>
              </a:rPr>
              <a:t> Individual workers strive to enhance their vision and focus energy on a constant state of learning.</a:t>
            </a:r>
          </a:p>
          <a:p>
            <a:pPr>
              <a:spcBef>
                <a:spcPts val="0"/>
              </a:spcBef>
            </a:pPr>
            <a:r>
              <a:rPr lang="en-GB" sz="1200" b="1" dirty="0">
                <a:solidFill>
                  <a:schemeClr val="tx1"/>
                </a:solidFill>
              </a:rPr>
              <a:t>Mental models:</a:t>
            </a:r>
            <a:r>
              <a:rPr lang="en-GB" sz="1200" dirty="0">
                <a:solidFill>
                  <a:schemeClr val="tx1"/>
                </a:solidFill>
              </a:rPr>
              <a:t>  Assumptions, generalizations, pictures and images that influence how we understand the world and act, must be recognized and challenged to allow for new ideas and changes.</a:t>
            </a:r>
          </a:p>
          <a:p>
            <a:pPr>
              <a:spcBef>
                <a:spcPts val="0"/>
              </a:spcBef>
            </a:pPr>
            <a:r>
              <a:rPr lang="en-GB" sz="1200" b="1" dirty="0">
                <a:solidFill>
                  <a:schemeClr val="tx1"/>
                </a:solidFill>
              </a:rPr>
              <a:t>Building shared vision:</a:t>
            </a:r>
            <a:r>
              <a:rPr lang="en-GB" sz="1200" dirty="0">
                <a:solidFill>
                  <a:schemeClr val="tx1"/>
                </a:solidFill>
              </a:rPr>
              <a:t> Shared vision is a powerful motivator. A leader's vision does not necessarily become shared by those below him. The key here is to pass on a picture of the future. To influence using dialogue, commitment, and enthusiasm, rather than to try to dictate. Storytelling is one possible tool that can be used here.</a:t>
            </a:r>
          </a:p>
          <a:p>
            <a:pPr>
              <a:spcBef>
                <a:spcPts val="0"/>
              </a:spcBef>
            </a:pPr>
            <a:r>
              <a:rPr lang="en-GB" sz="1200" b="1" dirty="0">
                <a:solidFill>
                  <a:schemeClr val="tx1"/>
                </a:solidFill>
              </a:rPr>
              <a:t>Team learning:</a:t>
            </a:r>
            <a:r>
              <a:rPr lang="en-GB" sz="1200" dirty="0">
                <a:solidFill>
                  <a:schemeClr val="tx1"/>
                </a:solidFill>
              </a:rPr>
              <a:t> The state where team members think together to achieve common goals. It builds on shared vision, adding the element of collaboration.</a:t>
            </a:r>
          </a:p>
          <a:p>
            <a:pPr>
              <a:spcBef>
                <a:spcPts val="0"/>
              </a:spcBef>
            </a:pPr>
            <a:r>
              <a:rPr lang="en-GB" sz="1200" b="1" dirty="0">
                <a:solidFill>
                  <a:schemeClr val="tx1"/>
                </a:solidFill>
              </a:rPr>
              <a:t>System thinking:</a:t>
            </a:r>
            <a:r>
              <a:rPr lang="en-GB" sz="1200" dirty="0">
                <a:solidFill>
                  <a:schemeClr val="tx1"/>
                </a:solidFill>
              </a:rPr>
              <a:t> An understanding of the whole organisation, as well as the components. Key elements are recognizing the complexity of the organization and having a long-term focus</a:t>
            </a:r>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6357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69344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more – please let me know</a:t>
            </a:r>
          </a:p>
          <a:p>
            <a:endParaRPr lang="en-GB" dirty="0"/>
          </a:p>
          <a:p>
            <a:r>
              <a:rPr lang="en-GB" dirty="0"/>
              <a:t>Flip chart to capture other websites or information</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60448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3686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a:t>
            </a:r>
            <a:r>
              <a:rPr lang="en-GB" baseline="0" dirty="0"/>
              <a:t> is to give each person who attends a “champion role” for that subject matter to enable them to feel empowered and that they have a role to play in your care setting.</a:t>
            </a:r>
          </a:p>
          <a:p>
            <a:endParaRPr lang="en-GB" baseline="0" dirty="0"/>
          </a:p>
          <a:p>
            <a:r>
              <a:rPr lang="en-GB" baseline="0" dirty="0"/>
              <a:t>This only works if as a provider you coach and support the change back in the organisation </a:t>
            </a:r>
          </a:p>
          <a:p>
            <a:endParaRPr lang="en-GB" baseline="0" dirty="0"/>
          </a:p>
          <a:p>
            <a:r>
              <a:rPr lang="en-GB" baseline="0" dirty="0"/>
              <a:t>6 monthly meetings – action learning</a:t>
            </a:r>
          </a:p>
          <a:p>
            <a:r>
              <a:rPr lang="en-GB" baseline="0" dirty="0"/>
              <a:t>Groups on OWL Facebook</a:t>
            </a:r>
          </a:p>
          <a:p>
            <a:r>
              <a:rPr lang="en-GB" baseline="0" dirty="0"/>
              <a:t>Pledge postcards</a:t>
            </a:r>
          </a:p>
          <a:p>
            <a:r>
              <a:rPr lang="en-GB" baseline="0" dirty="0"/>
              <a:t>Individually designed badges</a:t>
            </a:r>
          </a:p>
          <a:p>
            <a:r>
              <a:rPr lang="en-GB" baseline="0" dirty="0"/>
              <a:t>Certificate of attendance</a:t>
            </a:r>
          </a:p>
          <a:p>
            <a:endParaRPr lang="en-GB" baseline="0" dirty="0"/>
          </a:p>
          <a:p>
            <a:r>
              <a:rPr lang="en-GB" baseline="0" dirty="0"/>
              <a:t>How do I select a champion?</a:t>
            </a:r>
          </a:p>
          <a:p>
            <a:endParaRPr lang="en-GB" baseline="0" dirty="0"/>
          </a:p>
          <a:p>
            <a:r>
              <a:rPr lang="en-GB" baseline="0" dirty="0"/>
              <a:t>What values/behaviours do I want to see?</a:t>
            </a:r>
          </a:p>
          <a:p>
            <a:endParaRPr lang="en-GB" baseline="0" dirty="0"/>
          </a:p>
          <a:p>
            <a:r>
              <a:rPr lang="en-GB" baseline="0" dirty="0"/>
              <a:t>Start to think about learning outcomes as we go through the various topics</a:t>
            </a:r>
          </a:p>
          <a:p>
            <a:endParaRPr lang="en-GB" baseline="0" dirty="0"/>
          </a:p>
          <a:p>
            <a:r>
              <a:rPr lang="en-GB" baseline="0" dirty="0"/>
              <a:t>Compliment your service with what already exists and the potential to add new champions if that fits.</a:t>
            </a:r>
          </a:p>
          <a:p>
            <a:br>
              <a:rPr lang="en-GB" baseline="0" dirty="0"/>
            </a:b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8788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a:t>
            </a:r>
            <a:r>
              <a:rPr lang="en-GB" baseline="0" dirty="0"/>
              <a:t> is to give each person who attends a “champion role” for that subject matter to enable them to feel empowered and that they have a role to play in your care setting.</a:t>
            </a:r>
          </a:p>
          <a:p>
            <a:endParaRPr lang="en-GB" baseline="0" dirty="0"/>
          </a:p>
          <a:p>
            <a:r>
              <a:rPr lang="en-GB" baseline="0" dirty="0"/>
              <a:t>This only works if as a provider you coach and support the change back in the organisation </a:t>
            </a:r>
          </a:p>
          <a:p>
            <a:endParaRPr lang="en-GB" baseline="0" dirty="0"/>
          </a:p>
          <a:p>
            <a:r>
              <a:rPr lang="en-GB" baseline="0" dirty="0"/>
              <a:t>6 monthly meetings – action learning</a:t>
            </a:r>
          </a:p>
          <a:p>
            <a:r>
              <a:rPr lang="en-GB" baseline="0" dirty="0"/>
              <a:t>Groups on OWL Facebook</a:t>
            </a:r>
          </a:p>
          <a:p>
            <a:r>
              <a:rPr lang="en-GB" baseline="0" dirty="0"/>
              <a:t>Pledge postcards</a:t>
            </a:r>
          </a:p>
          <a:p>
            <a:r>
              <a:rPr lang="en-GB" baseline="0" dirty="0"/>
              <a:t>Individually designed badges</a:t>
            </a:r>
          </a:p>
          <a:p>
            <a:r>
              <a:rPr lang="en-GB" baseline="0" dirty="0"/>
              <a:t>Certificate of attendance</a:t>
            </a:r>
          </a:p>
          <a:p>
            <a:endParaRPr lang="en-GB" baseline="0" dirty="0"/>
          </a:p>
          <a:p>
            <a:r>
              <a:rPr lang="en-GB" baseline="0" dirty="0"/>
              <a:t>How do I select a champion?</a:t>
            </a:r>
          </a:p>
          <a:p>
            <a:endParaRPr lang="en-GB" baseline="0" dirty="0"/>
          </a:p>
          <a:p>
            <a:r>
              <a:rPr lang="en-GB" baseline="0" dirty="0"/>
              <a:t>What values/behaviours do I want to see?</a:t>
            </a:r>
          </a:p>
          <a:p>
            <a:endParaRPr lang="en-GB" baseline="0" dirty="0"/>
          </a:p>
          <a:p>
            <a:r>
              <a:rPr lang="en-GB" baseline="0" dirty="0"/>
              <a:t>Start to think about learning outcomes as we go through the various topics</a:t>
            </a:r>
          </a:p>
          <a:p>
            <a:endParaRPr lang="en-GB" baseline="0" dirty="0"/>
          </a:p>
          <a:p>
            <a:r>
              <a:rPr lang="en-GB" baseline="0" dirty="0"/>
              <a:t>Compliment your service with what already exists and the potential to add new champions if that fits.</a:t>
            </a:r>
          </a:p>
          <a:p>
            <a:br>
              <a:rPr lang="en-GB" baseline="0" dirty="0"/>
            </a:b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3171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23A47-89D7-49F2-8CF0-1509994F4C6B}" type="datetimeFigureOut">
              <a:rPr lang="en-US" altLang="en-US"/>
              <a:pPr>
                <a:defRPr/>
              </a:pPr>
              <a:t>11/1/2019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7CB8D0-2351-4ED5-8811-2E241F79EB3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9CCF99E-1B10-4FDC-A16D-AF49CA33418C}" type="datetimeFigureOut">
              <a:rPr lang="en-US" altLang="en-US"/>
              <a:pPr>
                <a:defRPr/>
              </a:pPr>
              <a:t>11/1/2019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B46402-770E-4373-9BBF-01D7E5F5202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24D818F-4C4F-4046-8289-59A5D3D11804}" type="datetimeFigureOut">
              <a:rPr lang="en-US" altLang="en-US"/>
              <a:pPr>
                <a:defRPr/>
              </a:pPr>
              <a:t>11/1/2019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685C51-8A92-4012-BD7D-57C1FAB021A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a:t>Click to edit Master title style</a:t>
            </a:r>
            <a:endParaRPr lang="en-GB" altLang="en-US" noProof="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a:t>Click to edit Master subtitle style</a:t>
            </a:r>
            <a:endParaRPr lang="en-GB" altLang="en-US" noProof="0"/>
          </a:p>
        </p:txBody>
      </p:sp>
      <p:pic>
        <p:nvPicPr>
          <p:cNvPr id="11271" name="Picture 7"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914241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6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51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3737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502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19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625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02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396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12F03B6-2AF4-46AF-AC54-4903FD8C8B27}" type="datetimeFigureOut">
              <a:rPr lang="en-US" altLang="en-US"/>
              <a:pPr>
                <a:defRPr/>
              </a:pPr>
              <a:t>11/1/2019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1DF965-FE03-4AC3-B9AC-2D5F0E78BF1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1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81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46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08CC5B10-F37F-470C-93AB-2200266C711B}" type="datetimeFigureOut">
              <a:rPr lang="en-US" altLang="en-US"/>
              <a:pPr>
                <a:defRPr/>
              </a:pPr>
              <a:t>11/1/2019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436FD6-0E50-444A-BF51-D6148E272D5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882ECC8A-0BF6-4519-A0FF-33CFB8C2B6C7}" type="datetimeFigureOut">
              <a:rPr lang="en-US" altLang="en-US"/>
              <a:pPr>
                <a:defRPr/>
              </a:pPr>
              <a:t>11/1/2019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19DCA6-FE4C-4ACA-9234-B7F17542B54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9F4AC358-8F53-44F4-B7D7-62FE40B3F33D}" type="datetimeFigureOut">
              <a:rPr lang="en-US" altLang="en-US"/>
              <a:pPr>
                <a:defRPr/>
              </a:pPr>
              <a:t>11/1/2019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5D04AD-96DF-47F2-B03B-81C2B717FDE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6355B-D9BC-4E7A-AEBE-4C905FEEF6C2}" type="datetimeFigureOut">
              <a:rPr lang="en-US" altLang="en-US"/>
              <a:pPr>
                <a:defRPr/>
              </a:pPr>
              <a:t>11/1/2019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46BD1F2-50CF-471C-B373-5FAC80A382BA}"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6CFD1-B5C2-4AD0-83F6-19308598D8A4}" type="datetimeFigureOut">
              <a:rPr lang="en-US" altLang="en-US"/>
              <a:pPr>
                <a:defRPr/>
              </a:pPr>
              <a:t>11/1/2019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2153195-9EE6-42F7-AF51-5E6B4B6D6FB6}"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D7BCAD5-FFB8-4AD8-9C5C-B7547FF884E1}" type="datetimeFigureOut">
              <a:rPr lang="en-US" altLang="en-US"/>
              <a:pPr>
                <a:defRPr/>
              </a:pPr>
              <a:t>11/1/2019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7018E8-91C3-46E5-ACFF-335DDC004765}"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794E6E5-C955-43D8-802C-6BC8384E9AEF}" type="datetimeFigureOut">
              <a:rPr lang="en-US" altLang="en-US"/>
              <a:pPr>
                <a:defRPr/>
              </a:pPr>
              <a:t>11/1/2019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53C0C7-7FDE-4A5B-ABB9-CA7FBA23250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CE2570E-CEB7-426D-AEA2-97F34DBB2B40}" type="datetimeFigureOut">
              <a:rPr lang="en-US" altLang="en-US"/>
              <a:pPr>
                <a:defRPr/>
              </a:pPr>
              <a:t>11/1/2019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9D4E39-FCF9-435F-BD08-513B75D3FA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ndAc>
      <p:stSnd>
        <p:snd r:embed="rId13" name="Explosion"/>
      </p:stSnd>
    </p:sndAc>
  </p:transition>
  <p:txStyles>
    <p:titleStyle>
      <a:lvl1pPr algn="ctr" defTabSz="457200" rtl="0" eaLnBrk="0" fontAlgn="base" hangingPunct="0">
        <a:spcBef>
          <a:spcPct val="0"/>
        </a:spcBef>
        <a:spcAft>
          <a:spcPct val="0"/>
        </a:spcAft>
        <a:defRPr sz="4400" kern="1200">
          <a:solidFill>
            <a:schemeClr val="tx1"/>
          </a:solidFill>
          <a:latin typeface="+mj-lt"/>
          <a:ea typeface="Geneva"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5pPr>
      <a:lvl6pPr marL="457200" algn="ctr" defTabSz="457200" rtl="0" fontAlgn="base">
        <a:spcBef>
          <a:spcPct val="0"/>
        </a:spcBef>
        <a:spcAft>
          <a:spcPct val="0"/>
        </a:spcAft>
        <a:defRPr sz="4400">
          <a:solidFill>
            <a:schemeClr val="tx1"/>
          </a:solidFill>
          <a:latin typeface="Calibri" pitchFamily="34" charset="0"/>
          <a:ea typeface="Geneva" pitchFamily="-84" charset="-128"/>
        </a:defRPr>
      </a:lvl6pPr>
      <a:lvl7pPr marL="914400" algn="ctr" defTabSz="457200" rtl="0" fontAlgn="base">
        <a:spcBef>
          <a:spcPct val="0"/>
        </a:spcBef>
        <a:spcAft>
          <a:spcPct val="0"/>
        </a:spcAft>
        <a:defRPr sz="4400">
          <a:solidFill>
            <a:schemeClr val="tx1"/>
          </a:solidFill>
          <a:latin typeface="Calibri" pitchFamily="34" charset="0"/>
          <a:ea typeface="Geneva" pitchFamily="-84"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84"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8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8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8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8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here (level one)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780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s://www.nottinghamshire.gov.uk/owl/news-and-events/events" TargetMode="External"/><Relationship Id="rId4" Type="http://schemas.openxmlformats.org/officeDocument/2006/relationships/image" Target="../media/image6.jpe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s://www.skillsforcare.org.uk/Learning-development/learning-providers/finding-quality-learning/finding-quality-learning.aspx" TargetMode="External"/><Relationship Id="rId3" Type="http://schemas.openxmlformats.org/officeDocument/2006/relationships/image" Target="../media/image4.jpeg"/><Relationship Id="rId7" Type="http://schemas.openxmlformats.org/officeDocument/2006/relationships/image" Target="../media/image10.png"/><Relationship Id="rId12" Type="http://schemas.openxmlformats.org/officeDocument/2006/relationships/hyperlink" Target="https://www.scils.co.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scie.org.uk/atoz" TargetMode="External"/><Relationship Id="rId5" Type="http://schemas.openxmlformats.org/officeDocument/2006/relationships/image" Target="../media/image8.png"/><Relationship Id="rId10" Type="http://schemas.openxmlformats.org/officeDocument/2006/relationships/hyperlink" Target="https://www.nottinghamshire.gov.uk/owl/learning" TargetMode="External"/><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OWL-PP-top.jpg"/>
          <p:cNvPicPr>
            <a:picLocks noChangeAspect="1"/>
          </p:cNvPicPr>
          <p:nvPr/>
        </p:nvPicPr>
        <p:blipFill>
          <a:blip r:embed="rId3"/>
          <a:srcRect/>
          <a:stretch>
            <a:fillRect/>
          </a:stretch>
        </p:blipFill>
        <p:spPr bwMode="auto">
          <a:xfrm>
            <a:off x="0" y="0"/>
            <a:ext cx="9144000" cy="1457325"/>
          </a:xfrm>
          <a:prstGeom prst="rect">
            <a:avLst/>
          </a:prstGeom>
          <a:noFill/>
          <a:ln w="9525">
            <a:noFill/>
            <a:miter lim="800000"/>
            <a:headEnd/>
            <a:tailEnd/>
          </a:ln>
        </p:spPr>
      </p:pic>
      <p:pic>
        <p:nvPicPr>
          <p:cNvPr id="14339" name="Picture 4" descr="OWL-PP-bottom.jpg"/>
          <p:cNvPicPr>
            <a:picLocks noChangeAspect="1"/>
          </p:cNvPicPr>
          <p:nvPr/>
        </p:nvPicPr>
        <p:blipFill>
          <a:blip r:embed="rId4"/>
          <a:srcRect/>
          <a:stretch>
            <a:fillRect/>
          </a:stretch>
        </p:blipFill>
        <p:spPr bwMode="auto">
          <a:xfrm>
            <a:off x="0" y="6132513"/>
            <a:ext cx="9144000" cy="725487"/>
          </a:xfrm>
          <a:prstGeom prst="rect">
            <a:avLst/>
          </a:prstGeom>
          <a:noFill/>
          <a:ln w="9525">
            <a:noFill/>
            <a:miter lim="800000"/>
            <a:headEnd/>
            <a:tailEnd/>
          </a:ln>
        </p:spPr>
      </p:pic>
      <p:sp>
        <p:nvSpPr>
          <p:cNvPr id="14340" name="Title 1"/>
          <p:cNvSpPr>
            <a:spLocks noGrp="1"/>
          </p:cNvSpPr>
          <p:nvPr>
            <p:ph type="ctrTitle"/>
          </p:nvPr>
        </p:nvSpPr>
        <p:spPr>
          <a:xfrm>
            <a:off x="841248" y="1492495"/>
            <a:ext cx="7741920" cy="4439382"/>
          </a:xfrm>
        </p:spPr>
        <p:txBody>
          <a:bodyPr/>
          <a:lstStyle/>
          <a:p>
            <a:r>
              <a:rPr lang="en-GB" altLang="en-US" sz="4800" b="1" dirty="0">
                <a:solidFill>
                  <a:schemeClr val="accent6">
                    <a:lumMod val="50000"/>
                  </a:schemeClr>
                </a:solidFill>
              </a:rPr>
              <a:t>Managers’ Network Meeting </a:t>
            </a:r>
            <a:r>
              <a:rPr lang="en-GB" altLang="en-US" sz="4800" b="1" dirty="0">
                <a:solidFill>
                  <a:schemeClr val="accent6">
                    <a:lumMod val="75000"/>
                  </a:schemeClr>
                </a:solidFill>
              </a:rPr>
              <a:t>Developing a Learning Organisation</a:t>
            </a:r>
            <a:br>
              <a:rPr lang="en-GB" altLang="en-US" sz="3600" b="1" dirty="0">
                <a:solidFill>
                  <a:schemeClr val="accent6">
                    <a:lumMod val="75000"/>
                  </a:schemeClr>
                </a:solidFill>
              </a:rPr>
            </a:br>
            <a:br>
              <a:rPr lang="en-GB" altLang="en-US" sz="3600" b="1" dirty="0">
                <a:solidFill>
                  <a:schemeClr val="accent6">
                    <a:lumMod val="75000"/>
                  </a:schemeClr>
                </a:solidFill>
              </a:rPr>
            </a:br>
            <a:r>
              <a:rPr lang="en-GB" altLang="en-US" sz="3600" b="1"/>
              <a:t>23</a:t>
            </a:r>
            <a:r>
              <a:rPr lang="en-GB" altLang="en-US" sz="3600" b="1" baseline="30000"/>
              <a:t>rd</a:t>
            </a:r>
            <a:r>
              <a:rPr lang="en-GB" altLang="en-US" sz="3600" b="1"/>
              <a:t> May </a:t>
            </a:r>
            <a:r>
              <a:rPr lang="en-GB" altLang="en-US" sz="3600" b="1" dirty="0"/>
              <a:t>2019</a:t>
            </a:r>
          </a:p>
        </p:txBody>
      </p:sp>
      <p:pic>
        <p:nvPicPr>
          <p:cNvPr id="2" name="Picture 1">
            <a:extLst>
              <a:ext uri="{FF2B5EF4-FFF2-40B4-BE49-F238E27FC236}">
                <a16:creationId xmlns:a16="http://schemas.microsoft.com/office/drawing/2014/main" id="{FBA5A747-79EC-472B-BA9F-896D6F92F160}"/>
              </a:ext>
            </a:extLst>
          </p:cNvPr>
          <p:cNvPicPr>
            <a:picLocks noChangeAspect="1"/>
          </p:cNvPicPr>
          <p:nvPr/>
        </p:nvPicPr>
        <p:blipFill>
          <a:blip r:embed="rId5"/>
          <a:stretch>
            <a:fillRect/>
          </a:stretch>
        </p:blipFill>
        <p:spPr>
          <a:xfrm>
            <a:off x="5197623" y="1187668"/>
            <a:ext cx="3578662" cy="6096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23446" y="-62131"/>
            <a:ext cx="9144000" cy="1481138"/>
          </a:xfrm>
          <a:prstGeom prst="rect">
            <a:avLst/>
          </a:prstGeom>
          <a:noFill/>
          <a:ln w="9525">
            <a:noFill/>
            <a:miter lim="800000"/>
            <a:headEnd/>
            <a:tailEnd/>
          </a:ln>
        </p:spPr>
      </p:pic>
      <p:sp>
        <p:nvSpPr>
          <p:cNvPr id="3" name="TextBox 2"/>
          <p:cNvSpPr txBox="1"/>
          <p:nvPr/>
        </p:nvSpPr>
        <p:spPr>
          <a:xfrm>
            <a:off x="2015067" y="118697"/>
            <a:ext cx="5729197" cy="584775"/>
          </a:xfrm>
          <a:prstGeom prst="rect">
            <a:avLst/>
          </a:prstGeom>
          <a:noFill/>
        </p:spPr>
        <p:txBody>
          <a:bodyPr wrap="none" rtlCol="0">
            <a:spAutoFit/>
          </a:bodyPr>
          <a:lstStyle/>
          <a:p>
            <a:r>
              <a:rPr lang="en-GB" sz="3200" b="1" dirty="0">
                <a:solidFill>
                  <a:schemeClr val="accent6">
                    <a:lumMod val="20000"/>
                    <a:lumOff val="80000"/>
                  </a:schemeClr>
                </a:solidFill>
              </a:rPr>
              <a:t>Champion Learning Programme </a:t>
            </a:r>
          </a:p>
        </p:txBody>
      </p:sp>
      <p:sp>
        <p:nvSpPr>
          <p:cNvPr id="2" name="TextBox 1"/>
          <p:cNvSpPr txBox="1"/>
          <p:nvPr/>
        </p:nvSpPr>
        <p:spPr>
          <a:xfrm>
            <a:off x="1629510" y="861282"/>
            <a:ext cx="5834112" cy="5847755"/>
          </a:xfrm>
          <a:prstGeom prst="rect">
            <a:avLst/>
          </a:prstGeom>
          <a:noFill/>
        </p:spPr>
        <p:txBody>
          <a:bodyPr wrap="square" rtlCol="0">
            <a:spAutoFit/>
          </a:bodyPr>
          <a:lstStyle/>
          <a:p>
            <a:pPr algn="ctr"/>
            <a:r>
              <a:rPr lang="en-GB" sz="2800" b="1" dirty="0"/>
              <a:t>Create your Champions in the following areas</a:t>
            </a:r>
            <a:r>
              <a:rPr lang="en-GB" sz="2400" b="1" dirty="0"/>
              <a:t>:</a:t>
            </a:r>
          </a:p>
          <a:p>
            <a:pPr algn="ctr"/>
            <a:endParaRPr lang="en-GB" dirty="0"/>
          </a:p>
          <a:p>
            <a:pPr algn="ctr"/>
            <a:r>
              <a:rPr lang="en-GB" sz="2400" dirty="0"/>
              <a:t>End of Life</a:t>
            </a:r>
          </a:p>
          <a:p>
            <a:pPr algn="ctr"/>
            <a:r>
              <a:rPr lang="en-GB" sz="2400" dirty="0"/>
              <a:t>Infection, Prevention &amp; Control</a:t>
            </a:r>
          </a:p>
          <a:p>
            <a:pPr algn="ctr"/>
            <a:r>
              <a:rPr lang="en-GB" sz="2400" dirty="0"/>
              <a:t>MCA &amp; </a:t>
            </a:r>
            <a:r>
              <a:rPr lang="en-GB" sz="2400" dirty="0" err="1"/>
              <a:t>DoLS</a:t>
            </a:r>
            <a:endParaRPr lang="en-GB" sz="2400" dirty="0"/>
          </a:p>
          <a:p>
            <a:pPr algn="ctr"/>
            <a:r>
              <a:rPr lang="en-GB" sz="2400" dirty="0"/>
              <a:t>MCA &amp; </a:t>
            </a:r>
            <a:r>
              <a:rPr lang="en-GB" sz="2400" dirty="0" err="1"/>
              <a:t>CDol</a:t>
            </a:r>
            <a:endParaRPr lang="en-GB" sz="2400" dirty="0"/>
          </a:p>
          <a:p>
            <a:pPr algn="ctr"/>
            <a:r>
              <a:rPr lang="en-GB" sz="2400" dirty="0"/>
              <a:t>Mental Health &amp; Wellbeing</a:t>
            </a:r>
            <a:r>
              <a:rPr lang="en-GB" dirty="0"/>
              <a:t> </a:t>
            </a:r>
          </a:p>
          <a:p>
            <a:pPr algn="ctr"/>
            <a:r>
              <a:rPr lang="en-GB" sz="2400" dirty="0"/>
              <a:t>Frailty </a:t>
            </a:r>
          </a:p>
          <a:p>
            <a:pPr algn="ctr"/>
            <a:r>
              <a:rPr lang="en-GB" sz="2400" dirty="0"/>
              <a:t>Dementia</a:t>
            </a:r>
          </a:p>
          <a:p>
            <a:pPr algn="ctr"/>
            <a:r>
              <a:rPr lang="en-GB" sz="2400" dirty="0"/>
              <a:t>Trusted Assessor</a:t>
            </a:r>
          </a:p>
          <a:p>
            <a:pPr algn="ctr"/>
            <a:endParaRPr lang="en-GB" dirty="0"/>
          </a:p>
          <a:p>
            <a:pPr algn="ctr"/>
            <a:r>
              <a:rPr lang="en-GB" dirty="0"/>
              <a:t>Follow this link to find out how to book and when these sessions are being run:- </a:t>
            </a:r>
            <a:r>
              <a:rPr lang="en-GB" dirty="0">
                <a:hlinkClick r:id="rId5"/>
              </a:rPr>
              <a:t>https://www.nottinghamshire.gov.uk/owl/news-and-events/events</a:t>
            </a:r>
            <a:endParaRPr lang="en-GB" dirty="0"/>
          </a:p>
          <a:p>
            <a:endParaRPr lang="en-GB"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4117" t="14707" r="8496" b="8954"/>
          <a:stretch/>
        </p:blipFill>
        <p:spPr>
          <a:xfrm rot="5400000">
            <a:off x="291342" y="1662145"/>
            <a:ext cx="1254579" cy="1237625"/>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8824" t="19150" r="10065" b="11046"/>
          <a:stretch/>
        </p:blipFill>
        <p:spPr>
          <a:xfrm rot="5400000">
            <a:off x="7523526" y="1761431"/>
            <a:ext cx="1308412" cy="1284360"/>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16470" t="14706" r="8235" b="11047"/>
          <a:stretch/>
        </p:blipFill>
        <p:spPr>
          <a:xfrm rot="5400000">
            <a:off x="291104" y="4705344"/>
            <a:ext cx="1255057" cy="1237625"/>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25884" t="24379" r="21045" b="20719"/>
          <a:stretch/>
        </p:blipFill>
        <p:spPr>
          <a:xfrm rot="5400000">
            <a:off x="7513194" y="4607964"/>
            <a:ext cx="1284570" cy="1328866"/>
          </a:xfrm>
          <a:prstGeom prst="rect">
            <a:avLst/>
          </a:prstGeom>
        </p:spPr>
      </p:pic>
    </p:spTree>
    <p:extLst>
      <p:ext uri="{BB962C8B-B14F-4D97-AF65-F5344CB8AC3E}">
        <p14:creationId xmlns:p14="http://schemas.microsoft.com/office/powerpoint/2010/main" val="109633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045770" cy="584775"/>
          </a:xfrm>
          <a:prstGeom prst="rect">
            <a:avLst/>
          </a:prstGeom>
          <a:noFill/>
        </p:spPr>
        <p:txBody>
          <a:bodyPr wrap="none" rtlCol="0">
            <a:spAutoFit/>
          </a:bodyPr>
          <a:lstStyle/>
          <a:p>
            <a:r>
              <a:rPr lang="en-GB" sz="3200" b="1" dirty="0">
                <a:solidFill>
                  <a:schemeClr val="accent6">
                    <a:lumMod val="20000"/>
                    <a:lumOff val="80000"/>
                  </a:schemeClr>
                </a:solidFill>
              </a:rPr>
              <a:t>Good news story</a:t>
            </a:r>
          </a:p>
        </p:txBody>
      </p:sp>
      <p:sp>
        <p:nvSpPr>
          <p:cNvPr id="4" name="TextBox 3"/>
          <p:cNvSpPr txBox="1"/>
          <p:nvPr/>
        </p:nvSpPr>
        <p:spPr>
          <a:xfrm>
            <a:off x="1515649" y="1144271"/>
            <a:ext cx="7227518" cy="4832092"/>
          </a:xfrm>
          <a:prstGeom prst="rect">
            <a:avLst/>
          </a:prstGeom>
          <a:noFill/>
        </p:spPr>
        <p:txBody>
          <a:bodyPr wrap="square" rtlCol="0">
            <a:spAutoFit/>
          </a:bodyPr>
          <a:lstStyle/>
          <a:p>
            <a:r>
              <a:rPr lang="en-GB" sz="2800" dirty="0"/>
              <a:t>A younger adult service that has recently been awarded Outstanding by the CQC.</a:t>
            </a:r>
          </a:p>
          <a:p>
            <a:endParaRPr lang="en-GB" sz="2800" dirty="0"/>
          </a:p>
          <a:p>
            <a:r>
              <a:rPr lang="en-GB" sz="2800" dirty="0"/>
              <a:t>The organisation have accessed the courses and sent various members of staff to the training and created champions within their organisation.  </a:t>
            </a:r>
          </a:p>
          <a:p>
            <a:endParaRPr lang="en-GB" sz="2800" dirty="0"/>
          </a:p>
          <a:p>
            <a:r>
              <a:rPr lang="en-GB" sz="2800" dirty="0"/>
              <a:t>During their recent visit the CQC inspector was interested in what the staff had learnt and were going to do as “champions” it has been mentioned in their report several times:-</a:t>
            </a:r>
          </a:p>
        </p:txBody>
      </p:sp>
    </p:spTree>
    <p:extLst>
      <p:ext uri="{BB962C8B-B14F-4D97-AF65-F5344CB8AC3E}">
        <p14:creationId xmlns:p14="http://schemas.microsoft.com/office/powerpoint/2010/main" val="91962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045770" cy="584775"/>
          </a:xfrm>
          <a:prstGeom prst="rect">
            <a:avLst/>
          </a:prstGeom>
          <a:noFill/>
        </p:spPr>
        <p:txBody>
          <a:bodyPr wrap="none" rtlCol="0">
            <a:spAutoFit/>
          </a:bodyPr>
          <a:lstStyle/>
          <a:p>
            <a:r>
              <a:rPr lang="en-GB" sz="3200" b="1" dirty="0">
                <a:solidFill>
                  <a:schemeClr val="accent6">
                    <a:lumMod val="20000"/>
                    <a:lumOff val="80000"/>
                  </a:schemeClr>
                </a:solidFill>
              </a:rPr>
              <a:t>Good news story</a:t>
            </a:r>
          </a:p>
        </p:txBody>
      </p:sp>
      <p:sp>
        <p:nvSpPr>
          <p:cNvPr id="4" name="TextBox 3"/>
          <p:cNvSpPr txBox="1"/>
          <p:nvPr/>
        </p:nvSpPr>
        <p:spPr>
          <a:xfrm>
            <a:off x="1039660" y="1238866"/>
            <a:ext cx="7738580" cy="4893647"/>
          </a:xfrm>
          <a:prstGeom prst="rect">
            <a:avLst/>
          </a:prstGeom>
          <a:noFill/>
        </p:spPr>
        <p:txBody>
          <a:bodyPr wrap="square" rtlCol="0">
            <a:spAutoFit/>
          </a:bodyPr>
          <a:lstStyle/>
          <a:p>
            <a:r>
              <a:rPr lang="en-GB" sz="2400" b="1" dirty="0"/>
              <a:t>Extract from CQC Report:-  </a:t>
            </a:r>
            <a:r>
              <a:rPr lang="en-GB" sz="2400" dirty="0"/>
              <a:t>“The service had staff who were designated 'champions' for dignity, the Mental Capacity Act (MCA) 2005, end of-life care and infection control. These champions continue to play an essential role in developing best practice, sharing learning and acting as role models for other staff. Staff had training from healthcare professionals to understand about health conditions that people lived with. This meant there was an exceptionally strong team of staff who worked at the service”</a:t>
            </a:r>
          </a:p>
          <a:p>
            <a:r>
              <a:rPr lang="en-GB" sz="2400" dirty="0"/>
              <a:t> </a:t>
            </a:r>
          </a:p>
          <a:p>
            <a:pPr algn="ctr"/>
            <a:r>
              <a:rPr lang="en-GB" sz="2400" b="1" dirty="0"/>
              <a:t>This shows the benefits and impact that taking the learning, adapting it to your care setting and allowing people the freedom to change practice can bring.</a:t>
            </a:r>
          </a:p>
        </p:txBody>
      </p:sp>
    </p:spTree>
    <p:extLst>
      <p:ext uri="{BB962C8B-B14F-4D97-AF65-F5344CB8AC3E}">
        <p14:creationId xmlns:p14="http://schemas.microsoft.com/office/powerpoint/2010/main" val="372024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Key Outcomes:</a:t>
            </a:r>
          </a:p>
        </p:txBody>
      </p:sp>
      <p:sp>
        <p:nvSpPr>
          <p:cNvPr id="2" name="Text Placeholder 1"/>
          <p:cNvSpPr>
            <a:spLocks noGrp="1"/>
          </p:cNvSpPr>
          <p:nvPr>
            <p:ph type="body" idx="1"/>
          </p:nvPr>
        </p:nvSpPr>
        <p:spPr>
          <a:xfrm>
            <a:off x="1242646" y="1053141"/>
            <a:ext cx="7596554" cy="5412373"/>
          </a:xfrm>
        </p:spPr>
        <p:txBody>
          <a:bodyPr anchor="t" anchorCtr="0"/>
          <a:lstStyle/>
          <a:p>
            <a:pPr marL="457200" lvl="0" indent="-457200">
              <a:buFont typeface="Wingdings" panose="05000000000000000000" pitchFamily="2" charset="2"/>
              <a:buChar char="Ø"/>
            </a:pPr>
            <a:r>
              <a:rPr lang="en-GB" sz="2800" dirty="0">
                <a:solidFill>
                  <a:schemeClr val="tx1"/>
                </a:solidFill>
              </a:rPr>
              <a:t>What makes a Learning Organisation?</a:t>
            </a:r>
          </a:p>
          <a:p>
            <a:pPr marL="914400" lvl="1" indent="-457200">
              <a:buFont typeface="Wingdings" panose="05000000000000000000" pitchFamily="2" charset="2"/>
              <a:buChar char="Ø"/>
            </a:pPr>
            <a:r>
              <a:rPr lang="en-GB" sz="2600" dirty="0">
                <a:solidFill>
                  <a:schemeClr val="accent6">
                    <a:lumMod val="75000"/>
                  </a:schemeClr>
                </a:solidFill>
              </a:rPr>
              <a:t>Key elements</a:t>
            </a:r>
          </a:p>
          <a:p>
            <a:pPr marL="457200" lvl="0" indent="-457200">
              <a:buFont typeface="Wingdings" panose="05000000000000000000" pitchFamily="2" charset="2"/>
              <a:buChar char="Ø"/>
            </a:pPr>
            <a:r>
              <a:rPr lang="en-GB" sz="2800" dirty="0">
                <a:solidFill>
                  <a:schemeClr val="tx1"/>
                </a:solidFill>
              </a:rPr>
              <a:t>What L &amp; D resources are available? </a:t>
            </a:r>
          </a:p>
          <a:p>
            <a:pPr marL="914400" lvl="1" indent="-457200">
              <a:buFont typeface="Wingdings" panose="05000000000000000000" pitchFamily="2" charset="2"/>
              <a:buChar char="Ø"/>
            </a:pPr>
            <a:r>
              <a:rPr lang="en-GB" sz="2600" dirty="0">
                <a:solidFill>
                  <a:schemeClr val="accent6">
                    <a:lumMod val="75000"/>
                  </a:schemeClr>
                </a:solidFill>
              </a:rPr>
              <a:t>Where to access them and how to use them </a:t>
            </a:r>
          </a:p>
          <a:p>
            <a:pPr marL="457200" lvl="0" indent="-457200">
              <a:buFont typeface="Wingdings" panose="05000000000000000000" pitchFamily="2" charset="2"/>
              <a:buChar char="Ø"/>
            </a:pPr>
            <a:r>
              <a:rPr lang="en-GB" sz="2800" dirty="0">
                <a:solidFill>
                  <a:schemeClr val="tx1"/>
                </a:solidFill>
              </a:rPr>
              <a:t>New resources from Skills for Care </a:t>
            </a:r>
          </a:p>
          <a:p>
            <a:pPr marL="914400" lvl="1" indent="-457200">
              <a:buFont typeface="Wingdings" panose="05000000000000000000" pitchFamily="2" charset="2"/>
              <a:buChar char="Ø"/>
            </a:pPr>
            <a:r>
              <a:rPr lang="en-GB" sz="2600" dirty="0">
                <a:solidFill>
                  <a:schemeClr val="accent6">
                    <a:lumMod val="75000"/>
                  </a:schemeClr>
                </a:solidFill>
              </a:rPr>
              <a:t>including their NEW L &amp; D Guide</a:t>
            </a:r>
          </a:p>
          <a:p>
            <a:pPr marL="457200" lvl="0" indent="-457200">
              <a:buFont typeface="Wingdings" panose="05000000000000000000" pitchFamily="2" charset="2"/>
              <a:buChar char="Ø"/>
            </a:pPr>
            <a:r>
              <a:rPr lang="en-GB" sz="2800" dirty="0">
                <a:solidFill>
                  <a:schemeClr val="tx1"/>
                </a:solidFill>
              </a:rPr>
              <a:t>Resources from Optimum</a:t>
            </a:r>
          </a:p>
          <a:p>
            <a:pPr marL="914400" lvl="1" indent="-457200">
              <a:buFont typeface="Wingdings" panose="05000000000000000000" pitchFamily="2" charset="2"/>
              <a:buChar char="Ø"/>
            </a:pPr>
            <a:r>
              <a:rPr lang="en-GB" sz="2600" dirty="0">
                <a:solidFill>
                  <a:schemeClr val="accent6">
                    <a:lumMod val="75000"/>
                  </a:schemeClr>
                </a:solidFill>
              </a:rPr>
              <a:t>Making use of the career pathways</a:t>
            </a:r>
          </a:p>
          <a:p>
            <a:pPr marL="914400" lvl="1" indent="-457200">
              <a:buFont typeface="Wingdings" panose="05000000000000000000" pitchFamily="2" charset="2"/>
              <a:buChar char="Ø"/>
            </a:pPr>
            <a:r>
              <a:rPr lang="en-GB" sz="2600" dirty="0">
                <a:solidFill>
                  <a:schemeClr val="accent6">
                    <a:lumMod val="75000"/>
                  </a:schemeClr>
                </a:solidFill>
              </a:rPr>
              <a:t>How to develop your own OWL Champions</a:t>
            </a:r>
          </a:p>
          <a:p>
            <a:pPr marL="457200" lvl="0" indent="-457200">
              <a:buFont typeface="Wingdings" panose="05000000000000000000" pitchFamily="2" charset="2"/>
              <a:buChar char="Ø"/>
            </a:pPr>
            <a:r>
              <a:rPr lang="en-GB" sz="2800" dirty="0">
                <a:solidFill>
                  <a:schemeClr val="tx1"/>
                </a:solidFill>
              </a:rPr>
              <a:t>Help us to develop new Champion Roles</a:t>
            </a:r>
          </a:p>
          <a:p>
            <a:pPr marL="457200" lvl="0" indent="-457200">
              <a:buFont typeface="Wingdings" panose="05000000000000000000" pitchFamily="2" charset="2"/>
              <a:buChar char="Ø"/>
            </a:pPr>
            <a:r>
              <a:rPr lang="en-GB" sz="2800" dirty="0">
                <a:solidFill>
                  <a:schemeClr val="tx1"/>
                </a:solidFill>
              </a:rPr>
              <a:t>Information sharing</a:t>
            </a:r>
          </a:p>
        </p:txBody>
      </p:sp>
    </p:spTree>
    <p:extLst>
      <p:ext uri="{BB962C8B-B14F-4D97-AF65-F5344CB8AC3E}">
        <p14:creationId xmlns:p14="http://schemas.microsoft.com/office/powerpoint/2010/main" val="223547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7" name="TextBox 6"/>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What is a Learning Organisation?</a:t>
            </a:r>
          </a:p>
        </p:txBody>
      </p:sp>
      <p:sp>
        <p:nvSpPr>
          <p:cNvPr id="9" name="Rectangle 8">
            <a:extLst>
              <a:ext uri="{FF2B5EF4-FFF2-40B4-BE49-F238E27FC236}">
                <a16:creationId xmlns:a16="http://schemas.microsoft.com/office/drawing/2014/main" id="{404F52A9-77BE-4911-A325-0D841AB0339E}"/>
              </a:ext>
            </a:extLst>
          </p:cNvPr>
          <p:cNvSpPr/>
          <p:nvPr/>
        </p:nvSpPr>
        <p:spPr>
          <a:xfrm>
            <a:off x="557212" y="1716566"/>
            <a:ext cx="3471864" cy="3539430"/>
          </a:xfrm>
          <a:prstGeom prst="rect">
            <a:avLst/>
          </a:prstGeom>
        </p:spPr>
        <p:txBody>
          <a:bodyPr wrap="square">
            <a:spAutoFit/>
          </a:bodyPr>
          <a:lstStyle/>
          <a:p>
            <a:r>
              <a:rPr lang="en-GB" sz="3200" dirty="0"/>
              <a:t>A learning organization facilitates the learning of its workforce and continuously transforms itself. </a:t>
            </a:r>
          </a:p>
        </p:txBody>
      </p:sp>
      <p:pic>
        <p:nvPicPr>
          <p:cNvPr id="10" name="Picture 9">
            <a:extLst>
              <a:ext uri="{FF2B5EF4-FFF2-40B4-BE49-F238E27FC236}">
                <a16:creationId xmlns:a16="http://schemas.microsoft.com/office/drawing/2014/main" id="{755A7EB1-F499-4DAC-9DF3-1A2688FC3E4C}"/>
              </a:ext>
            </a:extLst>
          </p:cNvPr>
          <p:cNvPicPr>
            <a:picLocks noChangeAspect="1"/>
          </p:cNvPicPr>
          <p:nvPr/>
        </p:nvPicPr>
        <p:blipFill>
          <a:blip r:embed="rId5"/>
          <a:stretch>
            <a:fillRect/>
          </a:stretch>
        </p:blipFill>
        <p:spPr>
          <a:xfrm>
            <a:off x="3629024" y="1380907"/>
            <a:ext cx="5336679" cy="4597493"/>
          </a:xfrm>
          <a:prstGeom prst="rect">
            <a:avLst/>
          </a:prstGeom>
        </p:spPr>
      </p:pic>
    </p:spTree>
    <p:extLst>
      <p:ext uri="{BB962C8B-B14F-4D97-AF65-F5344CB8AC3E}">
        <p14:creationId xmlns:p14="http://schemas.microsoft.com/office/powerpoint/2010/main" val="38986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25415" y="1054541"/>
            <a:ext cx="7795847" cy="5404339"/>
          </a:xfrm>
        </p:spPr>
        <p:txBody>
          <a:bodyPr anchor="t" anchorCtr="0"/>
          <a:lstStyle/>
          <a:p>
            <a:pPr>
              <a:spcBef>
                <a:spcPts val="0"/>
              </a:spcBef>
            </a:pPr>
            <a:r>
              <a:rPr lang="en-GB" sz="3600" b="1" dirty="0">
                <a:solidFill>
                  <a:schemeClr val="tx1"/>
                </a:solidFill>
                <a:latin typeface="Calibri" panose="020F0502020204030204" pitchFamily="34" charset="0"/>
              </a:rPr>
              <a:t>Personal Mastery</a:t>
            </a:r>
          </a:p>
          <a:p>
            <a:pPr marL="571500" indent="-5715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Skills, enthusiasm for CPD, personal vision</a:t>
            </a:r>
            <a:r>
              <a:rPr lang="en-GB" sz="3600" b="1" dirty="0">
                <a:solidFill>
                  <a:schemeClr val="tx1"/>
                </a:solidFill>
                <a:latin typeface="Calibri" panose="020F0502020204030204" pitchFamily="34" charset="0"/>
              </a:rPr>
              <a:t>	</a:t>
            </a:r>
          </a:p>
          <a:p>
            <a:pPr>
              <a:spcBef>
                <a:spcPts val="0"/>
              </a:spcBef>
            </a:pPr>
            <a:r>
              <a:rPr lang="en-GB" sz="3600" b="1" dirty="0">
                <a:solidFill>
                  <a:schemeClr val="tx1"/>
                </a:solidFill>
                <a:latin typeface="Calibri" panose="020F0502020204030204" pitchFamily="34" charset="0"/>
              </a:rPr>
              <a:t>Mental Models</a:t>
            </a:r>
          </a:p>
          <a:p>
            <a:pPr marL="571500" indent="-5715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Understanding and defining assumptions</a:t>
            </a:r>
          </a:p>
          <a:p>
            <a:pPr>
              <a:spcBef>
                <a:spcPts val="0"/>
              </a:spcBef>
            </a:pPr>
            <a:r>
              <a:rPr lang="en-GB" sz="3600" b="1" dirty="0">
                <a:solidFill>
                  <a:schemeClr val="tx1"/>
                </a:solidFill>
                <a:latin typeface="Calibri" panose="020F0502020204030204" pitchFamily="34" charset="0"/>
              </a:rPr>
              <a:t>Shared Vision</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Commitment to a picture of the future</a:t>
            </a:r>
          </a:p>
          <a:p>
            <a:pPr>
              <a:spcBef>
                <a:spcPts val="0"/>
              </a:spcBef>
            </a:pPr>
            <a:r>
              <a:rPr lang="en-GB" sz="3600" b="1" dirty="0">
                <a:solidFill>
                  <a:schemeClr val="tx1"/>
                </a:solidFill>
                <a:latin typeface="Calibri" panose="020F0502020204030204" pitchFamily="34" charset="0"/>
              </a:rPr>
              <a:t>Team Learning</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Learning together supports working together</a:t>
            </a:r>
          </a:p>
          <a:p>
            <a:pPr>
              <a:spcBef>
                <a:spcPts val="0"/>
              </a:spcBef>
            </a:pPr>
            <a:r>
              <a:rPr lang="en-GB" sz="3600" b="1" dirty="0">
                <a:solidFill>
                  <a:schemeClr val="tx1"/>
                </a:solidFill>
                <a:latin typeface="Calibri" panose="020F0502020204030204" pitchFamily="34" charset="0"/>
              </a:rPr>
              <a:t>System Thinking</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Understanding of the whole organisation</a:t>
            </a:r>
          </a:p>
          <a:p>
            <a:endParaRPr lang="en-GB" sz="5400" b="1" dirty="0">
              <a:solidFill>
                <a:schemeClr val="tx1"/>
              </a:solidFill>
              <a:latin typeface="Calibri" panose="020F0502020204030204" pitchFamily="34" charset="0"/>
            </a:endParaRPr>
          </a:p>
          <a:p>
            <a:endParaRPr lang="en-GB" sz="5400" b="1" dirty="0">
              <a:solidFill>
                <a:schemeClr val="tx1"/>
              </a:solidFill>
              <a:latin typeface="Calibri" panose="020F0502020204030204" pitchFamily="34" charset="0"/>
            </a:endParaRP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Key Elements of a Learning Organisation</a:t>
            </a:r>
          </a:p>
        </p:txBody>
      </p:sp>
    </p:spTree>
    <p:extLst>
      <p:ext uri="{BB962C8B-B14F-4D97-AF65-F5344CB8AC3E}">
        <p14:creationId xmlns:p14="http://schemas.microsoft.com/office/powerpoint/2010/main" val="231404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058970"/>
            <a:ext cx="7620000" cy="5271492"/>
          </a:xfrm>
        </p:spPr>
        <p:txBody>
          <a:bodyPr anchor="t" anchorCtr="0"/>
          <a:lstStyle/>
          <a:p>
            <a:pPr>
              <a:spcBef>
                <a:spcPts val="0"/>
              </a:spcBef>
            </a:pPr>
            <a:r>
              <a:rPr lang="en-GB" sz="2800" b="1" dirty="0">
                <a:solidFill>
                  <a:schemeClr val="tx1"/>
                </a:solidFill>
              </a:rPr>
              <a:t>The Role of Leadership</a:t>
            </a:r>
          </a:p>
          <a:p>
            <a:pPr>
              <a:spcBef>
                <a:spcPts val="0"/>
              </a:spcBef>
            </a:pPr>
            <a:r>
              <a:rPr lang="en-GB" sz="2800" dirty="0">
                <a:solidFill>
                  <a:schemeClr val="tx1"/>
                </a:solidFill>
              </a:rPr>
              <a:t>Three key leadership roles in the creation of a learning organization:</a:t>
            </a:r>
          </a:p>
          <a:p>
            <a:pPr>
              <a:spcBef>
                <a:spcPts val="0"/>
              </a:spcBef>
            </a:pPr>
            <a:endParaRPr lang="en-GB" sz="1000" dirty="0">
              <a:solidFill>
                <a:schemeClr val="tx1"/>
              </a:solidFill>
            </a:endParaRPr>
          </a:p>
          <a:p>
            <a:pPr>
              <a:spcBef>
                <a:spcPts val="0"/>
              </a:spcBef>
            </a:pPr>
            <a:r>
              <a:rPr lang="en-GB" sz="2800" b="1" dirty="0">
                <a:solidFill>
                  <a:schemeClr val="tx1"/>
                </a:solidFill>
              </a:rPr>
              <a:t>Leader as Designer:</a:t>
            </a:r>
            <a:r>
              <a:rPr lang="en-GB" sz="2800" dirty="0">
                <a:solidFill>
                  <a:schemeClr val="tx1"/>
                </a:solidFill>
              </a:rPr>
              <a:t> Creating a common vision with shared values and purpose.</a:t>
            </a:r>
          </a:p>
          <a:p>
            <a:pPr>
              <a:spcBef>
                <a:spcPts val="0"/>
              </a:spcBef>
            </a:pPr>
            <a:endParaRPr lang="en-GB" sz="1000" dirty="0">
              <a:solidFill>
                <a:schemeClr val="tx1"/>
              </a:solidFill>
            </a:endParaRPr>
          </a:p>
          <a:p>
            <a:pPr>
              <a:spcBef>
                <a:spcPts val="0"/>
              </a:spcBef>
            </a:pPr>
            <a:r>
              <a:rPr lang="en-GB" sz="2800" b="1" dirty="0">
                <a:solidFill>
                  <a:schemeClr val="tx1"/>
                </a:solidFill>
              </a:rPr>
              <a:t>Leader as Teacher:</a:t>
            </a:r>
            <a:r>
              <a:rPr lang="en-GB" sz="2800" dirty="0">
                <a:solidFill>
                  <a:schemeClr val="tx1"/>
                </a:solidFill>
              </a:rPr>
              <a:t> The leader as a coach working with mental models present in the organization. </a:t>
            </a:r>
          </a:p>
          <a:p>
            <a:pPr>
              <a:spcBef>
                <a:spcPts val="0"/>
              </a:spcBef>
            </a:pPr>
            <a:endParaRPr lang="en-GB" sz="1000" dirty="0">
              <a:solidFill>
                <a:schemeClr val="tx1"/>
              </a:solidFill>
            </a:endParaRPr>
          </a:p>
          <a:p>
            <a:pPr>
              <a:spcBef>
                <a:spcPts val="0"/>
              </a:spcBef>
            </a:pPr>
            <a:r>
              <a:rPr lang="en-GB" sz="2800" b="1" dirty="0">
                <a:solidFill>
                  <a:schemeClr val="tx1"/>
                </a:solidFill>
              </a:rPr>
              <a:t>Leader as Steward:</a:t>
            </a:r>
            <a:r>
              <a:rPr lang="en-GB" sz="2800" dirty="0">
                <a:solidFill>
                  <a:schemeClr val="tx1"/>
                </a:solidFill>
              </a:rPr>
              <a:t> The attitude of the leader. The desire to serve the greater purpose of building and reshaping the way business operates.</a:t>
            </a:r>
          </a:p>
          <a:p>
            <a:endParaRPr lang="en-GB" sz="5400" b="1" dirty="0">
              <a:solidFill>
                <a:schemeClr val="tx1"/>
              </a:solidFill>
              <a:latin typeface="Calibri" panose="020F0502020204030204" pitchFamily="34" charset="0"/>
            </a:endParaRP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Leadership in a Learning Organisation</a:t>
            </a:r>
          </a:p>
        </p:txBody>
      </p:sp>
    </p:spTree>
    <p:extLst>
      <p:ext uri="{BB962C8B-B14F-4D97-AF65-F5344CB8AC3E}">
        <p14:creationId xmlns:p14="http://schemas.microsoft.com/office/powerpoint/2010/main" val="156773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1875692" y="35048"/>
            <a:ext cx="7189285"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Learning &amp; Development Resources</a:t>
            </a:r>
          </a:p>
        </p:txBody>
      </p:sp>
      <p:pic>
        <p:nvPicPr>
          <p:cNvPr id="2" name="Picture 1">
            <a:extLst>
              <a:ext uri="{FF2B5EF4-FFF2-40B4-BE49-F238E27FC236}">
                <a16:creationId xmlns:a16="http://schemas.microsoft.com/office/drawing/2014/main" id="{8C7E2BCD-BBCD-4EE4-9AF9-15535265D95E}"/>
              </a:ext>
            </a:extLst>
          </p:cNvPr>
          <p:cNvPicPr>
            <a:picLocks noChangeAspect="1"/>
          </p:cNvPicPr>
          <p:nvPr/>
        </p:nvPicPr>
        <p:blipFill>
          <a:blip r:embed="rId5"/>
          <a:stretch>
            <a:fillRect/>
          </a:stretch>
        </p:blipFill>
        <p:spPr>
          <a:xfrm>
            <a:off x="3442188" y="1335719"/>
            <a:ext cx="1381125" cy="1381125"/>
          </a:xfrm>
          <a:prstGeom prst="rect">
            <a:avLst/>
          </a:prstGeom>
        </p:spPr>
      </p:pic>
      <p:pic>
        <p:nvPicPr>
          <p:cNvPr id="4" name="Picture 3">
            <a:extLst>
              <a:ext uri="{FF2B5EF4-FFF2-40B4-BE49-F238E27FC236}">
                <a16:creationId xmlns:a16="http://schemas.microsoft.com/office/drawing/2014/main" id="{C7C157EE-B6D1-485C-90C2-9F23FAAFF6C5}"/>
              </a:ext>
            </a:extLst>
          </p:cNvPr>
          <p:cNvPicPr>
            <a:picLocks noChangeAspect="1"/>
          </p:cNvPicPr>
          <p:nvPr/>
        </p:nvPicPr>
        <p:blipFill>
          <a:blip r:embed="rId6"/>
          <a:stretch>
            <a:fillRect/>
          </a:stretch>
        </p:blipFill>
        <p:spPr>
          <a:xfrm>
            <a:off x="6268915" y="1508552"/>
            <a:ext cx="2171700" cy="2171700"/>
          </a:xfrm>
          <a:prstGeom prst="rect">
            <a:avLst/>
          </a:prstGeom>
        </p:spPr>
      </p:pic>
      <p:pic>
        <p:nvPicPr>
          <p:cNvPr id="8" name="Picture 7">
            <a:extLst>
              <a:ext uri="{FF2B5EF4-FFF2-40B4-BE49-F238E27FC236}">
                <a16:creationId xmlns:a16="http://schemas.microsoft.com/office/drawing/2014/main" id="{941BEE53-3C1B-4039-A753-3D22B59A8778}"/>
              </a:ext>
            </a:extLst>
          </p:cNvPr>
          <p:cNvPicPr>
            <a:picLocks noChangeAspect="1"/>
          </p:cNvPicPr>
          <p:nvPr/>
        </p:nvPicPr>
        <p:blipFill>
          <a:blip r:embed="rId7"/>
          <a:stretch>
            <a:fillRect/>
          </a:stretch>
        </p:blipFill>
        <p:spPr>
          <a:xfrm>
            <a:off x="843694" y="2318993"/>
            <a:ext cx="1570160" cy="1570160"/>
          </a:xfrm>
          <a:prstGeom prst="rect">
            <a:avLst/>
          </a:prstGeom>
        </p:spPr>
      </p:pic>
      <p:sp>
        <p:nvSpPr>
          <p:cNvPr id="12" name="Rectangle 11">
            <a:extLst>
              <a:ext uri="{FF2B5EF4-FFF2-40B4-BE49-F238E27FC236}">
                <a16:creationId xmlns:a16="http://schemas.microsoft.com/office/drawing/2014/main" id="{7F95E251-009F-40F2-BF83-144C0BF5A3EE}"/>
              </a:ext>
            </a:extLst>
          </p:cNvPr>
          <p:cNvSpPr/>
          <p:nvPr/>
        </p:nvSpPr>
        <p:spPr>
          <a:xfrm>
            <a:off x="777019" y="3938512"/>
            <a:ext cx="2133601" cy="738664"/>
          </a:xfrm>
          <a:prstGeom prst="rect">
            <a:avLst/>
          </a:prstGeom>
        </p:spPr>
        <p:txBody>
          <a:bodyPr wrap="square">
            <a:spAutoFit/>
          </a:bodyPr>
          <a:lstStyle/>
          <a:p>
            <a:r>
              <a:rPr lang="en-GB" sz="1400" dirty="0"/>
              <a:t> </a:t>
            </a:r>
            <a:r>
              <a:rPr lang="en-GB" sz="1400" dirty="0">
                <a:hlinkClick r:id="rId8" tooltip="Find an endorsed provider and their courses"/>
              </a:rPr>
              <a:t>Endorsed Learning Provider Directory</a:t>
            </a:r>
            <a:r>
              <a:rPr lang="en-GB" sz="1400" dirty="0"/>
              <a:t>. </a:t>
            </a:r>
          </a:p>
          <a:p>
            <a:r>
              <a:rPr lang="en-GB" sz="1400" dirty="0">
                <a:hlinkClick r:id="rId8" tooltip="Finding quality learning"/>
              </a:rPr>
              <a:t>Find a learning provider</a:t>
            </a:r>
            <a:endParaRPr lang="en-GB" sz="1400" dirty="0"/>
          </a:p>
        </p:txBody>
      </p:sp>
      <p:pic>
        <p:nvPicPr>
          <p:cNvPr id="13" name="Picture 12">
            <a:extLst>
              <a:ext uri="{FF2B5EF4-FFF2-40B4-BE49-F238E27FC236}">
                <a16:creationId xmlns:a16="http://schemas.microsoft.com/office/drawing/2014/main" id="{D31B1C4A-BD1D-4041-99FE-556B1A3F1C48}"/>
              </a:ext>
            </a:extLst>
          </p:cNvPr>
          <p:cNvPicPr>
            <a:picLocks noChangeAspect="1"/>
          </p:cNvPicPr>
          <p:nvPr/>
        </p:nvPicPr>
        <p:blipFill>
          <a:blip r:embed="rId9"/>
          <a:stretch>
            <a:fillRect/>
          </a:stretch>
        </p:blipFill>
        <p:spPr>
          <a:xfrm>
            <a:off x="3349868" y="3661254"/>
            <a:ext cx="1518167" cy="1481139"/>
          </a:xfrm>
          <a:prstGeom prst="rect">
            <a:avLst/>
          </a:prstGeom>
        </p:spPr>
      </p:pic>
      <p:sp>
        <p:nvSpPr>
          <p:cNvPr id="15" name="Rectangle 14">
            <a:extLst>
              <a:ext uri="{FF2B5EF4-FFF2-40B4-BE49-F238E27FC236}">
                <a16:creationId xmlns:a16="http://schemas.microsoft.com/office/drawing/2014/main" id="{4E57EA47-78DB-45F5-972C-3790FB786B75}"/>
              </a:ext>
            </a:extLst>
          </p:cNvPr>
          <p:cNvSpPr/>
          <p:nvPr/>
        </p:nvSpPr>
        <p:spPr>
          <a:xfrm>
            <a:off x="3065949" y="5620624"/>
            <a:ext cx="2133602" cy="523220"/>
          </a:xfrm>
          <a:prstGeom prst="rect">
            <a:avLst/>
          </a:prstGeom>
        </p:spPr>
        <p:txBody>
          <a:bodyPr wrap="square">
            <a:spAutoFit/>
          </a:bodyPr>
          <a:lstStyle/>
          <a:p>
            <a:r>
              <a:rPr lang="en-GB" sz="1400" dirty="0">
                <a:hlinkClick r:id="rId10"/>
              </a:rPr>
              <a:t>https://www.nottinghamshire.gov.uk/owl/learning</a:t>
            </a:r>
            <a:r>
              <a:rPr lang="en-GB" sz="1400" dirty="0"/>
              <a:t> </a:t>
            </a:r>
          </a:p>
        </p:txBody>
      </p:sp>
      <p:sp>
        <p:nvSpPr>
          <p:cNvPr id="16" name="Rectangle 15">
            <a:extLst>
              <a:ext uri="{FF2B5EF4-FFF2-40B4-BE49-F238E27FC236}">
                <a16:creationId xmlns:a16="http://schemas.microsoft.com/office/drawing/2014/main" id="{6E1DE533-EBF1-45BB-835F-826337EC916E}"/>
              </a:ext>
            </a:extLst>
          </p:cNvPr>
          <p:cNvSpPr/>
          <p:nvPr/>
        </p:nvSpPr>
        <p:spPr>
          <a:xfrm>
            <a:off x="6072554" y="3903594"/>
            <a:ext cx="2368061" cy="584775"/>
          </a:xfrm>
          <a:prstGeom prst="rect">
            <a:avLst/>
          </a:prstGeom>
        </p:spPr>
        <p:txBody>
          <a:bodyPr wrap="square">
            <a:spAutoFit/>
          </a:bodyPr>
          <a:lstStyle/>
          <a:p>
            <a:r>
              <a:rPr lang="en-GB" sz="1400" dirty="0">
                <a:hlinkClick r:id="rId11"/>
              </a:rPr>
              <a:t>https://www.scie.org.uk/atoz</a:t>
            </a:r>
            <a:endParaRPr lang="en-GB" sz="1400" dirty="0"/>
          </a:p>
          <a:p>
            <a:endParaRPr lang="en-GB" dirty="0"/>
          </a:p>
        </p:txBody>
      </p:sp>
      <p:sp>
        <p:nvSpPr>
          <p:cNvPr id="17" name="Rectangle 16">
            <a:extLst>
              <a:ext uri="{FF2B5EF4-FFF2-40B4-BE49-F238E27FC236}">
                <a16:creationId xmlns:a16="http://schemas.microsoft.com/office/drawing/2014/main" id="{FFC5FFF6-BB3C-4BAD-9EAE-B8DE8FF438ED}"/>
              </a:ext>
            </a:extLst>
          </p:cNvPr>
          <p:cNvSpPr/>
          <p:nvPr/>
        </p:nvSpPr>
        <p:spPr>
          <a:xfrm>
            <a:off x="3442188" y="2517981"/>
            <a:ext cx="1667821" cy="800219"/>
          </a:xfrm>
          <a:prstGeom prst="rect">
            <a:avLst/>
          </a:prstGeom>
        </p:spPr>
        <p:txBody>
          <a:bodyPr wrap="square">
            <a:spAutoFit/>
          </a:bodyPr>
          <a:lstStyle/>
          <a:p>
            <a:r>
              <a:rPr lang="en-GB" sz="1400" dirty="0">
                <a:hlinkClick r:id="rId12"/>
              </a:rPr>
              <a:t>https://www.scils.co.uk/</a:t>
            </a:r>
            <a:endParaRPr lang="en-GB" sz="1400" dirty="0"/>
          </a:p>
          <a:p>
            <a:endParaRPr lang="en-GB" dirty="0"/>
          </a:p>
        </p:txBody>
      </p:sp>
    </p:spTree>
    <p:extLst>
      <p:ext uri="{BB962C8B-B14F-4D97-AF65-F5344CB8AC3E}">
        <p14:creationId xmlns:p14="http://schemas.microsoft.com/office/powerpoint/2010/main" val="92804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527539" y="1380907"/>
            <a:ext cx="8030308" cy="4525109"/>
          </a:xfrm>
        </p:spPr>
        <p:txBody>
          <a:bodyPr anchor="t" anchorCtr="0"/>
          <a:lstStyle/>
          <a:p>
            <a:pPr algn="ctr"/>
            <a:r>
              <a:rPr lang="en-GB" sz="4800" b="1" dirty="0">
                <a:solidFill>
                  <a:schemeClr val="accent1">
                    <a:lumMod val="75000"/>
                  </a:schemeClr>
                </a:solidFill>
                <a:latin typeface="Calibri" panose="020F0502020204030204" pitchFamily="34" charset="0"/>
              </a:rPr>
              <a:t> </a:t>
            </a:r>
          </a:p>
        </p:txBody>
      </p:sp>
      <p:sp>
        <p:nvSpPr>
          <p:cNvPr id="7" name="TextBox 6"/>
          <p:cNvSpPr txBox="1"/>
          <p:nvPr/>
        </p:nvSpPr>
        <p:spPr>
          <a:xfrm>
            <a:off x="2016369" y="0"/>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Career Pathways</a:t>
            </a:r>
          </a:p>
        </p:txBody>
      </p:sp>
      <p:pic>
        <p:nvPicPr>
          <p:cNvPr id="4" name="Picture 3">
            <a:extLst>
              <a:ext uri="{FF2B5EF4-FFF2-40B4-BE49-F238E27FC236}">
                <a16:creationId xmlns:a16="http://schemas.microsoft.com/office/drawing/2014/main" id="{20CB4B6F-37FC-48B8-8854-1AD12D75DA42}"/>
              </a:ext>
            </a:extLst>
          </p:cNvPr>
          <p:cNvPicPr>
            <a:picLocks noChangeAspect="1"/>
          </p:cNvPicPr>
          <p:nvPr/>
        </p:nvPicPr>
        <p:blipFill>
          <a:blip r:embed="rId5"/>
          <a:stretch>
            <a:fillRect/>
          </a:stretch>
        </p:blipFill>
        <p:spPr>
          <a:xfrm>
            <a:off x="482499" y="2115483"/>
            <a:ext cx="4037674" cy="3028256"/>
          </a:xfrm>
          <a:prstGeom prst="rect">
            <a:avLst/>
          </a:prstGeom>
        </p:spPr>
      </p:pic>
      <p:pic>
        <p:nvPicPr>
          <p:cNvPr id="8" name="Picture 7">
            <a:extLst>
              <a:ext uri="{FF2B5EF4-FFF2-40B4-BE49-F238E27FC236}">
                <a16:creationId xmlns:a16="http://schemas.microsoft.com/office/drawing/2014/main" id="{18F8C2BD-92B8-4AD8-8B47-4D1F9737B4AF}"/>
              </a:ext>
            </a:extLst>
          </p:cNvPr>
          <p:cNvPicPr>
            <a:picLocks noChangeAspect="1"/>
          </p:cNvPicPr>
          <p:nvPr/>
        </p:nvPicPr>
        <p:blipFill>
          <a:blip r:embed="rId6"/>
          <a:stretch>
            <a:fillRect/>
          </a:stretch>
        </p:blipFill>
        <p:spPr>
          <a:xfrm>
            <a:off x="4719465" y="2115483"/>
            <a:ext cx="4037674" cy="3028256"/>
          </a:xfrm>
          <a:prstGeom prst="rect">
            <a:avLst/>
          </a:prstGeom>
        </p:spPr>
      </p:pic>
    </p:spTree>
    <p:extLst>
      <p:ext uri="{BB962C8B-B14F-4D97-AF65-F5344CB8AC3E}">
        <p14:creationId xmlns:p14="http://schemas.microsoft.com/office/powerpoint/2010/main" val="290019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160417" cy="584775"/>
          </a:xfrm>
          <a:prstGeom prst="rect">
            <a:avLst/>
          </a:prstGeom>
          <a:noFill/>
        </p:spPr>
        <p:txBody>
          <a:bodyPr wrap="none" rtlCol="0">
            <a:spAutoFit/>
          </a:bodyPr>
          <a:lstStyle/>
          <a:p>
            <a:r>
              <a:rPr lang="en-GB" sz="3200" b="1" dirty="0">
                <a:solidFill>
                  <a:schemeClr val="accent6">
                    <a:lumMod val="20000"/>
                    <a:lumOff val="80000"/>
                  </a:schemeClr>
                </a:solidFill>
              </a:rPr>
              <a:t>How will it work?</a:t>
            </a:r>
          </a:p>
        </p:txBody>
      </p:sp>
      <p:sp>
        <p:nvSpPr>
          <p:cNvPr id="2" name="TextBox 1"/>
          <p:cNvSpPr txBox="1"/>
          <p:nvPr/>
        </p:nvSpPr>
        <p:spPr>
          <a:xfrm>
            <a:off x="1887711" y="1015296"/>
            <a:ext cx="5907195" cy="1107996"/>
          </a:xfrm>
          <a:prstGeom prst="rect">
            <a:avLst/>
          </a:prstGeom>
          <a:noFill/>
        </p:spPr>
        <p:txBody>
          <a:bodyPr wrap="none" rtlCol="0">
            <a:spAutoFit/>
          </a:bodyPr>
          <a:lstStyle/>
          <a:p>
            <a:r>
              <a:rPr lang="en-GB" sz="4800" b="1" dirty="0"/>
              <a:t>Champion Programme</a:t>
            </a:r>
          </a:p>
          <a:p>
            <a:endParaRPr lang="en-GB" dirty="0"/>
          </a:p>
        </p:txBody>
      </p:sp>
      <p:sp>
        <p:nvSpPr>
          <p:cNvPr id="4" name="TextBox 3"/>
          <p:cNvSpPr txBox="1"/>
          <p:nvPr/>
        </p:nvSpPr>
        <p:spPr>
          <a:xfrm>
            <a:off x="719328" y="1811440"/>
            <a:ext cx="7911105" cy="4524315"/>
          </a:xfrm>
          <a:prstGeom prst="rect">
            <a:avLst/>
          </a:prstGeom>
          <a:noFill/>
        </p:spPr>
        <p:txBody>
          <a:bodyPr wrap="square" rtlCol="0">
            <a:spAutoFit/>
          </a:bodyPr>
          <a:lstStyle/>
          <a:p>
            <a:pPr>
              <a:spcAft>
                <a:spcPts val="600"/>
              </a:spcAft>
            </a:pPr>
            <a:r>
              <a:rPr lang="en-GB" sz="2800" dirty="0"/>
              <a:t>The programme has been set up in the following way:-</a:t>
            </a:r>
          </a:p>
          <a:p>
            <a:pPr marL="457200" indent="-457200">
              <a:spcAft>
                <a:spcPts val="600"/>
              </a:spcAft>
              <a:buFont typeface="Arial" panose="020B0604020202020204" pitchFamily="34" charset="0"/>
              <a:buChar char="•"/>
            </a:pPr>
            <a:r>
              <a:rPr lang="en-GB" sz="2400" dirty="0"/>
              <a:t>Learning Agreement:- to be completed and returned with a management commitment and a pledge of how you will support the champion back in the workplace</a:t>
            </a:r>
          </a:p>
          <a:p>
            <a:pPr marL="457200" indent="-457200">
              <a:spcAft>
                <a:spcPts val="600"/>
              </a:spcAft>
              <a:buFont typeface="Arial" panose="020B0604020202020204" pitchFamily="34" charset="0"/>
              <a:buChar char="•"/>
            </a:pPr>
            <a:r>
              <a:rPr lang="en-GB" sz="2400" dirty="0"/>
              <a:t>Pre-course learning conversation:- to be used by the organisation to maximise the outcomes of the training</a:t>
            </a:r>
          </a:p>
          <a:p>
            <a:pPr marL="457200" indent="-457200">
              <a:spcAft>
                <a:spcPts val="600"/>
              </a:spcAft>
              <a:buFont typeface="Arial" panose="020B0604020202020204" pitchFamily="34" charset="0"/>
              <a:buChar char="•"/>
            </a:pPr>
            <a:r>
              <a:rPr lang="en-GB" sz="2400" dirty="0"/>
              <a:t>Champion pledge postcard:- a personal pledge taken from the course to be written by the delegate and returned to the care setting</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29441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160417" cy="584775"/>
          </a:xfrm>
          <a:prstGeom prst="rect">
            <a:avLst/>
          </a:prstGeom>
          <a:noFill/>
        </p:spPr>
        <p:txBody>
          <a:bodyPr wrap="none" rtlCol="0">
            <a:spAutoFit/>
          </a:bodyPr>
          <a:lstStyle/>
          <a:p>
            <a:r>
              <a:rPr lang="en-GB" sz="3200" b="1" dirty="0">
                <a:solidFill>
                  <a:schemeClr val="accent6">
                    <a:lumMod val="20000"/>
                    <a:lumOff val="80000"/>
                  </a:schemeClr>
                </a:solidFill>
              </a:rPr>
              <a:t>How will it work?</a:t>
            </a:r>
          </a:p>
        </p:txBody>
      </p:sp>
      <p:sp>
        <p:nvSpPr>
          <p:cNvPr id="2" name="TextBox 1"/>
          <p:cNvSpPr txBox="1"/>
          <p:nvPr/>
        </p:nvSpPr>
        <p:spPr>
          <a:xfrm>
            <a:off x="2685295" y="1045837"/>
            <a:ext cx="3928191" cy="1107996"/>
          </a:xfrm>
          <a:prstGeom prst="rect">
            <a:avLst/>
          </a:prstGeom>
          <a:noFill/>
        </p:spPr>
        <p:txBody>
          <a:bodyPr wrap="none" rtlCol="0">
            <a:spAutoFit/>
          </a:bodyPr>
          <a:lstStyle/>
          <a:p>
            <a:r>
              <a:rPr lang="en-GB" sz="4800" b="1" dirty="0"/>
              <a:t>Champion role</a:t>
            </a:r>
          </a:p>
          <a:p>
            <a:endParaRPr lang="en-GB" dirty="0"/>
          </a:p>
        </p:txBody>
      </p:sp>
      <p:sp>
        <p:nvSpPr>
          <p:cNvPr id="4" name="TextBox 3"/>
          <p:cNvSpPr txBox="1"/>
          <p:nvPr/>
        </p:nvSpPr>
        <p:spPr>
          <a:xfrm>
            <a:off x="1052186" y="2153833"/>
            <a:ext cx="7578247" cy="37394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200" dirty="0"/>
              <a:t>Role modelling and sharing best practice</a:t>
            </a:r>
          </a:p>
          <a:p>
            <a:pPr marL="285750" indent="-285750">
              <a:spcAft>
                <a:spcPts val="600"/>
              </a:spcAft>
              <a:buFont typeface="Arial" panose="020B0604020202020204" pitchFamily="34" charset="0"/>
              <a:buChar char="•"/>
            </a:pPr>
            <a:r>
              <a:rPr lang="en-GB" sz="3200" dirty="0"/>
              <a:t>Challenging current practice</a:t>
            </a:r>
          </a:p>
          <a:p>
            <a:pPr marL="285750" indent="-285750">
              <a:spcAft>
                <a:spcPts val="600"/>
              </a:spcAft>
              <a:buFont typeface="Arial" panose="020B0604020202020204" pitchFamily="34" charset="0"/>
              <a:buChar char="•"/>
            </a:pPr>
            <a:r>
              <a:rPr lang="en-GB" sz="3200" dirty="0"/>
              <a:t>Mentoring and supporting colleagues</a:t>
            </a:r>
          </a:p>
          <a:p>
            <a:pPr marL="285750" indent="-285750">
              <a:spcAft>
                <a:spcPts val="600"/>
              </a:spcAft>
              <a:buFont typeface="Arial" panose="020B0604020202020204" pitchFamily="34" charset="0"/>
              <a:buChar char="•"/>
            </a:pPr>
            <a:r>
              <a:rPr lang="en-GB" sz="3200" dirty="0"/>
              <a:t>Involvement in events and ongoing learning</a:t>
            </a:r>
          </a:p>
          <a:p>
            <a:pPr marL="285750" indent="-285750">
              <a:spcAft>
                <a:spcPts val="600"/>
              </a:spcAft>
              <a:buFont typeface="Arial" panose="020B0604020202020204" pitchFamily="34" charset="0"/>
              <a:buChar char="•"/>
            </a:pPr>
            <a:r>
              <a:rPr lang="en-GB" sz="3200" dirty="0"/>
              <a:t>Celebrating success</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42742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7876</TotalTime>
  <Words>1234</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Calibri</vt:lpstr>
      <vt:lpstr>Century Gothic</vt:lpstr>
      <vt:lpstr>Geneva</vt:lpstr>
      <vt:lpstr>Wingdings</vt:lpstr>
      <vt:lpstr>Office Theme</vt:lpstr>
      <vt:lpstr>Custom Design</vt:lpstr>
      <vt:lpstr>Managers’ Network Meeting Developing a Learning Organisation  23rd May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local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mclaughlin</dc:creator>
  <cp:lastModifiedBy>Claire Poole</cp:lastModifiedBy>
  <cp:revision>539</cp:revision>
  <cp:lastPrinted>2018-01-25T14:55:00Z</cp:lastPrinted>
  <dcterms:created xsi:type="dcterms:W3CDTF">2014-03-07T13:37:09Z</dcterms:created>
  <dcterms:modified xsi:type="dcterms:W3CDTF">2019-11-01T10:43:03Z</dcterms:modified>
</cp:coreProperties>
</file>