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5"/>
  </p:notesMasterIdLst>
  <p:sldIdLst>
    <p:sldId id="258" r:id="rId3"/>
    <p:sldId id="260" r:id="rId4"/>
    <p:sldId id="259" r:id="rId5"/>
    <p:sldId id="263" r:id="rId6"/>
    <p:sldId id="271" r:id="rId7"/>
    <p:sldId id="270" r:id="rId8"/>
    <p:sldId id="276" r:id="rId9"/>
    <p:sldId id="275" r:id="rId10"/>
    <p:sldId id="277" r:id="rId11"/>
    <p:sldId id="278" r:id="rId12"/>
    <p:sldId id="266"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9" d="100"/>
          <a:sy n="49" d="100"/>
        </p:scale>
        <p:origin x="1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strCache>
            </c:strRef>
          </c:tx>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8.4</c:v>
                </c:pt>
                <c:pt idx="1">
                  <c:v>7</c:v>
                </c:pt>
                <c:pt idx="2">
                  <c:v>7</c:v>
                </c:pt>
                <c:pt idx="3">
                  <c:v>7</c:v>
                </c:pt>
              </c:numCache>
            </c:numRef>
          </c:val>
          <c:extLst>
            <c:ext xmlns:c16="http://schemas.microsoft.com/office/drawing/2014/chart" uri="{C3380CC4-5D6E-409C-BE32-E72D297353CC}">
              <c16:uniqueId val="{00000000-6257-424E-916C-9A49FA1EBD22}"/>
            </c:ext>
          </c:extLst>
        </c:ser>
        <c:dLbls>
          <c:showLegendKey val="0"/>
          <c:showVal val="0"/>
          <c:showCatName val="0"/>
          <c:showSerName val="0"/>
          <c:showPercent val="0"/>
          <c:showBubbleSize val="0"/>
        </c:dLbls>
        <c:gapWidth val="75"/>
        <c:axId val="42656512"/>
        <c:axId val="42658048"/>
      </c:barChart>
      <c:catAx>
        <c:axId val="42656512"/>
        <c:scaling>
          <c:orientation val="minMax"/>
        </c:scaling>
        <c:delete val="0"/>
        <c:axPos val="b"/>
        <c:numFmt formatCode="General" sourceLinked="1"/>
        <c:majorTickMark val="none"/>
        <c:minorTickMark val="none"/>
        <c:tickLblPos val="nextTo"/>
        <c:crossAx val="42658048"/>
        <c:crosses val="autoZero"/>
        <c:auto val="1"/>
        <c:lblAlgn val="ctr"/>
        <c:lblOffset val="100"/>
        <c:noMultiLvlLbl val="0"/>
      </c:catAx>
      <c:valAx>
        <c:axId val="42658048"/>
        <c:scaling>
          <c:orientation val="minMax"/>
        </c:scaling>
        <c:delete val="0"/>
        <c:axPos val="l"/>
        <c:majorGridlines/>
        <c:numFmt formatCode="General" sourceLinked="1"/>
        <c:majorTickMark val="none"/>
        <c:minorTickMark val="none"/>
        <c:tickLblPos val="nextTo"/>
        <c:spPr>
          <a:ln w="9525">
            <a:noFill/>
          </a:ln>
        </c:spPr>
        <c:crossAx val="42656512"/>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313433777508581E-2"/>
          <c:y val="0.10756372614440143"/>
          <c:w val="0.94084002119927312"/>
          <c:h val="0.81036945593665199"/>
        </c:manualLayout>
      </c:layout>
      <c:barChart>
        <c:barDir val="col"/>
        <c:grouping val="clustered"/>
        <c:varyColors val="0"/>
        <c:ser>
          <c:idx val="0"/>
          <c:order val="0"/>
          <c:tx>
            <c:strRef>
              <c:f>Sheet1!$B$1</c:f>
              <c:strCache>
                <c:ptCount val="1"/>
              </c:strCache>
            </c:strRef>
          </c:tx>
          <c:invertIfNegative val="0"/>
          <c:trendline>
            <c:spPr>
              <a:ln w="25400">
                <a:solidFill>
                  <a:srgbClr val="FF0000"/>
                </a:solidFill>
              </a:ln>
            </c:spPr>
            <c:trendlineType val="linear"/>
            <c:dispRSqr val="0"/>
            <c:dispEq val="0"/>
          </c:trendline>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82</c:v>
                </c:pt>
                <c:pt idx="1">
                  <c:v>70</c:v>
                </c:pt>
                <c:pt idx="2">
                  <c:v>82</c:v>
                </c:pt>
                <c:pt idx="3">
                  <c:v>83</c:v>
                </c:pt>
              </c:numCache>
            </c:numRef>
          </c:val>
          <c:extLst>
            <c:ext xmlns:c16="http://schemas.microsoft.com/office/drawing/2014/chart" uri="{C3380CC4-5D6E-409C-BE32-E72D297353CC}">
              <c16:uniqueId val="{00000001-0C05-4718-9D80-9D67F1415BC3}"/>
            </c:ext>
          </c:extLst>
        </c:ser>
        <c:dLbls>
          <c:showLegendKey val="0"/>
          <c:showVal val="0"/>
          <c:showCatName val="0"/>
          <c:showSerName val="0"/>
          <c:showPercent val="0"/>
          <c:showBubbleSize val="0"/>
        </c:dLbls>
        <c:gapWidth val="75"/>
        <c:axId val="44724224"/>
        <c:axId val="44725760"/>
      </c:barChart>
      <c:catAx>
        <c:axId val="44724224"/>
        <c:scaling>
          <c:orientation val="minMax"/>
        </c:scaling>
        <c:delete val="0"/>
        <c:axPos val="b"/>
        <c:numFmt formatCode="General" sourceLinked="1"/>
        <c:majorTickMark val="none"/>
        <c:minorTickMark val="none"/>
        <c:tickLblPos val="nextTo"/>
        <c:crossAx val="44725760"/>
        <c:crosses val="autoZero"/>
        <c:auto val="1"/>
        <c:lblAlgn val="ctr"/>
        <c:lblOffset val="100"/>
        <c:noMultiLvlLbl val="0"/>
      </c:catAx>
      <c:valAx>
        <c:axId val="44725760"/>
        <c:scaling>
          <c:orientation val="minMax"/>
        </c:scaling>
        <c:delete val="0"/>
        <c:axPos val="l"/>
        <c:majorGridlines/>
        <c:numFmt formatCode="General" sourceLinked="1"/>
        <c:majorTickMark val="none"/>
        <c:minorTickMark val="none"/>
        <c:tickLblPos val="nextTo"/>
        <c:spPr>
          <a:ln w="9525">
            <a:noFill/>
          </a:ln>
        </c:spPr>
        <c:crossAx val="4472422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strCache>
            </c:strRef>
          </c:tx>
          <c:invertIfNegative val="0"/>
          <c:trendline>
            <c:spPr>
              <a:ln w="25400">
                <a:solidFill>
                  <a:srgbClr val="FF0000"/>
                </a:solidFill>
              </a:ln>
            </c:spPr>
            <c:trendlineType val="linear"/>
            <c:dispRSqr val="0"/>
            <c:dispEq val="0"/>
          </c:trendline>
          <c:cat>
            <c:numRef>
              <c:f>Sheet1!$A$2:$A$5</c:f>
              <c:numCache>
                <c:formatCode>General</c:formatCode>
                <c:ptCount val="4"/>
                <c:pt idx="0">
                  <c:v>2016</c:v>
                </c:pt>
                <c:pt idx="1">
                  <c:v>2017</c:v>
                </c:pt>
                <c:pt idx="2">
                  <c:v>2018</c:v>
                </c:pt>
              </c:numCache>
            </c:numRef>
          </c:cat>
          <c:val>
            <c:numRef>
              <c:f>Sheet1!$B$2:$B$5</c:f>
              <c:numCache>
                <c:formatCode>General</c:formatCode>
                <c:ptCount val="4"/>
                <c:pt idx="0">
                  <c:v>39</c:v>
                </c:pt>
                <c:pt idx="1">
                  <c:v>37</c:v>
                </c:pt>
                <c:pt idx="2">
                  <c:v>33</c:v>
                </c:pt>
              </c:numCache>
            </c:numRef>
          </c:val>
          <c:extLst>
            <c:ext xmlns:c16="http://schemas.microsoft.com/office/drawing/2014/chart" uri="{C3380CC4-5D6E-409C-BE32-E72D297353CC}">
              <c16:uniqueId val="{00000001-9673-460C-8FB7-83801717AEFC}"/>
            </c:ext>
          </c:extLst>
        </c:ser>
        <c:dLbls>
          <c:showLegendKey val="0"/>
          <c:showVal val="0"/>
          <c:showCatName val="0"/>
          <c:showSerName val="0"/>
          <c:showPercent val="0"/>
          <c:showBubbleSize val="0"/>
        </c:dLbls>
        <c:gapWidth val="75"/>
        <c:axId val="46357504"/>
        <c:axId val="46359296"/>
      </c:barChart>
      <c:catAx>
        <c:axId val="46357504"/>
        <c:scaling>
          <c:orientation val="minMax"/>
        </c:scaling>
        <c:delete val="0"/>
        <c:axPos val="b"/>
        <c:numFmt formatCode="General" sourceLinked="1"/>
        <c:majorTickMark val="none"/>
        <c:minorTickMark val="none"/>
        <c:tickLblPos val="nextTo"/>
        <c:crossAx val="46359296"/>
        <c:crosses val="autoZero"/>
        <c:auto val="1"/>
        <c:lblAlgn val="ctr"/>
        <c:lblOffset val="100"/>
        <c:noMultiLvlLbl val="0"/>
      </c:catAx>
      <c:valAx>
        <c:axId val="46359296"/>
        <c:scaling>
          <c:orientation val="minMax"/>
        </c:scaling>
        <c:delete val="0"/>
        <c:axPos val="l"/>
        <c:majorGridlines/>
        <c:numFmt formatCode="General" sourceLinked="1"/>
        <c:majorTickMark val="none"/>
        <c:minorTickMark val="none"/>
        <c:tickLblPos val="nextTo"/>
        <c:spPr>
          <a:ln w="9525">
            <a:noFill/>
          </a:ln>
        </c:spPr>
        <c:crossAx val="4635750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9BEDF-FE48-4619-A8CA-C78E6083EBF3}" type="datetimeFigureOut">
              <a:rPr lang="en-GB" smtClean="0"/>
              <a:t>06/08/2019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9E80A-ADF0-4C9F-8851-6D9089CFD516}" type="slidenum">
              <a:rPr lang="en-GB" smtClean="0"/>
              <a:t>‹#›</a:t>
            </a:fld>
            <a:endParaRPr lang="en-GB"/>
          </a:p>
        </p:txBody>
      </p:sp>
    </p:spTree>
    <p:extLst>
      <p:ext uri="{BB962C8B-B14F-4D97-AF65-F5344CB8AC3E}">
        <p14:creationId xmlns:p14="http://schemas.microsoft.com/office/powerpoint/2010/main" val="48684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5119A-56FC-4FD9-A434-AC6DF75C14CA}" type="slidenum">
              <a:rPr kumimoji="0" lang="en-GB" sz="1200" b="0" i="0" u="none" strike="noStrike" kern="1200" cap="none" spc="0" normalizeH="0" baseline="0" noProof="0" smtClean="0">
                <a:ln>
                  <a:noFill/>
                </a:ln>
                <a:solidFill>
                  <a:prstClr val="black"/>
                </a:solidFill>
                <a:effectLst/>
                <a:uLnTx/>
                <a:uFillTx/>
                <a:latin typeface="Calibri"/>
                <a:ea typeface="Geneva" pitchFamily="-8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Geneva" pitchFamily="-84" charset="-128"/>
              <a:cs typeface="+mn-cs"/>
            </a:endParaRPr>
          </a:p>
        </p:txBody>
      </p:sp>
    </p:spTree>
    <p:extLst>
      <p:ext uri="{BB962C8B-B14F-4D97-AF65-F5344CB8AC3E}">
        <p14:creationId xmlns:p14="http://schemas.microsoft.com/office/powerpoint/2010/main" val="2756836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44778" y="3138026"/>
            <a:ext cx="5778425" cy="1508843"/>
          </a:xfrm>
        </p:spPr>
        <p:txBody>
          <a:bodyPr lIns="0" tIns="0" rIns="0" bIns="0" anchor="t">
            <a:noAutofit/>
          </a:bodyPr>
          <a:lstStyle>
            <a:lvl1pPr algn="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436280" y="4738942"/>
            <a:ext cx="3486912" cy="677355"/>
          </a:xfrm>
        </p:spPr>
        <p:txBody>
          <a:bodyPr lIns="0" tIns="0" rIns="0" bIns="0">
            <a:normAutofit/>
          </a:bodyPr>
          <a:lstStyle>
            <a:lvl1pPr marL="0" indent="0" algn="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7784009" y="6356353"/>
            <a:ext cx="4114800" cy="365125"/>
          </a:xfrm>
          <a:prstGeom prst="rect">
            <a:avLst/>
          </a:prstGeom>
        </p:spPr>
        <p:txBody>
          <a:bodyPr lIns="0" tIns="0" rIns="0" bIns="0" anchor="t"/>
          <a:lstStyle>
            <a:lvl1pPr algn="r">
              <a:defRPr sz="1200">
                <a:solidFill>
                  <a:schemeClr val="bg1"/>
                </a:solidFill>
                <a:latin typeface="Arial" charset="0"/>
                <a:ea typeface="Arial" charset="0"/>
                <a:cs typeface="Arial" charset="0"/>
              </a:defRPr>
            </a:lvl1pPr>
          </a:lstStyle>
          <a:p>
            <a:pPr defTabSz="685800"/>
            <a:endParaRPr lang="en-US" dirty="0">
              <a:solidFill>
                <a:prstClr val="white"/>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017" y="276122"/>
            <a:ext cx="2997200" cy="26821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63735" y="276037"/>
            <a:ext cx="1435100" cy="626533"/>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0431" y="4646867"/>
            <a:ext cx="1926880" cy="1920000"/>
          </a:xfrm>
          <a:prstGeom prst="rect">
            <a:avLst/>
          </a:prstGeom>
        </p:spPr>
      </p:pic>
    </p:spTree>
    <p:extLst>
      <p:ext uri="{BB962C8B-B14F-4D97-AF65-F5344CB8AC3E}">
        <p14:creationId xmlns:p14="http://schemas.microsoft.com/office/powerpoint/2010/main" val="30787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44778" y="3657790"/>
            <a:ext cx="5778425" cy="1508843"/>
          </a:xfrm>
        </p:spPr>
        <p:txBody>
          <a:bodyPr lIns="0" tIns="0" rIns="0" bIns="0" anchor="t">
            <a:noAutofit/>
          </a:bodyPr>
          <a:lstStyle>
            <a:lvl1pPr algn="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436280" y="5258706"/>
            <a:ext cx="3486912" cy="677355"/>
          </a:xfrm>
        </p:spPr>
        <p:txBody>
          <a:bodyPr lIns="0" tIns="0" rIns="0" bIns="0">
            <a:normAutofit/>
          </a:bodyPr>
          <a:lstStyle>
            <a:lvl1pPr marL="0" indent="0" algn="r">
              <a:buNone/>
              <a:defRPr sz="1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7784009" y="6356353"/>
            <a:ext cx="4114800" cy="365125"/>
          </a:xfrm>
          <a:prstGeom prst="rect">
            <a:avLst/>
          </a:prstGeom>
        </p:spPr>
        <p:txBody>
          <a:bodyPr lIns="0" tIns="0" rIns="0" bIns="0" anchor="t"/>
          <a:lstStyle>
            <a:lvl1pPr algn="r">
              <a:defRPr sz="1200">
                <a:solidFill>
                  <a:schemeClr val="bg1"/>
                </a:solidFill>
                <a:latin typeface="Arial" charset="0"/>
                <a:ea typeface="Arial" charset="0"/>
                <a:cs typeface="Arial" charset="0"/>
              </a:defRPr>
            </a:lvl1pPr>
          </a:lstStyle>
          <a:p>
            <a:pPr defTabSz="685800"/>
            <a:endParaRPr lang="en-US" dirty="0">
              <a:solidFill>
                <a:srgbClr val="FFFFFF"/>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017" y="199084"/>
            <a:ext cx="2980267" cy="200025"/>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9397" y="199038"/>
            <a:ext cx="1435100" cy="469900"/>
          </a:xfrm>
          <a:prstGeom prst="rect">
            <a:avLst/>
          </a:prstGeom>
        </p:spPr>
      </p:pic>
    </p:spTree>
    <p:extLst>
      <p:ext uri="{BB962C8B-B14F-4D97-AF65-F5344CB8AC3E}">
        <p14:creationId xmlns:p14="http://schemas.microsoft.com/office/powerpoint/2010/main" val="110122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357836"/>
            <a:ext cx="10515600" cy="3825273"/>
          </a:xfrm>
        </p:spPr>
        <p:txBody>
          <a:bodyPr/>
          <a:lstStyle>
            <a:lvl1pPr>
              <a:defRPr sz="1800"/>
            </a:lvl1pPr>
            <a:lvl2pPr>
              <a:defRPr sz="1600"/>
            </a:lvl2pPr>
            <a:lvl3pPr>
              <a:defRPr sz="1400"/>
            </a:lvl3pPr>
            <a:lvl4pPr>
              <a:defRPr sz="11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609" y="152754"/>
            <a:ext cx="1016000" cy="336551"/>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230" y="152711"/>
            <a:ext cx="2023533" cy="139700"/>
          </a:xfrm>
          <a:prstGeom prst="rect">
            <a:avLst/>
          </a:prstGeom>
        </p:spPr>
      </p:pic>
    </p:spTree>
    <p:extLst>
      <p:ext uri="{BB962C8B-B14F-4D97-AF65-F5344CB8AC3E}">
        <p14:creationId xmlns:p14="http://schemas.microsoft.com/office/powerpoint/2010/main" val="38434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357836"/>
            <a:ext cx="10515600" cy="3825273"/>
          </a:xfrm>
        </p:spPr>
        <p:txBody>
          <a:bodyPr/>
          <a:lstStyle>
            <a:lvl1pPr>
              <a:defRPr sz="1800"/>
            </a:lvl1pPr>
            <a:lvl2pPr>
              <a:defRPr sz="1600"/>
            </a:lvl2pPr>
            <a:lvl3pPr>
              <a:defRPr sz="1400"/>
            </a:lvl3pPr>
            <a:lvl4pPr>
              <a:defRPr sz="11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609" y="210461"/>
            <a:ext cx="1016000" cy="44873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230" y="210462"/>
            <a:ext cx="2023533" cy="186267"/>
          </a:xfrm>
          <a:prstGeom prst="rect">
            <a:avLst/>
          </a:prstGeom>
        </p:spPr>
      </p:pic>
    </p:spTree>
    <p:extLst>
      <p:ext uri="{BB962C8B-B14F-4D97-AF65-F5344CB8AC3E}">
        <p14:creationId xmlns:p14="http://schemas.microsoft.com/office/powerpoint/2010/main" val="238181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pPr defTabSz="685800"/>
            <a:fld id="{83CAA9CB-1752-48C5-8105-E376DCE212C0}" type="datetime1">
              <a:rPr lang="en-US" sz="1350" smtClean="0">
                <a:solidFill>
                  <a:prstClr val="black"/>
                </a:solidFill>
              </a:rPr>
              <a:pPr defTabSz="685800"/>
              <a:t>8/6/2019</a:t>
            </a:fld>
            <a:endParaRPr lang="en-US" sz="1350" dirty="0">
              <a:solidFill>
                <a:prstClr val="black"/>
              </a:solidFill>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pPr defTabSz="685800"/>
            <a:endParaRPr lang="en-US" sz="1350" dirty="0">
              <a:solidFill>
                <a:prstClr val="black"/>
              </a:solidFill>
            </a:endParaRPr>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pPr defTabSz="685800"/>
            <a:fld id="{2B19053D-4B37-4D7B-8ABF-990319F02EEF}"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7416462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pPr defTabSz="685800"/>
            <a:fld id="{A763001E-1800-0B42-9FF7-B8FE6FD072A0}" type="datetimeFigureOut">
              <a:rPr lang="en-US" sz="1350" smtClean="0">
                <a:solidFill>
                  <a:prstClr val="black">
                    <a:tint val="75000"/>
                  </a:prstClr>
                </a:solidFill>
              </a:rPr>
              <a:pPr defTabSz="685800"/>
              <a:t>8/6/2019</a:t>
            </a:fld>
            <a:endParaRPr lang="en-US" sz="1350">
              <a:solidFill>
                <a:prstClr val="black">
                  <a:tint val="75000"/>
                </a:prstClr>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defTabSz="685800"/>
            <a:endParaRPr lang="en-US" sz="1350">
              <a:solidFill>
                <a:prstClr val="black">
                  <a:tint val="75000"/>
                </a:prstClr>
              </a:solidFill>
            </a:endParaRPr>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pPr defTabSz="685800"/>
            <a:fld id="{D2034679-EBF4-B641-8AAC-331E85D3F5ED}" type="slidenum">
              <a:rPr lang="en-US" sz="1350" smtClean="0">
                <a:solidFill>
                  <a:prstClr val="black">
                    <a:tint val="75000"/>
                  </a:prstClr>
                </a:solidFill>
              </a:rPr>
              <a:pPr defTabSz="685800"/>
              <a:t>‹#›</a:t>
            </a:fld>
            <a:endParaRPr lang="en-US" sz="1350">
              <a:solidFill>
                <a:prstClr val="black">
                  <a:tint val="75000"/>
                </a:prstClr>
              </a:solidFill>
            </a:endParaRPr>
          </a:p>
        </p:txBody>
      </p:sp>
    </p:spTree>
    <p:extLst>
      <p:ext uri="{BB962C8B-B14F-4D97-AF65-F5344CB8AC3E}">
        <p14:creationId xmlns:p14="http://schemas.microsoft.com/office/powerpoint/2010/main" val="424690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391496" y="2130511"/>
            <a:ext cx="9438544" cy="842647"/>
          </a:xfrm>
          <a:prstGeom prst="rect">
            <a:avLst/>
          </a:prstGeom>
        </p:spPr>
        <p:txBody>
          <a:bodyPr lIns="0" tIns="0" rIns="0" bIns="0"/>
          <a:lstStyle>
            <a:lvl1pPr algn="l">
              <a:defRPr sz="2700" b="1">
                <a:solidFill>
                  <a:srgbClr val="F7941D"/>
                </a:solidFill>
                <a:latin typeface="Arial"/>
                <a:cs typeface="Arial"/>
              </a:defRPr>
            </a:lvl1pPr>
          </a:lstStyle>
          <a:p>
            <a:r>
              <a:rPr lang="en-GB" dirty="0"/>
              <a:t>Click to edit Master title style</a:t>
            </a:r>
            <a:endParaRPr lang="en-US" dirty="0"/>
          </a:p>
        </p:txBody>
      </p:sp>
      <p:sp>
        <p:nvSpPr>
          <p:cNvPr id="9" name="Subtitle 2"/>
          <p:cNvSpPr>
            <a:spLocks noGrp="1"/>
          </p:cNvSpPr>
          <p:nvPr>
            <p:ph type="subTitle" idx="1"/>
          </p:nvPr>
        </p:nvSpPr>
        <p:spPr>
          <a:xfrm>
            <a:off x="1391496" y="3226613"/>
            <a:ext cx="9438544" cy="2670309"/>
          </a:xfrm>
          <a:prstGeom prst="rect">
            <a:avLst/>
          </a:prstGeom>
        </p:spPr>
        <p:txBody>
          <a:bodyPr lIns="0" tIns="0" bIns="0"/>
          <a:lstStyle>
            <a:lvl1pPr marL="0" indent="0" algn="l">
              <a:buNone/>
              <a:defRPr sz="2100">
                <a:solidFill>
                  <a:schemeClr val="tx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pic>
        <p:nvPicPr>
          <p:cNvPr id="10" name="Picture 9" descr="EMAHSN-logo.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7124" y="752507"/>
            <a:ext cx="1860520" cy="989996"/>
          </a:xfrm>
          <a:prstGeom prst="rect">
            <a:avLst/>
          </a:prstGeom>
        </p:spPr>
      </p:pic>
    </p:spTree>
    <p:extLst>
      <p:ext uri="{BB962C8B-B14F-4D97-AF65-F5344CB8AC3E}">
        <p14:creationId xmlns:p14="http://schemas.microsoft.com/office/powerpoint/2010/main" val="226864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age – Pi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1391496" y="2130511"/>
            <a:ext cx="9438544" cy="842647"/>
          </a:xfrm>
          <a:prstGeom prst="rect">
            <a:avLst/>
          </a:prstGeom>
        </p:spPr>
        <p:txBody>
          <a:bodyPr lIns="0" tIns="0" rIns="0" bIns="0"/>
          <a:lstStyle>
            <a:lvl1pPr algn="l">
              <a:defRPr sz="2700" b="1">
                <a:solidFill>
                  <a:srgbClr val="ED008C"/>
                </a:solidFill>
                <a:latin typeface="Arial"/>
                <a:cs typeface="Arial"/>
              </a:defRPr>
            </a:lvl1pPr>
          </a:lstStyle>
          <a:p>
            <a:r>
              <a:rPr lang="en-GB" dirty="0"/>
              <a:t>Click to edit Master title style</a:t>
            </a:r>
            <a:endParaRPr lang="en-US" dirty="0"/>
          </a:p>
        </p:txBody>
      </p:sp>
      <p:sp>
        <p:nvSpPr>
          <p:cNvPr id="11" name="Subtitle 2"/>
          <p:cNvSpPr>
            <a:spLocks noGrp="1"/>
          </p:cNvSpPr>
          <p:nvPr>
            <p:ph type="subTitle" idx="1"/>
          </p:nvPr>
        </p:nvSpPr>
        <p:spPr>
          <a:xfrm>
            <a:off x="1391496" y="3226613"/>
            <a:ext cx="9438544" cy="2670309"/>
          </a:xfrm>
          <a:prstGeom prst="rect">
            <a:avLst/>
          </a:prstGeom>
        </p:spPr>
        <p:txBody>
          <a:bodyPr lIns="0" tIns="0" bIns="0"/>
          <a:lstStyle>
            <a:lvl1pPr marL="0" indent="0" algn="l">
              <a:buNone/>
              <a:defRPr sz="2100">
                <a:solidFill>
                  <a:schemeClr val="tx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pic>
        <p:nvPicPr>
          <p:cNvPr id="12" name="Picture 11" descr="EMAHSN-logo.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7124" y="752507"/>
            <a:ext cx="1860520" cy="989996"/>
          </a:xfrm>
          <a:prstGeom prst="rect">
            <a:avLst/>
          </a:prstGeom>
        </p:spPr>
      </p:pic>
    </p:spTree>
    <p:extLst>
      <p:ext uri="{BB962C8B-B14F-4D97-AF65-F5344CB8AC3E}">
        <p14:creationId xmlns:p14="http://schemas.microsoft.com/office/powerpoint/2010/main" val="404085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age – Purp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391496" y="2130511"/>
            <a:ext cx="9438544" cy="842647"/>
          </a:xfrm>
          <a:prstGeom prst="rect">
            <a:avLst/>
          </a:prstGeom>
        </p:spPr>
        <p:txBody>
          <a:bodyPr lIns="0" tIns="0" rIns="0" bIns="0"/>
          <a:lstStyle>
            <a:lvl1pPr algn="l">
              <a:defRPr sz="2700" b="1">
                <a:solidFill>
                  <a:srgbClr val="7F3E98"/>
                </a:solidFill>
                <a:latin typeface="Arial"/>
                <a:cs typeface="Arial"/>
              </a:defRPr>
            </a:lvl1pPr>
          </a:lstStyle>
          <a:p>
            <a:r>
              <a:rPr lang="en-GB" dirty="0"/>
              <a:t>Click to edit Master title style</a:t>
            </a:r>
            <a:endParaRPr lang="en-US" dirty="0"/>
          </a:p>
        </p:txBody>
      </p:sp>
      <p:sp>
        <p:nvSpPr>
          <p:cNvPr id="7" name="Subtitle 2"/>
          <p:cNvSpPr>
            <a:spLocks noGrp="1"/>
          </p:cNvSpPr>
          <p:nvPr>
            <p:ph type="subTitle" idx="1"/>
          </p:nvPr>
        </p:nvSpPr>
        <p:spPr>
          <a:xfrm>
            <a:off x="1391496" y="3226613"/>
            <a:ext cx="9438544" cy="2670309"/>
          </a:xfrm>
          <a:prstGeom prst="rect">
            <a:avLst/>
          </a:prstGeom>
        </p:spPr>
        <p:txBody>
          <a:bodyPr lIns="0" tIns="0" bIns="0"/>
          <a:lstStyle>
            <a:lvl1pPr marL="0" indent="0" algn="l">
              <a:buNone/>
              <a:defRPr sz="2100">
                <a:solidFill>
                  <a:schemeClr val="tx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descr="EMAHSN-logo.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7124" y="752507"/>
            <a:ext cx="1860520" cy="989996"/>
          </a:xfrm>
          <a:prstGeom prst="rect">
            <a:avLst/>
          </a:prstGeom>
        </p:spPr>
      </p:pic>
    </p:spTree>
    <p:extLst>
      <p:ext uri="{BB962C8B-B14F-4D97-AF65-F5344CB8AC3E}">
        <p14:creationId xmlns:p14="http://schemas.microsoft.com/office/powerpoint/2010/main" val="289917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age – Cyan">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391496" y="2130511"/>
            <a:ext cx="9438544" cy="842647"/>
          </a:xfrm>
          <a:prstGeom prst="rect">
            <a:avLst/>
          </a:prstGeom>
        </p:spPr>
        <p:txBody>
          <a:bodyPr lIns="0" tIns="0" rIns="0" bIns="0"/>
          <a:lstStyle>
            <a:lvl1pPr algn="l">
              <a:defRPr sz="2700" b="1">
                <a:solidFill>
                  <a:srgbClr val="25AAE2"/>
                </a:solidFill>
                <a:latin typeface="Arial"/>
                <a:cs typeface="Arial"/>
              </a:defRPr>
            </a:lvl1pPr>
          </a:lstStyle>
          <a:p>
            <a:r>
              <a:rPr lang="en-GB" dirty="0"/>
              <a:t>Click to edit Master title style</a:t>
            </a:r>
            <a:endParaRPr lang="en-US" dirty="0"/>
          </a:p>
        </p:txBody>
      </p:sp>
      <p:sp>
        <p:nvSpPr>
          <p:cNvPr id="8" name="Subtitle 2"/>
          <p:cNvSpPr>
            <a:spLocks noGrp="1"/>
          </p:cNvSpPr>
          <p:nvPr>
            <p:ph type="subTitle" idx="1"/>
          </p:nvPr>
        </p:nvSpPr>
        <p:spPr>
          <a:xfrm>
            <a:off x="1391496" y="3226613"/>
            <a:ext cx="9438544" cy="2670309"/>
          </a:xfrm>
          <a:prstGeom prst="rect">
            <a:avLst/>
          </a:prstGeom>
        </p:spPr>
        <p:txBody>
          <a:bodyPr lIns="0" tIns="0" bIns="0"/>
          <a:lstStyle>
            <a:lvl1pPr marL="0" indent="0" algn="l">
              <a:buNone/>
              <a:defRPr sz="2100">
                <a:solidFill>
                  <a:schemeClr val="tx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pic>
        <p:nvPicPr>
          <p:cNvPr id="9" name="Picture 8" descr="EMAHSN-logo.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7124" y="752507"/>
            <a:ext cx="1860520" cy="989996"/>
          </a:xfrm>
          <a:prstGeom prst="rect">
            <a:avLst/>
          </a:prstGeom>
        </p:spPr>
      </p:pic>
    </p:spTree>
    <p:extLst>
      <p:ext uri="{BB962C8B-B14F-4D97-AF65-F5344CB8AC3E}">
        <p14:creationId xmlns:p14="http://schemas.microsoft.com/office/powerpoint/2010/main" val="45835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2005009" y="-3"/>
            <a:ext cx="10185395"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013">
              <a:solidFill>
                <a:prstClr val="white"/>
              </a:solidFill>
            </a:endParaRPr>
          </a:p>
        </p:txBody>
      </p:sp>
      <p:sp>
        <p:nvSpPr>
          <p:cNvPr id="2" name="Title 1"/>
          <p:cNvSpPr>
            <a:spLocks noGrp="1"/>
          </p:cNvSpPr>
          <p:nvPr>
            <p:ph type="title"/>
          </p:nvPr>
        </p:nvSpPr>
        <p:spPr>
          <a:xfrm>
            <a:off x="2005012" y="98987"/>
            <a:ext cx="10185400" cy="698501"/>
          </a:xfrm>
          <a:prstGeom prst="rect">
            <a:avLst/>
          </a:prstGeom>
        </p:spPr>
        <p:txBody>
          <a:bodyPr>
            <a:normAutofit/>
          </a:bodyPr>
          <a:lstStyle>
            <a:lvl1pPr>
              <a:defRPr sz="135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27833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mod="1">
    <p:ext uri="{DCECCB84-F9BA-43D5-87BE-67443E8EF086}">
      <p15:sldGuideLst xmlns:p15="http://schemas.microsoft.com/office/powerpoint/2012/main">
        <p15:guide id="1" pos="7">
          <p15:clr>
            <a:srgbClr val="FBAE40"/>
          </p15:clr>
        </p15:guide>
        <p15:guide id="2" pos="753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97314"/>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2357814"/>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7822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latinLnBrk="0" hangingPunct="1">
        <a:lnSpc>
          <a:spcPct val="90000"/>
        </a:lnSpc>
        <a:spcBef>
          <a:spcPct val="0"/>
        </a:spcBef>
        <a:buNone/>
        <a:defRPr sz="3300" b="1" i="0" kern="1200">
          <a:gradFill>
            <a:gsLst>
              <a:gs pos="0">
                <a:srgbClr val="39C1C3"/>
              </a:gs>
              <a:gs pos="100000">
                <a:srgbClr val="005AA8"/>
              </a:gs>
            </a:gsLst>
            <a:lin ang="0" scaled="0"/>
          </a:gra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39C1C3"/>
        </a:buClr>
        <a:buFont typeface="Arial"/>
        <a:buChar char="•"/>
        <a:defRPr sz="2100" kern="1200">
          <a:solidFill>
            <a:srgbClr val="005AA8"/>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39C1C3"/>
        </a:buClr>
        <a:buFont typeface="Arial"/>
        <a:buChar char="•"/>
        <a:defRPr sz="1800" kern="1200">
          <a:solidFill>
            <a:srgbClr val="005AA8"/>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39C1C3"/>
        </a:buClr>
        <a:buFont typeface="Arial"/>
        <a:buChar char="•"/>
        <a:defRPr sz="1500" kern="1200">
          <a:solidFill>
            <a:srgbClr val="005AA8"/>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39C1C3"/>
        </a:buClr>
        <a:buFont typeface="Arial"/>
        <a:buChar char="•"/>
        <a:defRPr sz="1350" kern="1200">
          <a:solidFill>
            <a:srgbClr val="005AA8"/>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39C1C3"/>
        </a:buClr>
        <a:buFont typeface="Arial"/>
        <a:buChar char="•"/>
        <a:defRPr sz="1350" kern="1200">
          <a:solidFill>
            <a:srgbClr val="005AA8"/>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97314"/>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2357814"/>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63854"/>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l" defTabSz="685783" rtl="0" eaLnBrk="1" latinLnBrk="0" hangingPunct="1">
        <a:lnSpc>
          <a:spcPct val="90000"/>
        </a:lnSpc>
        <a:spcBef>
          <a:spcPct val="0"/>
        </a:spcBef>
        <a:buNone/>
        <a:defRPr sz="3300" b="1" i="0" kern="1200">
          <a:gradFill>
            <a:gsLst>
              <a:gs pos="0">
                <a:srgbClr val="39C1C3"/>
              </a:gs>
              <a:gs pos="100000">
                <a:srgbClr val="005AA8"/>
              </a:gs>
            </a:gsLst>
            <a:lin ang="0" scaled="0"/>
          </a:gradFill>
          <a:latin typeface="Arial" charset="0"/>
          <a:ea typeface="Arial" charset="0"/>
          <a:cs typeface="Arial" charset="0"/>
        </a:defRPr>
      </a:lvl1pPr>
    </p:titleStyle>
    <p:bodyStyle>
      <a:lvl1pPr marL="171446" indent="-171446" algn="l" defTabSz="685783" rtl="0" eaLnBrk="1" latinLnBrk="0" hangingPunct="1">
        <a:lnSpc>
          <a:spcPct val="90000"/>
        </a:lnSpc>
        <a:spcBef>
          <a:spcPts val="750"/>
        </a:spcBef>
        <a:buClr>
          <a:srgbClr val="39C1C3"/>
        </a:buClr>
        <a:buFont typeface="Arial"/>
        <a:buChar char="•"/>
        <a:defRPr sz="2100" kern="1200">
          <a:solidFill>
            <a:srgbClr val="005AA8"/>
          </a:solidFill>
          <a:latin typeface="Arial" charset="0"/>
          <a:ea typeface="Arial" charset="0"/>
          <a:cs typeface="Arial" charset="0"/>
        </a:defRPr>
      </a:lvl1pPr>
      <a:lvl2pPr marL="514337" indent="-171446" algn="l" defTabSz="685783" rtl="0" eaLnBrk="1" latinLnBrk="0" hangingPunct="1">
        <a:lnSpc>
          <a:spcPct val="90000"/>
        </a:lnSpc>
        <a:spcBef>
          <a:spcPts val="375"/>
        </a:spcBef>
        <a:buClr>
          <a:srgbClr val="39C1C3"/>
        </a:buClr>
        <a:buFont typeface="Arial"/>
        <a:buChar char="•"/>
        <a:defRPr sz="1800" kern="1200">
          <a:solidFill>
            <a:srgbClr val="005AA8"/>
          </a:solidFill>
          <a:latin typeface="Arial" charset="0"/>
          <a:ea typeface="Arial" charset="0"/>
          <a:cs typeface="Arial" charset="0"/>
        </a:defRPr>
      </a:lvl2pPr>
      <a:lvl3pPr marL="857228" indent="-171446" algn="l" defTabSz="685783" rtl="0" eaLnBrk="1" latinLnBrk="0" hangingPunct="1">
        <a:lnSpc>
          <a:spcPct val="90000"/>
        </a:lnSpc>
        <a:spcBef>
          <a:spcPts val="375"/>
        </a:spcBef>
        <a:buClr>
          <a:srgbClr val="39C1C3"/>
        </a:buClr>
        <a:buFont typeface="Arial"/>
        <a:buChar char="•"/>
        <a:defRPr sz="1500" kern="1200">
          <a:solidFill>
            <a:srgbClr val="005AA8"/>
          </a:solidFill>
          <a:latin typeface="Arial" charset="0"/>
          <a:ea typeface="Arial" charset="0"/>
          <a:cs typeface="Arial" charset="0"/>
        </a:defRPr>
      </a:lvl3pPr>
      <a:lvl4pPr marL="1200120" indent="-171446" algn="l" defTabSz="685783" rtl="0" eaLnBrk="1" latinLnBrk="0" hangingPunct="1">
        <a:lnSpc>
          <a:spcPct val="90000"/>
        </a:lnSpc>
        <a:spcBef>
          <a:spcPts val="375"/>
        </a:spcBef>
        <a:buClr>
          <a:srgbClr val="39C1C3"/>
        </a:buClr>
        <a:buFont typeface="Arial"/>
        <a:buChar char="•"/>
        <a:defRPr sz="1350" kern="1200">
          <a:solidFill>
            <a:srgbClr val="005AA8"/>
          </a:solidFill>
          <a:latin typeface="Arial" charset="0"/>
          <a:ea typeface="Arial" charset="0"/>
          <a:cs typeface="Arial" charset="0"/>
        </a:defRPr>
      </a:lvl4pPr>
      <a:lvl5pPr marL="1543012" indent="-171446" algn="l" defTabSz="685783" rtl="0" eaLnBrk="1" latinLnBrk="0" hangingPunct="1">
        <a:lnSpc>
          <a:spcPct val="90000"/>
        </a:lnSpc>
        <a:spcBef>
          <a:spcPts val="375"/>
        </a:spcBef>
        <a:buClr>
          <a:srgbClr val="39C1C3"/>
        </a:buClr>
        <a:buFont typeface="Arial"/>
        <a:buChar char="•"/>
        <a:defRPr sz="1350" kern="1200">
          <a:solidFill>
            <a:srgbClr val="005AA8"/>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b.lpz-um.eu/"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8846" y="2393585"/>
            <a:ext cx="6090698" cy="1140096"/>
          </a:xfrm>
        </p:spPr>
        <p:txBody>
          <a:bodyPr/>
          <a:lstStyle/>
          <a:p>
            <a:pPr lvl="0" algn="ctr"/>
            <a:r>
              <a:rPr lang="en-US" sz="4000" dirty="0"/>
              <a:t>EMAHSN Patient Safety Programme</a:t>
            </a:r>
            <a:br>
              <a:rPr lang="en-US" sz="4000" dirty="0"/>
            </a:br>
            <a:br>
              <a:rPr lang="en-US" sz="4000" dirty="0"/>
            </a:br>
            <a:r>
              <a:rPr lang="en-US" sz="4000" dirty="0"/>
              <a:t>The LPZ Project</a:t>
            </a:r>
            <a:br>
              <a:rPr lang="en-US" sz="4000" dirty="0"/>
            </a:br>
            <a:endParaRPr lang="en-US" sz="4000" dirty="0"/>
          </a:p>
        </p:txBody>
      </p:sp>
      <p:sp>
        <p:nvSpPr>
          <p:cNvPr id="3" name="Subtitle 2"/>
          <p:cNvSpPr>
            <a:spLocks noGrp="1"/>
          </p:cNvSpPr>
          <p:nvPr>
            <p:ph type="subTitle" idx="1"/>
          </p:nvPr>
        </p:nvSpPr>
        <p:spPr/>
        <p:txBody>
          <a:bodyPr>
            <a:normAutofit/>
          </a:bodyPr>
          <a:lstStyle/>
          <a:p>
            <a:r>
              <a:rPr lang="en-US" dirty="0"/>
              <a:t> </a:t>
            </a:r>
          </a:p>
        </p:txBody>
      </p:sp>
      <p:sp>
        <p:nvSpPr>
          <p:cNvPr id="4" name="Title 1">
            <a:extLst>
              <a:ext uri="{FF2B5EF4-FFF2-40B4-BE49-F238E27FC236}">
                <a16:creationId xmlns:a16="http://schemas.microsoft.com/office/drawing/2014/main" id="{FCF9AA0E-1C0F-4480-A3F8-EC00699FB66F}"/>
              </a:ext>
            </a:extLst>
          </p:cNvPr>
          <p:cNvSpPr txBox="1">
            <a:spLocks/>
          </p:cNvSpPr>
          <p:nvPr/>
        </p:nvSpPr>
        <p:spPr>
          <a:xfrm>
            <a:off x="1579657" y="4938989"/>
            <a:ext cx="1695842" cy="806369"/>
          </a:xfrm>
          <a:prstGeom prst="rect">
            <a:avLst/>
          </a:prstGeom>
        </p:spPr>
        <p:txBody>
          <a:bodyPr vert="horz" lIns="0" tIns="0" rIns="0" bIns="0" rtlCol="0" anchor="t" anchorCtr="0">
            <a:noAutofit/>
          </a:bodyPr>
          <a:lstStyle>
            <a:lvl1pPr algn="r" defTabSz="685800" rtl="0" eaLnBrk="1" latinLnBrk="0" hangingPunct="1">
              <a:lnSpc>
                <a:spcPct val="90000"/>
              </a:lnSpc>
              <a:spcBef>
                <a:spcPct val="0"/>
              </a:spcBef>
              <a:buNone/>
              <a:defRPr sz="2800" b="1" i="0" kern="1200">
                <a:solidFill>
                  <a:schemeClr val="bg1"/>
                </a:solidFill>
                <a:latin typeface="Arial" charset="0"/>
                <a:ea typeface="Arial" charset="0"/>
                <a:cs typeface="Arial" charset="0"/>
              </a:defRPr>
            </a:lvl1pPr>
          </a:lstStyle>
          <a:p>
            <a:pPr algn="ctr">
              <a:defRPr/>
            </a:pPr>
            <a:r>
              <a:rPr lang="en-US" sz="1400" b="0" dirty="0">
                <a:solidFill>
                  <a:prstClr val="white"/>
                </a:solidFill>
              </a:rPr>
              <a:t>East Midlands</a:t>
            </a:r>
          </a:p>
        </p:txBody>
      </p:sp>
    </p:spTree>
    <p:extLst>
      <p:ext uri="{BB962C8B-B14F-4D97-AF65-F5344CB8AC3E}">
        <p14:creationId xmlns:p14="http://schemas.microsoft.com/office/powerpoint/2010/main" val="338016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525" y="712121"/>
            <a:ext cx="7886700" cy="846607"/>
          </a:xfrm>
        </p:spPr>
        <p:txBody>
          <a:bodyPr>
            <a:noAutofit/>
          </a:bodyPr>
          <a:lstStyle/>
          <a:p>
            <a:r>
              <a:rPr lang="en-GB" sz="3000" dirty="0" err="1"/>
              <a:t>Beechdale</a:t>
            </a:r>
            <a:r>
              <a:rPr lang="en-GB" sz="3000" dirty="0"/>
              <a:t> Care Home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428" y="3464564"/>
            <a:ext cx="2111921" cy="325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725" y="3909779"/>
            <a:ext cx="3887832" cy="2600532"/>
          </a:xfrm>
          <a:prstGeom prst="rect">
            <a:avLst/>
          </a:prstGeom>
          <a:noFill/>
          <a:ln w="28575">
            <a:solidFill>
              <a:srgbClr val="F29200"/>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6"/>
          <p:cNvSpPr>
            <a:spLocks noChangeArrowheads="1"/>
          </p:cNvSpPr>
          <p:nvPr/>
        </p:nvSpPr>
        <p:spPr bwMode="auto">
          <a:xfrm>
            <a:off x="7802891" y="1226822"/>
            <a:ext cx="2703651" cy="5326379"/>
          </a:xfrm>
          <a:prstGeom prst="roundRect">
            <a:avLst>
              <a:gd name="adj" fmla="val 16667"/>
            </a:avLst>
          </a:prstGeom>
          <a:solidFill>
            <a:srgbClr val="39C1C3">
              <a:alpha val="70000"/>
            </a:srgbClr>
          </a:solidFill>
          <a:ln>
            <a:noFill/>
          </a:ln>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defRPr/>
            </a:pPr>
            <a:r>
              <a:rPr lang="en-GB" altLang="en-US" sz="1300" b="1" dirty="0">
                <a:solidFill>
                  <a:srgbClr val="2F2885"/>
                </a:solidFill>
                <a:latin typeface="Arial" panose="020B0604020202020204" pitchFamily="34" charset="0"/>
                <a:ea typeface="Geneva" pitchFamily="-84" charset="-128"/>
                <a:cs typeface="Arial" panose="020B0604020202020204" pitchFamily="34" charset="0"/>
              </a:rPr>
              <a:t>How has this helped?</a:t>
            </a:r>
          </a:p>
          <a:p>
            <a:pPr defTabSz="685800" eaLnBrk="0" fontAlgn="base" hangingPunct="0">
              <a:spcBef>
                <a:spcPct val="0"/>
              </a:spcBef>
              <a:spcAft>
                <a:spcPts val="450"/>
              </a:spcAft>
              <a:buClr>
                <a:srgbClr val="2F2885"/>
              </a:buClr>
              <a:buFont typeface="Symbol" panose="05050102010706020507" pitchFamily="18" charset="2"/>
              <a:buChar char="·"/>
              <a:defRPr/>
            </a:pPr>
            <a:r>
              <a:rPr lang="en-GB" altLang="en-US" sz="1300" dirty="0">
                <a:solidFill>
                  <a:srgbClr val="FFFFFF"/>
                </a:solidFill>
                <a:latin typeface="Arial" panose="020B0604020202020204" pitchFamily="34" charset="0"/>
                <a:ea typeface="Geneva" pitchFamily="-84" charset="-128"/>
                <a:cs typeface="Arial" panose="020B0604020202020204" pitchFamily="34" charset="0"/>
              </a:rPr>
              <a:t> It has raised awareness for all staff, as the cross is displayed in the staff room and the results can be seen at a glance each month by all staff</a:t>
            </a:r>
          </a:p>
          <a:p>
            <a:pPr defTabSz="685800" eaLnBrk="0" fontAlgn="base" hangingPunct="0">
              <a:spcBef>
                <a:spcPct val="0"/>
              </a:spcBef>
              <a:spcAft>
                <a:spcPct val="0"/>
              </a:spcAft>
              <a:buClr>
                <a:srgbClr val="2F2885"/>
              </a:buClr>
              <a:buFont typeface="Symbol" panose="05050102010706020507" pitchFamily="18" charset="2"/>
              <a:buChar char="·"/>
              <a:defRPr/>
            </a:pPr>
            <a:r>
              <a:rPr lang="en-GB" altLang="en-US" sz="1300" dirty="0">
                <a:solidFill>
                  <a:srgbClr val="FFFFFF"/>
                </a:solidFill>
                <a:latin typeface="Arial" panose="020B0604020202020204" pitchFamily="34" charset="0"/>
                <a:ea typeface="Geneva" pitchFamily="-84" charset="-128"/>
                <a:cs typeface="Arial" panose="020B0604020202020204" pitchFamily="34" charset="0"/>
              </a:rPr>
              <a:t> It has led us to increase our knowledge and vigilance around falls and any themes and trends such as where and when the falls occur</a:t>
            </a:r>
          </a:p>
          <a:p>
            <a:pPr defTabSz="685800" eaLnBrk="0" fontAlgn="base" hangingPunct="0">
              <a:spcBef>
                <a:spcPct val="0"/>
              </a:spcBef>
              <a:spcAft>
                <a:spcPct val="0"/>
              </a:spcAft>
              <a:buClr>
                <a:srgbClr val="2F2885"/>
              </a:buClr>
              <a:buFont typeface="Symbol" panose="05050102010706020507" pitchFamily="18" charset="2"/>
              <a:buChar char="·"/>
              <a:defRPr/>
            </a:pPr>
            <a:r>
              <a:rPr lang="en-GB" altLang="en-US" sz="1300" dirty="0">
                <a:solidFill>
                  <a:srgbClr val="FFFFFF"/>
                </a:solidFill>
                <a:latin typeface="Arial" panose="020B0604020202020204" pitchFamily="34" charset="0"/>
                <a:ea typeface="Geneva" pitchFamily="-84" charset="-128"/>
                <a:cs typeface="Arial" panose="020B0604020202020204" pitchFamily="34" charset="0"/>
              </a:rPr>
              <a:t> Staff now have the confidence to pass on any concerns regarding falls, what may cause a fall and any hazards, so that we can take more pro-active steps to prevent?</a:t>
            </a:r>
            <a:endParaRPr lang="en-US" altLang="en-US" sz="1300" dirty="0">
              <a:solidFill>
                <a:prstClr val="black"/>
              </a:solidFill>
              <a:latin typeface="Arial" panose="020B0604020202020204" pitchFamily="34" charset="0"/>
              <a:ea typeface="Geneva" pitchFamily="-84" charset="-128"/>
              <a:cs typeface="Arial" panose="020B0604020202020204" pitchFamily="34" charset="0"/>
            </a:endParaRPr>
          </a:p>
        </p:txBody>
      </p:sp>
      <p:sp>
        <p:nvSpPr>
          <p:cNvPr id="7" name="Subtitle 2">
            <a:extLst>
              <a:ext uri="{FF2B5EF4-FFF2-40B4-BE49-F238E27FC236}">
                <a16:creationId xmlns:a16="http://schemas.microsoft.com/office/drawing/2014/main" id="{053EEA78-1A37-4423-BBC1-6FAA8DA856B2}"/>
              </a:ext>
            </a:extLst>
          </p:cNvPr>
          <p:cNvSpPr>
            <a:spLocks noGrp="1"/>
          </p:cNvSpPr>
          <p:nvPr>
            <p:ph idx="1"/>
          </p:nvPr>
        </p:nvSpPr>
        <p:spPr>
          <a:xfrm>
            <a:off x="1786236" y="1498294"/>
            <a:ext cx="6047125" cy="3825273"/>
          </a:xfrm>
        </p:spPr>
        <p:txBody>
          <a:bodyPr>
            <a:noAutofit/>
          </a:bodyPr>
          <a:lstStyle/>
          <a:p>
            <a:pPr marL="0" indent="0">
              <a:buNone/>
            </a:pPr>
            <a:r>
              <a:rPr lang="en-GB" sz="1600" i="1" dirty="0">
                <a:solidFill>
                  <a:schemeClr val="tx1"/>
                </a:solidFill>
              </a:rPr>
              <a:t>“The LPZ gives us more knowledge about common care problems that our residents are at risk of and it is a great way of updating training for our staff, having knowledge in areas that we are unsure about. The events give you time to discuss with others what they do, and share experiences, and the meetings are relaxed and friendly.  Each person with something to ask or say is listened to and supported” </a:t>
            </a:r>
            <a:endParaRPr lang="en-US" sz="1600" b="1" i="1" dirty="0">
              <a:solidFill>
                <a:schemeClr val="tx1"/>
              </a:solidFill>
            </a:endParaRPr>
          </a:p>
        </p:txBody>
      </p:sp>
    </p:spTree>
    <p:extLst>
      <p:ext uri="{BB962C8B-B14F-4D97-AF65-F5344CB8AC3E}">
        <p14:creationId xmlns:p14="http://schemas.microsoft.com/office/powerpoint/2010/main" val="187916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 has LPZ helped Oakdene Care home?</a:t>
            </a:r>
          </a:p>
        </p:txBody>
      </p:sp>
      <p:sp>
        <p:nvSpPr>
          <p:cNvPr id="5" name="Content Placeholder 4"/>
          <p:cNvSpPr>
            <a:spLocks noGrp="1"/>
          </p:cNvSpPr>
          <p:nvPr>
            <p:ph idx="1"/>
          </p:nvPr>
        </p:nvSpPr>
        <p:spPr>
          <a:xfrm>
            <a:off x="2209800" y="1981202"/>
            <a:ext cx="7886700" cy="4125708"/>
          </a:xfrm>
        </p:spPr>
        <p:txBody>
          <a:bodyPr>
            <a:normAutofit/>
          </a:bodyPr>
          <a:lstStyle/>
          <a:p>
            <a:r>
              <a:rPr lang="en-GB" sz="2400" dirty="0">
                <a:solidFill>
                  <a:schemeClr val="tx1"/>
                </a:solidFill>
              </a:rPr>
              <a:t>Increased nutrition and hydration of residents</a:t>
            </a:r>
          </a:p>
          <a:p>
            <a:pPr marL="0" indent="0">
              <a:buNone/>
            </a:pPr>
            <a:endParaRPr lang="en-GB" sz="2400" dirty="0">
              <a:solidFill>
                <a:schemeClr val="tx1"/>
              </a:solidFill>
            </a:endParaRPr>
          </a:p>
          <a:p>
            <a:r>
              <a:rPr lang="en-GB" sz="2400" dirty="0">
                <a:solidFill>
                  <a:schemeClr val="tx1"/>
                </a:solidFill>
              </a:rPr>
              <a:t>Improved staff awareness</a:t>
            </a:r>
          </a:p>
          <a:p>
            <a:pPr marL="0" indent="0">
              <a:buNone/>
            </a:pPr>
            <a:endParaRPr lang="en-GB" sz="2400" dirty="0">
              <a:solidFill>
                <a:schemeClr val="tx1"/>
              </a:solidFill>
            </a:endParaRPr>
          </a:p>
          <a:p>
            <a:r>
              <a:rPr lang="en-GB" sz="2400" dirty="0">
                <a:solidFill>
                  <a:schemeClr val="tx1"/>
                </a:solidFill>
              </a:rPr>
              <a:t>LPZ award for the care home in 2017</a:t>
            </a:r>
          </a:p>
          <a:p>
            <a:pPr marL="0" indent="0">
              <a:buNone/>
            </a:pPr>
            <a:endParaRPr lang="en-GB" sz="2400" dirty="0">
              <a:solidFill>
                <a:schemeClr val="tx1"/>
              </a:solidFill>
            </a:endParaRPr>
          </a:p>
          <a:p>
            <a:r>
              <a:rPr lang="en-GB" sz="2400" dirty="0">
                <a:solidFill>
                  <a:schemeClr val="tx1"/>
                </a:solidFill>
              </a:rPr>
              <a:t>Improved CQC rating</a:t>
            </a:r>
          </a:p>
        </p:txBody>
      </p:sp>
    </p:spTree>
    <p:extLst>
      <p:ext uri="{BB962C8B-B14F-4D97-AF65-F5344CB8AC3E}">
        <p14:creationId xmlns:p14="http://schemas.microsoft.com/office/powerpoint/2010/main" val="3081284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09602"/>
            <a:ext cx="7886700" cy="533399"/>
          </a:xfrm>
        </p:spPr>
        <p:txBody>
          <a:bodyPr>
            <a:normAutofit/>
          </a:bodyPr>
          <a:lstStyle/>
          <a:p>
            <a:r>
              <a:rPr lang="en-GB" sz="3000" dirty="0"/>
              <a:t>What LPZ offers Care Homes</a:t>
            </a:r>
          </a:p>
        </p:txBody>
      </p:sp>
      <p:sp>
        <p:nvSpPr>
          <p:cNvPr id="3" name="Subtitle 2"/>
          <p:cNvSpPr>
            <a:spLocks noGrp="1"/>
          </p:cNvSpPr>
          <p:nvPr>
            <p:ph idx="1"/>
          </p:nvPr>
        </p:nvSpPr>
        <p:spPr>
          <a:xfrm>
            <a:off x="2129790" y="1219201"/>
            <a:ext cx="7471410" cy="2743201"/>
          </a:xfrm>
        </p:spPr>
        <p:txBody>
          <a:bodyPr>
            <a:normAutofit lnSpcReduction="10000"/>
          </a:bodyPr>
          <a:lstStyle/>
          <a:p>
            <a:pPr marL="342900" indent="-342900">
              <a:buFont typeface="Arial" panose="020B0604020202020204" pitchFamily="34" charset="0"/>
              <a:buChar char="•"/>
            </a:pPr>
            <a:r>
              <a:rPr lang="en-GB" sz="2000" b="1" dirty="0">
                <a:solidFill>
                  <a:schemeClr val="tx1"/>
                </a:solidFill>
              </a:rPr>
              <a:t>Free training events and resources around key audit areas</a:t>
            </a:r>
          </a:p>
          <a:p>
            <a:pPr marL="342900" indent="-342900">
              <a:buFont typeface="Arial" panose="020B0604020202020204" pitchFamily="34" charset="0"/>
              <a:buChar char="•"/>
            </a:pPr>
            <a:r>
              <a:rPr lang="en-GB" sz="2000" b="1" dirty="0">
                <a:solidFill>
                  <a:schemeClr val="tx1"/>
                </a:solidFill>
              </a:rPr>
              <a:t>Individualised support </a:t>
            </a:r>
          </a:p>
          <a:p>
            <a:pPr marL="342900" indent="-342900">
              <a:buFont typeface="Arial" panose="020B0604020202020204" pitchFamily="34" charset="0"/>
              <a:buChar char="•"/>
            </a:pPr>
            <a:r>
              <a:rPr lang="en-GB" sz="2000" b="1" dirty="0">
                <a:solidFill>
                  <a:schemeClr val="tx1"/>
                </a:solidFill>
              </a:rPr>
              <a:t>Opportunity to demonstrate to regulators e.g. CQC commitment to improving quality</a:t>
            </a:r>
          </a:p>
          <a:p>
            <a:pPr marL="342900" indent="-342900">
              <a:buFont typeface="Arial" panose="020B0604020202020204" pitchFamily="34" charset="0"/>
              <a:buChar char="•"/>
            </a:pPr>
            <a:r>
              <a:rPr lang="en-GB" sz="2000" b="1" dirty="0">
                <a:solidFill>
                  <a:schemeClr val="tx1"/>
                </a:solidFill>
              </a:rPr>
              <a:t>Confidence building for Managers and Staff</a:t>
            </a:r>
          </a:p>
          <a:p>
            <a:pPr marL="342900" indent="-342900">
              <a:buFont typeface="Arial" panose="020B0604020202020204" pitchFamily="34" charset="0"/>
              <a:buChar char="•"/>
            </a:pPr>
            <a:r>
              <a:rPr lang="en-GB" sz="2000" b="1" dirty="0">
                <a:solidFill>
                  <a:schemeClr val="tx1"/>
                </a:solidFill>
              </a:rPr>
              <a:t>Opportunity to compare your home against others</a:t>
            </a:r>
          </a:p>
          <a:p>
            <a:pPr marL="342900" indent="-342900">
              <a:buFont typeface="Arial" panose="020B0604020202020204" pitchFamily="34" charset="0"/>
              <a:buChar char="•"/>
            </a:pPr>
            <a:r>
              <a:rPr lang="en-GB" sz="2000" b="1" dirty="0">
                <a:solidFill>
                  <a:schemeClr val="tx1"/>
                </a:solidFill>
              </a:rPr>
              <a:t>Opportunities to share ideas with other care homes</a:t>
            </a:r>
          </a:p>
          <a:p>
            <a:pPr marL="342900" indent="-342900">
              <a:buFont typeface="Arial" panose="020B0604020202020204" pitchFamily="34" charset="0"/>
              <a:buChar char="•"/>
            </a:pPr>
            <a:endParaRPr lang="en-GB" sz="2000" dirty="0"/>
          </a:p>
        </p:txBody>
      </p:sp>
      <p:sp>
        <p:nvSpPr>
          <p:cNvPr id="7" name="Oval Callout 6"/>
          <p:cNvSpPr/>
          <p:nvPr/>
        </p:nvSpPr>
        <p:spPr>
          <a:xfrm>
            <a:off x="1828802" y="4601327"/>
            <a:ext cx="2590799" cy="1570873"/>
          </a:xfrm>
          <a:prstGeom prst="wedgeEllipseCallou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r>
              <a:rPr lang="en-GB" sz="1100" b="1" kern="0" dirty="0">
                <a:solidFill>
                  <a:sysClr val="window" lastClr="FFFFFF"/>
                </a:solidFill>
                <a:latin typeface="Calibri"/>
                <a:ea typeface="Calibri"/>
                <a:cs typeface="Times New Roman"/>
              </a:rPr>
              <a:t>Care Home Manager</a:t>
            </a:r>
            <a:endParaRPr lang="en-GB" sz="1100" kern="0" dirty="0">
              <a:solidFill>
                <a:sysClr val="window" lastClr="FFFFFF"/>
              </a:solidFill>
              <a:latin typeface="Calibri"/>
              <a:ea typeface="Calibri"/>
              <a:cs typeface="Times New Roman"/>
            </a:endParaRPr>
          </a:p>
          <a:p>
            <a:pPr algn="ctr">
              <a:lnSpc>
                <a:spcPct val="115000"/>
              </a:lnSpc>
              <a:spcAft>
                <a:spcPts val="1000"/>
              </a:spcAft>
              <a:defRPr/>
            </a:pPr>
            <a:r>
              <a:rPr lang="en-GB" sz="1100" kern="0" dirty="0">
                <a:solidFill>
                  <a:sysClr val="window" lastClr="FFFFFF"/>
                </a:solidFill>
                <a:latin typeface="Calibri"/>
                <a:ea typeface="Calibri"/>
                <a:cs typeface="Times New Roman"/>
              </a:rPr>
              <a:t>“</a:t>
            </a:r>
            <a:r>
              <a:rPr lang="en-GB" sz="1100" i="1" kern="0" dirty="0">
                <a:solidFill>
                  <a:sysClr val="window" lastClr="FFFFFF"/>
                </a:solidFill>
                <a:latin typeface="Calibri"/>
                <a:ea typeface="Calibri"/>
                <a:cs typeface="Times New Roman"/>
              </a:rPr>
              <a:t>I am now happy to stand up at conferences and share with others our experience of LPZ, which is something I never dreamed I’d do</a:t>
            </a:r>
            <a:r>
              <a:rPr lang="en-GB" sz="1100" kern="0" dirty="0">
                <a:solidFill>
                  <a:sysClr val="window" lastClr="FFFFFF"/>
                </a:solidFill>
                <a:latin typeface="Calibri"/>
                <a:ea typeface="Calibri"/>
                <a:cs typeface="Times New Roman"/>
              </a:rPr>
              <a:t>”</a:t>
            </a:r>
          </a:p>
        </p:txBody>
      </p:sp>
      <p:sp>
        <p:nvSpPr>
          <p:cNvPr id="8" name="Rounded Rectangular Callout 7"/>
          <p:cNvSpPr/>
          <p:nvPr/>
        </p:nvSpPr>
        <p:spPr>
          <a:xfrm>
            <a:off x="4800600" y="4076700"/>
            <a:ext cx="2971800" cy="2362200"/>
          </a:xfrm>
          <a:prstGeom prst="wedgeRoundRect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defRPr/>
            </a:pPr>
            <a:r>
              <a:rPr lang="en-GB" sz="1000" b="1" dirty="0">
                <a:solidFill>
                  <a:prstClr val="black"/>
                </a:solidFill>
                <a:latin typeface="Calibri"/>
                <a:ea typeface="Calibri"/>
                <a:cs typeface="Times New Roman"/>
              </a:rPr>
              <a:t>“</a:t>
            </a:r>
            <a:r>
              <a:rPr lang="en-GB" sz="1000" b="1" i="1" dirty="0">
                <a:solidFill>
                  <a:prstClr val="black"/>
                </a:solidFill>
                <a:latin typeface="Calibri"/>
                <a:ea typeface="Calibri"/>
                <a:cs typeface="Times New Roman"/>
              </a:rPr>
              <a:t>Following our attendance at the L.P.Z. meetings we were inspired and motivated to re-evaluate our approach to several aspects of our care, the effectiveness of our assessment tools and how to improve our service.  L.P.Z. enabled us to meet with other professionals and take advantage of extra training opportunities for our staff.”</a:t>
            </a:r>
            <a:r>
              <a:rPr lang="en-GB" sz="1000" b="1" dirty="0">
                <a:solidFill>
                  <a:prstClr val="black"/>
                </a:solidFill>
                <a:latin typeface="Calibri"/>
                <a:ea typeface="Calibri"/>
                <a:cs typeface="Times New Roman"/>
              </a:rPr>
              <a:t> Care Home Manager</a:t>
            </a:r>
            <a:endParaRPr lang="en-GB" sz="1200" dirty="0">
              <a:solidFill>
                <a:prstClr val="black"/>
              </a:solidFill>
              <a:latin typeface="Calibri"/>
              <a:ea typeface="Calibri"/>
              <a:cs typeface="Times New Roman"/>
            </a:endParaRPr>
          </a:p>
          <a:p>
            <a:pPr algn="just">
              <a:defRPr/>
            </a:pPr>
            <a:r>
              <a:rPr lang="en-GB" sz="1000" dirty="0">
                <a:solidFill>
                  <a:prstClr val="black"/>
                </a:solidFill>
                <a:latin typeface="Calibri"/>
                <a:ea typeface="Calibri"/>
                <a:cs typeface="Times New Roman"/>
              </a:rPr>
              <a:t> </a:t>
            </a:r>
            <a:endParaRPr lang="en-GB" sz="1200" dirty="0">
              <a:solidFill>
                <a:prstClr val="black"/>
              </a:solidFill>
              <a:latin typeface="Calibri"/>
              <a:ea typeface="Calibri"/>
              <a:cs typeface="Times New Roman"/>
            </a:endParaRPr>
          </a:p>
          <a:p>
            <a:pPr algn="just">
              <a:defRPr/>
            </a:pPr>
            <a:r>
              <a:rPr lang="en-GB" sz="1200" dirty="0">
                <a:solidFill>
                  <a:prstClr val="black"/>
                </a:solidFill>
                <a:latin typeface="Calibri"/>
                <a:ea typeface="Calibri"/>
                <a:cs typeface="Times New Roman"/>
              </a:rPr>
              <a:t>Care Home Manager</a:t>
            </a:r>
          </a:p>
          <a:p>
            <a:pPr algn="ctr">
              <a:defRPr/>
            </a:pPr>
            <a:r>
              <a:rPr lang="en-US" sz="1200" dirty="0">
                <a:solidFill>
                  <a:prstClr val="black"/>
                </a:solidFill>
                <a:latin typeface="Calibri"/>
                <a:ea typeface="Calibri"/>
                <a:cs typeface="Times New Roman"/>
              </a:rPr>
              <a:t> </a:t>
            </a:r>
            <a:endParaRPr lang="en-GB" sz="1200" dirty="0">
              <a:solidFill>
                <a:prstClr val="black"/>
              </a:solidFill>
              <a:latin typeface="Calibri"/>
              <a:ea typeface="Calibri"/>
              <a:cs typeface="Times New Roman"/>
            </a:endParaRPr>
          </a:p>
        </p:txBody>
      </p:sp>
      <p:sp>
        <p:nvSpPr>
          <p:cNvPr id="9" name="Oval Callout 8"/>
          <p:cNvSpPr/>
          <p:nvPr/>
        </p:nvSpPr>
        <p:spPr>
          <a:xfrm>
            <a:off x="8229600" y="3733800"/>
            <a:ext cx="2209800" cy="2209800"/>
          </a:xfrm>
          <a:prstGeom prst="wedgeEllipse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US" sz="1200" i="1" kern="0" dirty="0">
                <a:solidFill>
                  <a:sysClr val="window" lastClr="FFFFFF"/>
                </a:solidFill>
                <a:latin typeface="Calibri" panose="020F0502020204030204"/>
                <a:ea typeface="Calibri"/>
                <a:cs typeface="Times New Roman"/>
              </a:rPr>
              <a:t>“Since they looked at why I was falling, I have changed rooms and feel safer. I am sleeping and eating better, and I feel much brighter in the day” </a:t>
            </a:r>
            <a:r>
              <a:rPr lang="en-US" sz="1200" b="1" kern="0" dirty="0">
                <a:solidFill>
                  <a:sysClr val="window" lastClr="FFFFFF"/>
                </a:solidFill>
                <a:latin typeface="Calibri" panose="020F0502020204030204"/>
                <a:ea typeface="Calibri"/>
                <a:cs typeface="Times New Roman"/>
              </a:rPr>
              <a:t>Mary</a:t>
            </a:r>
            <a:endParaRPr lang="en-GB" sz="1200" kern="0" dirty="0">
              <a:solidFill>
                <a:sysClr val="window" lastClr="FFFFFF"/>
              </a:solidFill>
              <a:latin typeface="Calibri" panose="020F0502020204030204"/>
              <a:ea typeface="Calibri"/>
              <a:cs typeface="Times New Roman"/>
            </a:endParaRPr>
          </a:p>
          <a:p>
            <a:pPr algn="ctr">
              <a:defRPr/>
            </a:pPr>
            <a:r>
              <a:rPr lang="en-US" sz="1200" kern="0" dirty="0">
                <a:solidFill>
                  <a:sysClr val="window" lastClr="FFFFFF"/>
                </a:solidFill>
                <a:latin typeface="Calibri" panose="020F0502020204030204"/>
                <a:ea typeface="Calibri"/>
                <a:cs typeface="Times New Roman"/>
              </a:rPr>
              <a:t> Care Home Resident</a:t>
            </a:r>
            <a:endParaRPr lang="en-GB" sz="1200" kern="0" dirty="0">
              <a:solidFill>
                <a:sysClr val="window" lastClr="FFFFFF"/>
              </a:solidFill>
              <a:latin typeface="Calibri" panose="020F0502020204030204"/>
              <a:ea typeface="Calibri"/>
              <a:cs typeface="Times New Roman"/>
            </a:endParaRPr>
          </a:p>
        </p:txBody>
      </p:sp>
    </p:spTree>
    <p:extLst>
      <p:ext uri="{BB962C8B-B14F-4D97-AF65-F5344CB8AC3E}">
        <p14:creationId xmlns:p14="http://schemas.microsoft.com/office/powerpoint/2010/main" val="406261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31799-EC43-474F-9BA4-B60AE59FA9AE}"/>
              </a:ext>
            </a:extLst>
          </p:cNvPr>
          <p:cNvSpPr>
            <a:spLocks noGrp="1"/>
          </p:cNvSpPr>
          <p:nvPr>
            <p:ph type="title"/>
          </p:nvPr>
        </p:nvSpPr>
        <p:spPr/>
        <p:txBody>
          <a:bodyPr>
            <a:normAutofit/>
          </a:bodyPr>
          <a:lstStyle/>
          <a:p>
            <a:r>
              <a:rPr lang="en-GB" sz="3000" dirty="0" err="1"/>
              <a:t>Landielijke</a:t>
            </a:r>
            <a:r>
              <a:rPr lang="en-GB" sz="3000" dirty="0"/>
              <a:t> </a:t>
            </a:r>
            <a:r>
              <a:rPr lang="en-GB" sz="3000" dirty="0" err="1"/>
              <a:t>Pravelentiemeting</a:t>
            </a:r>
            <a:r>
              <a:rPr lang="en-GB" sz="3000" dirty="0"/>
              <a:t> </a:t>
            </a:r>
            <a:r>
              <a:rPr lang="en-GB" sz="3000" dirty="0" err="1"/>
              <a:t>Zorgproblemen</a:t>
            </a:r>
            <a:r>
              <a:rPr lang="en-GB" sz="3000" dirty="0"/>
              <a:t> (LPZ)</a:t>
            </a:r>
            <a:endParaRPr lang="en-AU" sz="3000" dirty="0"/>
          </a:p>
        </p:txBody>
      </p:sp>
      <p:sp>
        <p:nvSpPr>
          <p:cNvPr id="7" name="Content Placeholder 2">
            <a:extLst>
              <a:ext uri="{FF2B5EF4-FFF2-40B4-BE49-F238E27FC236}">
                <a16:creationId xmlns:a16="http://schemas.microsoft.com/office/drawing/2014/main" id="{2773A4ED-AB6E-40C5-B6E3-2DB81A06B136}"/>
              </a:ext>
            </a:extLst>
          </p:cNvPr>
          <p:cNvSpPr>
            <a:spLocks noGrp="1"/>
          </p:cNvSpPr>
          <p:nvPr>
            <p:ph idx="1"/>
          </p:nvPr>
        </p:nvSpPr>
        <p:spPr>
          <a:xfrm>
            <a:off x="2152650" y="2371298"/>
            <a:ext cx="7886700" cy="3960211"/>
          </a:xfrm>
        </p:spPr>
        <p:txBody>
          <a:bodyPr>
            <a:normAutofit/>
          </a:bodyPr>
          <a:lstStyle/>
          <a:p>
            <a:pPr marL="285750" indent="-285750">
              <a:buFont typeface="Arial" panose="020B0604020202020204" pitchFamily="34" charset="0"/>
              <a:buChar char="•"/>
            </a:pPr>
            <a:r>
              <a:rPr lang="en-US" sz="2000" b="1" dirty="0">
                <a:solidFill>
                  <a:schemeClr val="tx1"/>
                </a:solidFill>
              </a:rPr>
              <a:t>Once yearly measurement</a:t>
            </a:r>
          </a:p>
          <a:p>
            <a:pPr marL="285750" indent="-285750">
              <a:buFont typeface="Arial" panose="020B0604020202020204" pitchFamily="34" charset="0"/>
              <a:buChar char="•"/>
            </a:pPr>
            <a:r>
              <a:rPr lang="en-US" sz="2000" b="1" dirty="0">
                <a:solidFill>
                  <a:schemeClr val="tx1"/>
                </a:solidFill>
              </a:rPr>
              <a:t>Single snap-shot</a:t>
            </a:r>
          </a:p>
          <a:p>
            <a:pPr marL="285750" indent="-285750">
              <a:buFont typeface="Arial" panose="020B0604020202020204" pitchFamily="34" charset="0"/>
              <a:buChar char="•"/>
            </a:pPr>
            <a:r>
              <a:rPr lang="en-US" sz="2000" b="1" dirty="0">
                <a:solidFill>
                  <a:schemeClr val="tx1"/>
                </a:solidFill>
              </a:rPr>
              <a:t>Netherlands, Germany, Austria, Switzerland, Turkey</a:t>
            </a:r>
          </a:p>
          <a:p>
            <a:pPr marL="285750" indent="-285750">
              <a:buFont typeface="Arial" panose="020B0604020202020204" pitchFamily="34" charset="0"/>
              <a:buChar char="•"/>
            </a:pPr>
            <a:r>
              <a:rPr lang="en-US" sz="2000" b="1" dirty="0">
                <a:solidFill>
                  <a:schemeClr val="tx1"/>
                </a:solidFill>
              </a:rPr>
              <a:t>Care homes can compare their results against:</a:t>
            </a:r>
          </a:p>
          <a:p>
            <a:pPr marL="742950" lvl="1" indent="-28575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Previous years results </a:t>
            </a:r>
          </a:p>
          <a:p>
            <a:pPr marL="742950" lvl="1" indent="-28575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Other Care Homes</a:t>
            </a:r>
          </a:p>
          <a:p>
            <a:pPr marL="742950" lvl="1" indent="-28575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Other Countries</a:t>
            </a:r>
          </a:p>
        </p:txBody>
      </p:sp>
      <p:pic>
        <p:nvPicPr>
          <p:cNvPr id="8" name="Picture 2">
            <a:extLst>
              <a:ext uri="{FF2B5EF4-FFF2-40B4-BE49-F238E27FC236}">
                <a16:creationId xmlns:a16="http://schemas.microsoft.com/office/drawing/2014/main" id="{5B8D4281-728E-48A2-8BCA-33DD1DC53C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52"/>
          <a:stretch/>
        </p:blipFill>
        <p:spPr bwMode="auto">
          <a:xfrm>
            <a:off x="7797585" y="4368801"/>
            <a:ext cx="2870421" cy="211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6A0C410A-D731-489B-A4FF-E079B035A152}"/>
              </a:ext>
            </a:extLst>
          </p:cNvPr>
          <p:cNvSpPr/>
          <p:nvPr/>
        </p:nvSpPr>
        <p:spPr>
          <a:xfrm>
            <a:off x="2152651" y="5995587"/>
            <a:ext cx="2646942" cy="369332"/>
          </a:xfrm>
          <a:prstGeom prst="rect">
            <a:avLst/>
          </a:prstGeom>
        </p:spPr>
        <p:txBody>
          <a:bodyPr wrap="none">
            <a:spAutoFit/>
          </a:bodyPr>
          <a:lstStyle/>
          <a:p>
            <a:pPr algn="ctr" defTabSz="685800">
              <a:defRPr/>
            </a:pPr>
            <a:r>
              <a:rPr lang="en-GB" altLang="en-US" dirty="0">
                <a:solidFill>
                  <a:prstClr val="black"/>
                </a:solidFill>
                <a:latin typeface="Arial" panose="020B0604020202020204" pitchFamily="34" charset="0"/>
                <a:ea typeface="Geneva" pitchFamily="-84" charset="-128"/>
                <a:cs typeface="Arial" panose="020B0604020202020204" pitchFamily="34" charset="0"/>
                <a:hlinkClick r:id="rId3"/>
              </a:rPr>
              <a:t>http://www.gb.lpz-um.eu</a:t>
            </a:r>
            <a:endParaRPr lang="en-GB" altLang="en-US" dirty="0">
              <a:solidFill>
                <a:prstClr val="black"/>
              </a:solidFill>
              <a:latin typeface="Arial" panose="020B0604020202020204" pitchFamily="34" charset="0"/>
              <a:ea typeface="Geneva" pitchFamily="-84" charset="-128"/>
              <a:cs typeface="Arial" panose="020B0604020202020204" pitchFamily="34" charset="0"/>
            </a:endParaRPr>
          </a:p>
        </p:txBody>
      </p:sp>
    </p:spTree>
    <p:extLst>
      <p:ext uri="{BB962C8B-B14F-4D97-AF65-F5344CB8AC3E}">
        <p14:creationId xmlns:p14="http://schemas.microsoft.com/office/powerpoint/2010/main" val="246975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97341"/>
            <a:ext cx="7886700" cy="702887"/>
          </a:xfrm>
        </p:spPr>
        <p:txBody>
          <a:bodyPr/>
          <a:lstStyle/>
          <a:p>
            <a:r>
              <a:rPr lang="en-GB" dirty="0"/>
              <a:t>What does LPZ measure ?</a:t>
            </a:r>
          </a:p>
        </p:txBody>
      </p:sp>
      <p:sp>
        <p:nvSpPr>
          <p:cNvPr id="3" name="Content Placeholder 2"/>
          <p:cNvSpPr>
            <a:spLocks noGrp="1"/>
          </p:cNvSpPr>
          <p:nvPr>
            <p:ph idx="1"/>
          </p:nvPr>
        </p:nvSpPr>
        <p:spPr>
          <a:xfrm>
            <a:off x="2152650" y="1752617"/>
            <a:ext cx="8134350" cy="4430487"/>
          </a:xfrm>
        </p:spPr>
        <p:txBody>
          <a:bodyPr>
            <a:normAutofit/>
          </a:bodyPr>
          <a:lstStyle/>
          <a:p>
            <a:pPr marL="0" indent="0">
              <a:buNone/>
            </a:pPr>
            <a:r>
              <a:rPr lang="en-GB" sz="2800" b="1" dirty="0">
                <a:solidFill>
                  <a:schemeClr val="tx1"/>
                </a:solidFill>
              </a:rPr>
              <a:t>7 common problems that care home residents may face:</a:t>
            </a:r>
          </a:p>
          <a:p>
            <a:r>
              <a:rPr lang="en-GB" sz="2800" b="1" dirty="0">
                <a:solidFill>
                  <a:srgbClr val="FF0000"/>
                </a:solidFill>
              </a:rPr>
              <a:t>Pressure ulceration/ skin damage</a:t>
            </a:r>
          </a:p>
          <a:p>
            <a:r>
              <a:rPr lang="en-GB" sz="2800" b="1" dirty="0">
                <a:solidFill>
                  <a:srgbClr val="FF0000"/>
                </a:solidFill>
              </a:rPr>
              <a:t>Incontinence</a:t>
            </a:r>
          </a:p>
          <a:p>
            <a:r>
              <a:rPr lang="en-GB" sz="2800" b="1" dirty="0">
                <a:solidFill>
                  <a:srgbClr val="FF0000"/>
                </a:solidFill>
              </a:rPr>
              <a:t>Nutrition &amp; hydration problems</a:t>
            </a:r>
          </a:p>
          <a:p>
            <a:r>
              <a:rPr lang="en-GB" sz="2800" b="1" dirty="0">
                <a:solidFill>
                  <a:srgbClr val="FF0000"/>
                </a:solidFill>
              </a:rPr>
              <a:t>Pain</a:t>
            </a:r>
          </a:p>
          <a:p>
            <a:r>
              <a:rPr lang="en-GB" sz="2800" b="1" dirty="0">
                <a:solidFill>
                  <a:srgbClr val="FF0000"/>
                </a:solidFill>
              </a:rPr>
              <a:t>Falls</a:t>
            </a:r>
          </a:p>
          <a:p>
            <a:r>
              <a:rPr lang="en-GB" sz="2800" b="1" dirty="0">
                <a:solidFill>
                  <a:srgbClr val="FF0000"/>
                </a:solidFill>
              </a:rPr>
              <a:t>Restraint</a:t>
            </a:r>
          </a:p>
          <a:p>
            <a:r>
              <a:rPr lang="en-GB" sz="2800" b="1" dirty="0">
                <a:solidFill>
                  <a:srgbClr val="FF0000"/>
                </a:solidFill>
              </a:rPr>
              <a:t>Deterioration</a:t>
            </a:r>
          </a:p>
          <a:p>
            <a:endParaRPr lang="en-GB" sz="2800" b="1" dirty="0">
              <a:solidFill>
                <a:srgbClr val="FF0000"/>
              </a:solidFill>
            </a:endParaRPr>
          </a:p>
        </p:txBody>
      </p:sp>
    </p:spTree>
    <p:extLst>
      <p:ext uri="{BB962C8B-B14F-4D97-AF65-F5344CB8AC3E}">
        <p14:creationId xmlns:p14="http://schemas.microsoft.com/office/powerpoint/2010/main" val="258320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94816"/>
            <a:ext cx="7886700" cy="934063"/>
          </a:xfrm>
        </p:spPr>
        <p:txBody>
          <a:bodyPr>
            <a:normAutofit/>
          </a:bodyPr>
          <a:lstStyle/>
          <a:p>
            <a:r>
              <a:rPr lang="en-GB" dirty="0"/>
              <a:t>Improving care home patient safety - headlines</a:t>
            </a:r>
          </a:p>
        </p:txBody>
      </p:sp>
      <p:sp>
        <p:nvSpPr>
          <p:cNvPr id="3" name="Content Placeholder 2"/>
          <p:cNvSpPr>
            <a:spLocks noGrp="1"/>
          </p:cNvSpPr>
          <p:nvPr>
            <p:ph idx="1"/>
          </p:nvPr>
        </p:nvSpPr>
        <p:spPr>
          <a:xfrm>
            <a:off x="2030735" y="2333297"/>
            <a:ext cx="7886700" cy="3935644"/>
          </a:xfrm>
        </p:spPr>
        <p:txBody>
          <a:bodyPr>
            <a:noAutofit/>
          </a:bodyPr>
          <a:lstStyle/>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450 000 care home residents</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Average number of diagnoses – 6.2</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Average number of medications – 8 per resident</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30% malnourished</a:t>
            </a: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56% at risk of malnourishment</a:t>
            </a: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Average life expectancy</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1 year for nursing homes</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2 years for residential homes</a:t>
            </a:r>
          </a:p>
        </p:txBody>
      </p:sp>
    </p:spTree>
    <p:extLst>
      <p:ext uri="{BB962C8B-B14F-4D97-AF65-F5344CB8AC3E}">
        <p14:creationId xmlns:p14="http://schemas.microsoft.com/office/powerpoint/2010/main" val="215597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Pressure Ulcers</a:t>
            </a:r>
            <a:br>
              <a:rPr lang="en-GB" sz="3000" dirty="0"/>
            </a:br>
            <a:r>
              <a:rPr lang="en-GB" sz="3000" dirty="0"/>
              <a:t>Slight reduction in overall data- but significant improvements in some homes individual results</a:t>
            </a:r>
          </a:p>
        </p:txBody>
      </p:sp>
      <p:graphicFrame>
        <p:nvGraphicFramePr>
          <p:cNvPr id="7" name="Content Placeholder 6"/>
          <p:cNvGraphicFramePr>
            <a:graphicFrameLocks noGrp="1"/>
          </p:cNvGraphicFramePr>
          <p:nvPr>
            <p:ph idx="1"/>
          </p:nvPr>
        </p:nvGraphicFramePr>
        <p:xfrm>
          <a:off x="2152650" y="2357439"/>
          <a:ext cx="7886700" cy="3825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209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Residents at Risk of Pressure Ulcers</a:t>
            </a:r>
            <a:br>
              <a:rPr lang="en-GB" sz="3000" dirty="0"/>
            </a:br>
            <a:r>
              <a:rPr lang="en-GB" sz="3000" dirty="0"/>
              <a:t>Despite increasing number at risk, actual numbers of pressure ulcers hasn’t increased</a:t>
            </a:r>
          </a:p>
        </p:txBody>
      </p:sp>
      <p:graphicFrame>
        <p:nvGraphicFramePr>
          <p:cNvPr id="5" name="Chart 4"/>
          <p:cNvGraphicFramePr>
            <a:graphicFrameLocks/>
          </p:cNvGraphicFramePr>
          <p:nvPr>
            <p:extLst>
              <p:ext uri="{D42A27DB-BD31-4B8C-83A1-F6EECF244321}">
                <p14:modId xmlns:p14="http://schemas.microsoft.com/office/powerpoint/2010/main" val="2249381761"/>
              </p:ext>
            </p:extLst>
          </p:nvPr>
        </p:nvGraphicFramePr>
        <p:xfrm>
          <a:off x="2133600" y="2057400"/>
          <a:ext cx="79248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3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490" y="897315"/>
            <a:ext cx="5915025" cy="654396"/>
          </a:xfrm>
        </p:spPr>
        <p:txBody>
          <a:bodyPr>
            <a:normAutofit fontScale="90000"/>
          </a:bodyPr>
          <a:lstStyle/>
          <a:p>
            <a:r>
              <a:rPr lang="en-GB" dirty="0"/>
              <a:t>Falls within the last 12 months</a:t>
            </a:r>
          </a:p>
        </p:txBody>
      </p:sp>
      <p:graphicFrame>
        <p:nvGraphicFramePr>
          <p:cNvPr id="5" name="Content Placeholder 4"/>
          <p:cNvGraphicFramePr>
            <a:graphicFrameLocks noGrp="1"/>
          </p:cNvGraphicFramePr>
          <p:nvPr>
            <p:ph idx="1"/>
          </p:nvPr>
        </p:nvGraphicFramePr>
        <p:xfrm>
          <a:off x="2152650" y="2357439"/>
          <a:ext cx="7886700" cy="3825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368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Pressure Ulcer Data</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2650" y="1707379"/>
            <a:ext cx="7886700" cy="438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61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04" y="1056643"/>
            <a:ext cx="7473256" cy="542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40035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Custom 1">
      <a:dk1>
        <a:srgbClr val="465A6C"/>
      </a:dk1>
      <a:lt1>
        <a:srgbClr val="FFFFFF"/>
      </a:lt1>
      <a:dk2>
        <a:srgbClr val="44546A"/>
      </a:dk2>
      <a:lt2>
        <a:srgbClr val="EEF2F3"/>
      </a:lt2>
      <a:accent1>
        <a:srgbClr val="013F84"/>
      </a:accent1>
      <a:accent2>
        <a:srgbClr val="029D96"/>
      </a:accent2>
      <a:accent3>
        <a:srgbClr val="0068B4"/>
      </a:accent3>
      <a:accent4>
        <a:srgbClr val="00A7D6"/>
      </a:accent4>
      <a:accent5>
        <a:srgbClr val="462B7E"/>
      </a:accent5>
      <a:accent6>
        <a:srgbClr val="34BCEE"/>
      </a:accent6>
      <a:hlink>
        <a:srgbClr val="0068B4"/>
      </a:hlink>
      <a:folHlink>
        <a:srgbClr val="029D9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547</Words>
  <Application>Microsoft Office PowerPoint</Application>
  <PresentationFormat>Widescreen</PresentationFormat>
  <Paragraphs>67</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Geneva</vt:lpstr>
      <vt:lpstr>Symbol</vt:lpstr>
      <vt:lpstr>Times New Roman</vt:lpstr>
      <vt:lpstr>2_Office Theme</vt:lpstr>
      <vt:lpstr>5_Office Theme</vt:lpstr>
      <vt:lpstr>EMAHSN Patient Safety Programme  The LPZ Project </vt:lpstr>
      <vt:lpstr>Landielijke Pravelentiemeting Zorgproblemen (LPZ)</vt:lpstr>
      <vt:lpstr>What does LPZ measure ?</vt:lpstr>
      <vt:lpstr>Improving care home patient safety - headlines</vt:lpstr>
      <vt:lpstr>Pressure Ulcers Slight reduction in overall data- but significant improvements in some homes individual results</vt:lpstr>
      <vt:lpstr>Residents at Risk of Pressure Ulcers Despite increasing number at risk, actual numbers of pressure ulcers hasn’t increased</vt:lpstr>
      <vt:lpstr>Falls within the last 12 months</vt:lpstr>
      <vt:lpstr>Pressure Ulcer Data</vt:lpstr>
      <vt:lpstr>PowerPoint Presentation</vt:lpstr>
      <vt:lpstr>Beechdale Care Home</vt:lpstr>
      <vt:lpstr>How has LPZ helped Oakdene Care home?</vt:lpstr>
      <vt:lpstr>What LPZ offers Care Homes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Poole</dc:creator>
  <cp:lastModifiedBy>Claire Poole</cp:lastModifiedBy>
  <cp:revision>9</cp:revision>
  <dcterms:created xsi:type="dcterms:W3CDTF">2019-08-05T15:15:05Z</dcterms:created>
  <dcterms:modified xsi:type="dcterms:W3CDTF">2019-08-06T08:37:46Z</dcterms:modified>
</cp:coreProperties>
</file>