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26" r:id="rId2"/>
  </p:sldMasterIdLst>
  <p:notesMasterIdLst>
    <p:notesMasterId r:id="rId27"/>
  </p:notesMasterIdLst>
  <p:handoutMasterIdLst>
    <p:handoutMasterId r:id="rId28"/>
  </p:handoutMasterIdLst>
  <p:sldIdLst>
    <p:sldId id="444" r:id="rId3"/>
    <p:sldId id="445" r:id="rId4"/>
    <p:sldId id="446" r:id="rId5"/>
    <p:sldId id="447" r:id="rId6"/>
    <p:sldId id="449" r:id="rId7"/>
    <p:sldId id="450" r:id="rId8"/>
    <p:sldId id="452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64" r:id="rId20"/>
    <p:sldId id="465" r:id="rId21"/>
    <p:sldId id="466" r:id="rId22"/>
    <p:sldId id="473" r:id="rId23"/>
    <p:sldId id="474" r:id="rId24"/>
    <p:sldId id="479" r:id="rId25"/>
    <p:sldId id="480" r:id="rId26"/>
  </p:sldIdLst>
  <p:sldSz cx="9144000" cy="6858000" type="screen4x3"/>
  <p:notesSz cx="9926638" cy="67976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-8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-8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-8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-8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-8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-8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-8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-8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78636" autoAdjust="0"/>
  </p:normalViewPr>
  <p:slideViewPr>
    <p:cSldViewPr snapToGrid="0" snapToObjects="1">
      <p:cViewPr varScale="1">
        <p:scale>
          <a:sx n="99" d="100"/>
          <a:sy n="99" d="100"/>
        </p:scale>
        <p:origin x="78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37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803" y="0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5562762-9FA6-422F-A1B9-782620D1F7B3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6456611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803" y="6456611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331E24C3-92BA-4EA9-95C2-F6DCAFBC1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238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3" y="0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5A5DF86A-36D6-403B-9227-81157DDD575B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456611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3" y="6456611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5ADF2049-9E94-4885-870E-216753F11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523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3A563-82B5-9547-81B8-AE715486E9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91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Examples of how data can help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3A563-82B5-9547-81B8-AE715486E9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28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3A563-82B5-9547-81B8-AE715486E9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61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true measure of recruitment</a:t>
            </a:r>
            <a:r>
              <a:rPr lang="en-US" baseline="0" dirty="0" smtClean="0"/>
              <a:t> effectiveness</a:t>
            </a:r>
            <a:r>
              <a:rPr lang="mr-IN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3A563-82B5-9547-81B8-AE715486E9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23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386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3A563-82B5-9547-81B8-AE715486E9F0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38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394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Thanking past employees for being part of a success 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3A563-82B5-9547-81B8-AE715486E9F0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903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919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429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849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3A563-82B5-9547-81B8-AE715486E9F0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761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416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8233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625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3A563-82B5-9547-81B8-AE715486E9F0}" type="slidenum">
              <a:rPr lang="en-US" smtClean="0"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37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3A563-82B5-9547-81B8-AE715486E9F0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05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792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D3A563-82B5-9547-81B8-AE715486E9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30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3A563-82B5-9547-81B8-AE715486E9F0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70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196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381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70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23A47-89D7-49F2-8CF0-1509994F4C6B}" type="datetimeFigureOut">
              <a:rPr lang="en-US" altLang="en-US"/>
              <a:pPr>
                <a:defRPr/>
              </a:pPr>
              <a:t>6/11/2018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CB8D0-2351-4ED5-8811-2E241F79EB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  <p:sndAc>
      <p:stSnd>
        <p:snd r:embed="rId1" name="Explosion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CF99E-1B10-4FDC-A16D-AF49CA33418C}" type="datetimeFigureOut">
              <a:rPr lang="en-US" altLang="en-US"/>
              <a:pPr>
                <a:defRPr/>
              </a:pPr>
              <a:t>6/11/2018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46402-770E-4373-9BBF-01D7E5F520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  <p:sndAc>
      <p:stSnd>
        <p:snd r:embed="rId1" name="Explosion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D818F-4C4F-4046-8289-59A5D3D11804}" type="datetimeFigureOut">
              <a:rPr lang="en-US" altLang="en-US"/>
              <a:pPr>
                <a:defRPr/>
              </a:pPr>
              <a:t>6/11/2018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85C51-8A92-4012-BD7D-57C1FAB021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  <p:sndAc>
      <p:stSnd>
        <p:snd r:embed="rId1" name="Explosion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63688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194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pic>
        <p:nvPicPr>
          <p:cNvPr id="11271" name="Picture 7" descr="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500"/>
            <a:ext cx="9142413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260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511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7372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4327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4327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029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194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250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029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396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F03B6-2AF4-46AF-AC54-4903FD8C8B27}" type="datetimeFigureOut">
              <a:rPr lang="en-US" altLang="en-US"/>
              <a:pPr>
                <a:defRPr/>
              </a:pPr>
              <a:t>6/11/2018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DF965-FE03-4AC3-B9AC-2D5F0E78BF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  <p:sndAc>
      <p:stSnd>
        <p:snd r:embed="rId1" name="Explosion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1537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812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395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95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46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C5B10-F37F-470C-93AB-2200266C711B}" type="datetimeFigureOut">
              <a:rPr lang="en-US" altLang="en-US"/>
              <a:pPr>
                <a:defRPr/>
              </a:pPr>
              <a:t>6/11/2018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36FD6-0E50-444A-BF51-D6148E272D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  <p:sndAc>
      <p:stSnd>
        <p:snd r:embed="rId1" name="Explosion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ECC8A-0BF6-4519-A0FF-33CFB8C2B6C7}" type="datetimeFigureOut">
              <a:rPr lang="en-US" altLang="en-US"/>
              <a:pPr>
                <a:defRPr/>
              </a:pPr>
              <a:t>6/11/2018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9DCA6-FE4C-4ACA-9234-B7F17542B5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  <p:sndAc>
      <p:stSnd>
        <p:snd r:embed="rId1" name="Explosion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AC358-8F53-44F4-B7D7-62FE40B3F33D}" type="datetimeFigureOut">
              <a:rPr lang="en-US" altLang="en-US"/>
              <a:pPr>
                <a:defRPr/>
              </a:pPr>
              <a:t>6/11/2018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D04AD-96DF-47F2-B03B-81C2B717FDE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  <p:sndAc>
      <p:stSnd>
        <p:snd r:embed="rId1" name="Explosion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6355B-D9BC-4E7A-AEBE-4C905FEEF6C2}" type="datetimeFigureOut">
              <a:rPr lang="en-US" altLang="en-US"/>
              <a:pPr>
                <a:defRPr/>
              </a:pPr>
              <a:t>6/11/2018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BD1F2-50CF-471C-B373-5FAC80A382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  <p:sndAc>
      <p:stSnd>
        <p:snd r:embed="rId1" name="Explosion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6CFD1-B5C2-4AD0-83F6-19308598D8A4}" type="datetimeFigureOut">
              <a:rPr lang="en-US" altLang="en-US"/>
              <a:pPr>
                <a:defRPr/>
              </a:pPr>
              <a:t>6/11/2018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53195-9EE6-42F7-AF51-5E6B4B6D6FB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  <p:sndAc>
      <p:stSnd>
        <p:snd r:embed="rId1" name="Explosion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BCAD5-FFB8-4AD8-9C5C-B7547FF884E1}" type="datetimeFigureOut">
              <a:rPr lang="en-US" altLang="en-US"/>
              <a:pPr>
                <a:defRPr/>
              </a:pPr>
              <a:t>6/11/2018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018E8-91C3-46E5-ACFF-335DDC0047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  <p:sndAc>
      <p:stSnd>
        <p:snd r:embed="rId1" name="Explosion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4E6E5-C955-43D8-802C-6BC8384E9AEF}" type="datetimeFigureOut">
              <a:rPr lang="en-US" altLang="en-US"/>
              <a:pPr>
                <a:defRPr/>
              </a:pPr>
              <a:t>6/11/2018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3C0C7-7FDE-4A5B-ABB9-CA7FBA23250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  <p:sndAc>
      <p:stSnd>
        <p:snd r:embed="rId1" name="Explosion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CE2570E-CEB7-426D-AEA2-97F34DBB2B40}" type="datetimeFigureOut">
              <a:rPr lang="en-US" altLang="en-US"/>
              <a:pPr>
                <a:defRPr/>
              </a:pPr>
              <a:t>6/11/2018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9D4E39-FCF9-435F-BD08-513B75D3FA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spd="slow">
    <p:sndAc>
      <p:stSnd>
        <p:snd r:embed="rId13" name="Explosion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-8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8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8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8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8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-8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-8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-8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-8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Text here (level one)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pic>
        <p:nvPicPr>
          <p:cNvPr id="10254" name="Picture 14" descr="PowerPoint Banner Smal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500"/>
            <a:ext cx="9144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77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bin"/><Relationship Id="rId7" Type="http://schemas.microsoft.com/office/2007/relationships/hdphoto" Target="../media/hdphoto4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0.png"/><Relationship Id="rId5" Type="http://schemas.microsoft.com/office/2007/relationships/hdphoto" Target="../media/hdphoto3.wdp"/><Relationship Id="rId10" Type="http://schemas.openxmlformats.org/officeDocument/2006/relationships/image" Target="../media/image19.png"/><Relationship Id="rId4" Type="http://schemas.openxmlformats.org/officeDocument/2006/relationships/image" Target="../media/image15.jpe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bin"/><Relationship Id="rId7" Type="http://schemas.microsoft.com/office/2007/relationships/hdphoto" Target="../media/hdphoto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6.png"/><Relationship Id="rId5" Type="http://schemas.microsoft.com/office/2007/relationships/hdphoto" Target="../media/hdphoto5.wdp"/><Relationship Id="rId10" Type="http://schemas.openxmlformats.org/officeDocument/2006/relationships/image" Target="../media/image25.png"/><Relationship Id="rId4" Type="http://schemas.openxmlformats.org/officeDocument/2006/relationships/image" Target="../media/image21.jpe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bin"/><Relationship Id="rId7" Type="http://schemas.microsoft.com/office/2007/relationships/hdphoto" Target="../media/hdphoto7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26.png"/><Relationship Id="rId5" Type="http://schemas.microsoft.com/office/2007/relationships/hdphoto" Target="../media/hdphoto3.wdp"/><Relationship Id="rId10" Type="http://schemas.openxmlformats.org/officeDocument/2006/relationships/image" Target="../media/image30.png"/><Relationship Id="rId4" Type="http://schemas.openxmlformats.org/officeDocument/2006/relationships/image" Target="../media/image15.jpe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audio" Target="../media/audio1.bin"/><Relationship Id="rId7" Type="http://schemas.microsoft.com/office/2007/relationships/hdphoto" Target="../media/hdphoto9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8.wdp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bin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6-10-29 at 14.52.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83" y="5645947"/>
            <a:ext cx="695739" cy="444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1525" y="1002624"/>
            <a:ext cx="476976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>
                <a:solidFill>
                  <a:srgbClr val="265CA6"/>
                </a:solidFill>
                <a:ea typeface="Arial" charset="0"/>
                <a:cs typeface="Arial" charset="0"/>
              </a:rPr>
              <a:t>How to recruit great care staff using </a:t>
            </a:r>
            <a:r>
              <a:rPr lang="en-US" sz="5000" b="1">
                <a:solidFill>
                  <a:srgbClr val="265CA6"/>
                </a:solidFill>
                <a:ea typeface="Arial" charset="0"/>
                <a:cs typeface="Arial" charset="0"/>
              </a:rPr>
              <a:t>your local connections</a:t>
            </a:r>
            <a:r>
              <a:rPr lang="en-GB" sz="5000" b="1" dirty="0">
                <a:solidFill>
                  <a:srgbClr val="265CA6"/>
                </a:solidFill>
                <a:ea typeface="Arial" charset="0"/>
                <a:cs typeface="Arial" charset="0"/>
              </a:rPr>
              <a:t> </a:t>
            </a:r>
            <a:endParaRPr lang="en-US" sz="5000" b="1" dirty="0">
              <a:solidFill>
                <a:srgbClr val="265CA6"/>
              </a:solidFill>
              <a:ea typeface="Arial" charset="0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44"/>
          <a:stretch/>
        </p:blipFill>
        <p:spPr>
          <a:xfrm>
            <a:off x="5634761" y="1368335"/>
            <a:ext cx="2225457" cy="30399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37302" y="4380053"/>
            <a:ext cx="24675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65CA6"/>
                </a:solidFill>
                <a:ea typeface="Arial" charset="0"/>
                <a:cs typeface="Arial" charset="0"/>
              </a:rPr>
              <a:t>Neil Eastwood</a:t>
            </a:r>
          </a:p>
          <a:p>
            <a:pPr algn="ctr"/>
            <a:r>
              <a:rPr lang="en-US" sz="2400" b="1" dirty="0">
                <a:solidFill>
                  <a:srgbClr val="265CA6"/>
                </a:solidFill>
                <a:ea typeface="Arial" charset="0"/>
                <a:cs typeface="Arial" charset="0"/>
              </a:rPr>
              <a:t>Author, </a:t>
            </a:r>
          </a:p>
          <a:p>
            <a:pPr algn="ctr"/>
            <a:r>
              <a:rPr lang="en-US" sz="2400" b="1" dirty="0">
                <a:solidFill>
                  <a:srgbClr val="265CA6"/>
                </a:solidFill>
                <a:ea typeface="Arial" charset="0"/>
                <a:cs typeface="Arial" charset="0"/>
              </a:rPr>
              <a:t>Saving Social Care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5362" y="5645947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65CA6"/>
                </a:solidFill>
              </a:rPr>
              <a:t>@StickyNeil</a:t>
            </a:r>
            <a:endParaRPr lang="en-US">
              <a:solidFill>
                <a:srgbClr val="265C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21777"/>
      </p:ext>
    </p:extLst>
  </p:cSld>
  <p:clrMapOvr>
    <a:masterClrMapping/>
  </p:clrMapOvr>
  <p:transition spd="slow">
    <p:fade/>
    <p:sndAc>
      <p:stSnd>
        <p:snd r:embed="rId3" name="Explosion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32" y="2338448"/>
            <a:ext cx="3590852" cy="23491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93" y="2488512"/>
            <a:ext cx="2338429" cy="13837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641" y="1522092"/>
            <a:ext cx="2013194" cy="1359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158" y="1661376"/>
            <a:ext cx="1627032" cy="13541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47" y="4415822"/>
            <a:ext cx="3660822" cy="13592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23" y="4415822"/>
            <a:ext cx="4083027" cy="13592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7396" y="741938"/>
            <a:ext cx="7764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265CA6"/>
                </a:solidFill>
              </a:rPr>
              <a:t>Where are applicants </a:t>
            </a:r>
            <a:r>
              <a:rPr lang="en-US" sz="4000" b="1">
                <a:solidFill>
                  <a:srgbClr val="265CA6"/>
                </a:solidFill>
              </a:rPr>
              <a:t>coming from?</a:t>
            </a:r>
          </a:p>
        </p:txBody>
      </p:sp>
    </p:spTree>
    <p:extLst>
      <p:ext uri="{BB962C8B-B14F-4D97-AF65-F5344CB8AC3E}">
        <p14:creationId xmlns:p14="http://schemas.microsoft.com/office/powerpoint/2010/main" val="161576623"/>
      </p:ext>
    </p:extLst>
  </p:cSld>
  <p:clrMapOvr>
    <a:masterClrMapping/>
  </p:clrMapOvr>
  <p:transition spd="slow">
    <p:fade/>
    <p:sndAc>
      <p:stSnd>
        <p:snd r:embed="rId3" name="Explosion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925" y="2194692"/>
            <a:ext cx="2357566" cy="23680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027" y="2334622"/>
            <a:ext cx="2446763" cy="18270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343" y="1490413"/>
            <a:ext cx="2086160" cy="14085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715" y="1448660"/>
            <a:ext cx="2086160" cy="14032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92" y="4092252"/>
            <a:ext cx="3457652" cy="20084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58" y="4045162"/>
            <a:ext cx="3987127" cy="20815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6" y="717229"/>
            <a:ext cx="6682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265CA6"/>
                </a:solidFill>
              </a:rPr>
              <a:t>Where </a:t>
            </a:r>
            <a:r>
              <a:rPr lang="en-US" sz="4000" b="1">
                <a:solidFill>
                  <a:srgbClr val="265CA6"/>
                </a:solidFill>
              </a:rPr>
              <a:t>do starters come </a:t>
            </a:r>
            <a:r>
              <a:rPr lang="en-US" sz="4000" b="1" dirty="0">
                <a:solidFill>
                  <a:srgbClr val="265CA6"/>
                </a:solidFill>
              </a:rPr>
              <a:t>from?</a:t>
            </a:r>
          </a:p>
        </p:txBody>
      </p:sp>
    </p:spTree>
    <p:extLst>
      <p:ext uri="{BB962C8B-B14F-4D97-AF65-F5344CB8AC3E}">
        <p14:creationId xmlns:p14="http://schemas.microsoft.com/office/powerpoint/2010/main" val="3585292604"/>
      </p:ext>
    </p:extLst>
  </p:cSld>
  <p:clrMapOvr>
    <a:masterClrMapping/>
  </p:clrMapOvr>
  <p:transition spd="slow">
    <p:fade/>
    <p:sndAc>
      <p:stSnd>
        <p:snd r:embed="rId3" name="Explosion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892" y="2223278"/>
            <a:ext cx="3467615" cy="22685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18" y="2315517"/>
            <a:ext cx="2294945" cy="17038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57" y="1494160"/>
            <a:ext cx="1944102" cy="13076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468" y="1494160"/>
            <a:ext cx="1944102" cy="13076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8" y="3979772"/>
            <a:ext cx="3535183" cy="20534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249" y="4003641"/>
            <a:ext cx="3942898" cy="20584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30835" y="683263"/>
            <a:ext cx="5314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265CA6"/>
                </a:solidFill>
              </a:rPr>
              <a:t>Who stayed </a:t>
            </a:r>
            <a:r>
              <a:rPr lang="en-US" sz="4000" b="1">
                <a:solidFill>
                  <a:srgbClr val="265CA6"/>
                </a:solidFill>
              </a:rPr>
              <a:t>12 months?</a:t>
            </a:r>
            <a:endParaRPr lang="en-US" sz="4000" b="1" dirty="0">
              <a:solidFill>
                <a:srgbClr val="265C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8326"/>
      </p:ext>
    </p:extLst>
  </p:cSld>
  <p:clrMapOvr>
    <a:masterClrMapping/>
  </p:clrMapOvr>
  <p:transition spd="slow">
    <p:fade/>
    <p:sndAc>
      <p:stSnd>
        <p:snd r:embed="rId3" name="Explosion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2" b="-1"/>
          <a:stretch/>
        </p:blipFill>
        <p:spPr>
          <a:xfrm>
            <a:off x="467544" y="1484784"/>
            <a:ext cx="3394732" cy="40643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1772817"/>
            <a:ext cx="45365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65CA6"/>
                </a:solidFill>
              </a:rPr>
              <a:t>Refer-a-friend is the most powerful source of </a:t>
            </a:r>
            <a:r>
              <a:rPr lang="en-US" sz="4000" b="1">
                <a:solidFill>
                  <a:srgbClr val="265CA6"/>
                </a:solidFill>
              </a:rPr>
              <a:t>quality care staff </a:t>
            </a:r>
            <a:r>
              <a:rPr lang="en-US" sz="4000" b="1" dirty="0">
                <a:solidFill>
                  <a:srgbClr val="265CA6"/>
                </a:solidFill>
              </a:rPr>
              <a:t>Worldwide</a:t>
            </a:r>
          </a:p>
        </p:txBody>
      </p:sp>
    </p:spTree>
    <p:extLst>
      <p:ext uri="{BB962C8B-B14F-4D97-AF65-F5344CB8AC3E}">
        <p14:creationId xmlns:p14="http://schemas.microsoft.com/office/powerpoint/2010/main" val="3046150531"/>
      </p:ext>
    </p:extLst>
  </p:cSld>
  <p:clrMapOvr>
    <a:masterClrMapping/>
  </p:clrMapOvr>
  <p:transition spd="slow">
    <p:fade/>
    <p:sndAc>
      <p:stSnd>
        <p:snd r:embed="rId3" name="Explosion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23" y="2858791"/>
            <a:ext cx="4498603" cy="29152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32515" y="2565938"/>
            <a:ext cx="464950" cy="6044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3420099" y="980728"/>
            <a:ext cx="21843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>
                <a:solidFill>
                  <a:srgbClr val="265CA6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551063454"/>
      </p:ext>
    </p:extLst>
  </p:cSld>
  <p:clrMapOvr>
    <a:masterClrMapping/>
  </p:clrMapOvr>
  <p:transition spd="slow">
    <p:fade/>
    <p:sndAc>
      <p:stSnd>
        <p:snd r:embed="rId3" name="Explosion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2466" y="1844824"/>
            <a:ext cx="44644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265CA6"/>
                </a:solidFill>
              </a:rPr>
              <a:t>Target: 25-35% of new starters from </a:t>
            </a:r>
            <a:r>
              <a:rPr lang="en-US" sz="4400" b="1">
                <a:solidFill>
                  <a:srgbClr val="265CA6"/>
                </a:solidFill>
              </a:rPr>
              <a:t>this source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60" y="1124744"/>
            <a:ext cx="40386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868"/>
      </p:ext>
    </p:extLst>
  </p:cSld>
  <p:clrMapOvr>
    <a:masterClrMapping/>
  </p:clrMapOvr>
  <p:transition spd="slow">
    <p:fade/>
    <p:sndAc>
      <p:stSnd>
        <p:snd r:embed="rId3" name="Explosion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1" y="1772816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265CA6"/>
                </a:solidFill>
              </a:rPr>
              <a:t>Stalk your Good Leavers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10" y="589990"/>
            <a:ext cx="4886990" cy="570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05262"/>
      </p:ext>
    </p:extLst>
  </p:cSld>
  <p:clrMapOvr>
    <a:masterClrMapping/>
  </p:clrMapOvr>
  <p:transition spd="slow">
    <p:fade/>
    <p:sndAc>
      <p:stSnd>
        <p:snd r:embed="rId3" name="Explosion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9 at 20.15.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1916832"/>
            <a:ext cx="3586025" cy="37430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7624" y="1268761"/>
            <a:ext cx="56249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265CA6"/>
                </a:solidFill>
              </a:rPr>
              <a:t>Ask Interviewees</a:t>
            </a:r>
          </a:p>
        </p:txBody>
      </p:sp>
    </p:spTree>
    <p:extLst>
      <p:ext uri="{BB962C8B-B14F-4D97-AF65-F5344CB8AC3E}">
        <p14:creationId xmlns:p14="http://schemas.microsoft.com/office/powerpoint/2010/main" val="2715715247"/>
      </p:ext>
    </p:extLst>
  </p:cSld>
  <p:clrMapOvr>
    <a:masterClrMapping/>
  </p:clrMapOvr>
  <p:transition spd="slow">
    <p:fade/>
    <p:sndAc>
      <p:stSnd>
        <p:snd r:embed="rId3" name="Explosion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751112" y="678904"/>
            <a:ext cx="6400799" cy="5486400"/>
            <a:chOff x="2743200" y="228599"/>
            <a:chExt cx="6400799" cy="5486400"/>
          </a:xfrm>
        </p:grpSpPr>
        <p:sp>
          <p:nvSpPr>
            <p:cNvPr id="17" name="Rectangle 16"/>
            <p:cNvSpPr/>
            <p:nvPr/>
          </p:nvSpPr>
          <p:spPr>
            <a:xfrm>
              <a:off x="2743200" y="228599"/>
              <a:ext cx="6400799" cy="5486400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2743200" y="228599"/>
              <a:ext cx="3200399" cy="16459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algn="ctr" defTabSz="18224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4100">
                  <a:solidFill>
                    <a:srgbClr val="265CA6"/>
                  </a:solidFill>
                  <a:latin typeface="Arial" charset="0"/>
                  <a:ea typeface="Arial" charset="0"/>
                  <a:cs typeface="Arial" charset="0"/>
                </a:rPr>
                <a:t>Care </a:t>
              </a:r>
              <a:r>
                <a:rPr lang="en-US" sz="4100" dirty="0">
                  <a:solidFill>
                    <a:srgbClr val="265CA6"/>
                  </a:solidFill>
                  <a:latin typeface="Arial" charset="0"/>
                  <a:ea typeface="Arial" charset="0"/>
                  <a:cs typeface="Arial" charset="0"/>
                </a:rPr>
                <a:t>connection</a:t>
              </a:r>
            </a:p>
          </p:txBody>
        </p:sp>
      </p:grpSp>
      <p:sp>
        <p:nvSpPr>
          <p:cNvPr id="15" name="Pie 14"/>
          <p:cNvSpPr/>
          <p:nvPr/>
        </p:nvSpPr>
        <p:spPr>
          <a:xfrm>
            <a:off x="7571" y="695029"/>
            <a:ext cx="5486400" cy="5486400"/>
          </a:xfrm>
          <a:prstGeom prst="pie">
            <a:avLst>
              <a:gd name="adj1" fmla="val 5400000"/>
              <a:gd name="adj2" fmla="val 1620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 10"/>
          <p:cNvGrpSpPr/>
          <p:nvPr/>
        </p:nvGrpSpPr>
        <p:grpSpPr>
          <a:xfrm>
            <a:off x="2747667" y="2818717"/>
            <a:ext cx="6400799" cy="3320523"/>
            <a:chOff x="2743200" y="2176590"/>
            <a:chExt cx="6400799" cy="3055803"/>
          </a:xfrm>
        </p:grpSpPr>
        <p:sp>
          <p:nvSpPr>
            <p:cNvPr id="12" name="Rectangle 11"/>
            <p:cNvSpPr/>
            <p:nvPr/>
          </p:nvSpPr>
          <p:spPr>
            <a:xfrm>
              <a:off x="2743200" y="2176590"/>
              <a:ext cx="6400799" cy="3055803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2743200" y="2176590"/>
              <a:ext cx="3200399" cy="1410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algn="ctr" defTabSz="18224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4100" dirty="0">
                  <a:solidFill>
                    <a:srgbClr val="265CA6"/>
                  </a:solidFill>
                  <a:latin typeface="Arial" charset="0"/>
                  <a:ea typeface="Arial" charset="0"/>
                  <a:cs typeface="Arial" charset="0"/>
                </a:rPr>
                <a:t>Strong connection</a:t>
              </a:r>
            </a:p>
          </p:txBody>
        </p:sp>
      </p:grpSp>
      <p:sp>
        <p:nvSpPr>
          <p:cNvPr id="10" name="Pie 9"/>
          <p:cNvSpPr/>
          <p:nvPr/>
        </p:nvSpPr>
        <p:spPr>
          <a:xfrm>
            <a:off x="1187624" y="2818716"/>
            <a:ext cx="3134116" cy="3346588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00B0F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Pie 4"/>
          <p:cNvSpPr/>
          <p:nvPr/>
        </p:nvSpPr>
        <p:spPr>
          <a:xfrm>
            <a:off x="1960203" y="4519386"/>
            <a:ext cx="1645918" cy="1645918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265CA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Group 5"/>
          <p:cNvGrpSpPr/>
          <p:nvPr/>
        </p:nvGrpSpPr>
        <p:grpSpPr>
          <a:xfrm>
            <a:off x="2739754" y="4519386"/>
            <a:ext cx="6400799" cy="1645918"/>
            <a:chOff x="2743200" y="3793607"/>
            <a:chExt cx="6400799" cy="1645918"/>
          </a:xfrm>
        </p:grpSpPr>
        <p:sp>
          <p:nvSpPr>
            <p:cNvPr id="7" name="Rectangle 6"/>
            <p:cNvSpPr/>
            <p:nvPr/>
          </p:nvSpPr>
          <p:spPr>
            <a:xfrm>
              <a:off x="2743200" y="3793607"/>
              <a:ext cx="6400799" cy="1645918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2743200" y="3793607"/>
              <a:ext cx="3200399" cy="16459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algn="ctr" defTabSz="18224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4100" dirty="0">
                  <a:solidFill>
                    <a:srgbClr val="265CA6"/>
                  </a:solidFill>
                  <a:latin typeface="Arial" charset="0"/>
                  <a:ea typeface="Arial" charset="0"/>
                  <a:cs typeface="Arial" charset="0"/>
                </a:rPr>
                <a:t>Deep connection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5983563" y="4519386"/>
            <a:ext cx="3200399" cy="1645918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Refer-a-friend</a:t>
            </a:r>
          </a:p>
          <a:p>
            <a:pPr marL="228600" lvl="1" indent="-228600" defTabSz="106680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Clients’ families</a:t>
            </a:r>
          </a:p>
          <a:p>
            <a:pPr marL="228600" lvl="1" indent="-228600" defTabSz="106680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Board/Trustees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52122" y="2818716"/>
            <a:ext cx="3200399" cy="1645918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Ex-employees</a:t>
            </a:r>
          </a:p>
          <a:p>
            <a:pPr marL="228600" lvl="1" indent="-228600" defTabSz="106680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Applicants</a:t>
            </a:r>
          </a:p>
          <a:p>
            <a:pPr marL="228600" lvl="1" indent="-228600" defTabSz="106680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Suppliers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45586" y="925849"/>
            <a:ext cx="3200399" cy="1645923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Word of mouth</a:t>
            </a:r>
          </a:p>
          <a:p>
            <a:pPr marL="228600" lvl="1" indent="-228600" defTabSz="106680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Partner orgs</a:t>
            </a:r>
          </a:p>
          <a:p>
            <a:pPr marL="228600" lvl="1" indent="-228600" defTabSz="106680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Family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Carers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228600" lvl="1" indent="-228600" defTabSz="106680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Faith-based</a:t>
            </a:r>
          </a:p>
          <a:p>
            <a:pPr marL="228600" lvl="1" indent="-228600" defTabSz="106680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Cause-related</a:t>
            </a:r>
          </a:p>
        </p:txBody>
      </p:sp>
    </p:spTree>
    <p:extLst>
      <p:ext uri="{BB962C8B-B14F-4D97-AF65-F5344CB8AC3E}">
        <p14:creationId xmlns:p14="http://schemas.microsoft.com/office/powerpoint/2010/main" val="2188173996"/>
      </p:ext>
    </p:extLst>
  </p:cSld>
  <p:clrMapOvr>
    <a:masterClrMapping/>
  </p:clrMapOvr>
  <p:transition spd="slow">
    <p:fade/>
    <p:sndAc>
      <p:stSnd>
        <p:snd r:embed="rId3" name="Explosion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4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9833"/>
            <a:ext cx="9180512" cy="590465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8" b="95563" l="1003" r="97744">
                        <a14:foregroundMark x1="28070" y1="39590" x2="28070" y2="39590"/>
                        <a14:foregroundMark x1="25564" y1="44369" x2="14787" y2="28328"/>
                        <a14:foregroundMark x1="9524" y1="14334" x2="30326" y2="30717"/>
                        <a14:foregroundMark x1="6767" y1="19454" x2="26065" y2="36519"/>
                        <a14:foregroundMark x1="6015" y1="25597" x2="15038" y2="34130"/>
                        <a14:foregroundMark x1="66917" y1="51195" x2="87469" y2="69283"/>
                        <a14:foregroundMark x1="62657" y1="58362" x2="85965" y2="77133"/>
                        <a14:foregroundMark x1="60150" y1="66212" x2="81955" y2="80205"/>
                        <a14:foregroundMark x1="53634" y1="41980" x2="53634" y2="41980"/>
                        <a14:foregroundMark x1="61905" y1="35495" x2="61905" y2="35495"/>
                        <a14:foregroundMark x1="57143" y1="32423" x2="57143" y2="32423"/>
                        <a14:foregroundMark x1="44361" y1="39932" x2="41353" y2="53584"/>
                        <a14:foregroundMark x1="50376" y1="46075" x2="54887" y2="53925"/>
                        <a14:foregroundMark x1="51629" y1="58703" x2="38346" y2="64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381" y="1713482"/>
            <a:ext cx="1639179" cy="12037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163">
                        <a14:foregroundMark x1="42943" y1="16582" x2="44019" y2="16203"/>
                        <a14:foregroundMark x1="48923" y1="7342" x2="53828" y2="16582"/>
                        <a14:foregroundMark x1="49641" y1="18101" x2="48565" y2="16962"/>
                        <a14:foregroundMark x1="17703" y1="78354" x2="42943" y2="60886"/>
                        <a14:foregroundMark x1="40909" y1="74304" x2="57416" y2="74684"/>
                        <a14:foregroundMark x1="47129" y1="95063" x2="70335" y2="88734"/>
                        <a14:foregroundMark x1="14833" y1="85063" x2="18062" y2="82405"/>
                        <a14:foregroundMark x1="45455" y1="67975" x2="48565" y2="66076"/>
                        <a14:foregroundMark x1="24641" y1="89494" x2="26435" y2="87975"/>
                        <a14:foregroundMark x1="46531" y1="5823" x2="47847" y2="5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470"/>
          <a:stretch/>
        </p:blipFill>
        <p:spPr>
          <a:xfrm>
            <a:off x="-36512" y="3767988"/>
            <a:ext cx="5308600" cy="2685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163">
                        <a14:foregroundMark x1="42943" y1="16582" x2="44019" y2="16203"/>
                        <a14:foregroundMark x1="48923" y1="7342" x2="53828" y2="16582"/>
                        <a14:foregroundMark x1="49641" y1="18101" x2="48565" y2="16962"/>
                        <a14:foregroundMark x1="17703" y1="78354" x2="42943" y2="60886"/>
                        <a14:foregroundMark x1="40909" y1="74304" x2="57416" y2="74684"/>
                        <a14:foregroundMark x1="47129" y1="95063" x2="70335" y2="88734"/>
                        <a14:foregroundMark x1="14833" y1="85063" x2="18062" y2="82405"/>
                        <a14:foregroundMark x1="45455" y1="67975" x2="48565" y2="66076"/>
                        <a14:foregroundMark x1="24641" y1="89494" x2="26435" y2="87975"/>
                        <a14:foregroundMark x1="46531" y1="5823" x2="47847" y2="5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77"/>
          <a:stretch/>
        </p:blipFill>
        <p:spPr>
          <a:xfrm>
            <a:off x="1619672" y="674977"/>
            <a:ext cx="5308600" cy="1531172"/>
          </a:xfrm>
          <a:prstGeom prst="rect">
            <a:avLst/>
          </a:prstGeom>
        </p:spPr>
      </p:pic>
      <p:sp>
        <p:nvSpPr>
          <p:cNvPr id="9" name="4-Point Star 8"/>
          <p:cNvSpPr/>
          <p:nvPr/>
        </p:nvSpPr>
        <p:spPr>
          <a:xfrm>
            <a:off x="1097680" y="2864326"/>
            <a:ext cx="288032" cy="492667"/>
          </a:xfrm>
          <a:prstGeom prst="star4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-Point Star 9"/>
          <p:cNvSpPr/>
          <p:nvPr/>
        </p:nvSpPr>
        <p:spPr>
          <a:xfrm>
            <a:off x="5148064" y="4653137"/>
            <a:ext cx="288032" cy="492667"/>
          </a:xfrm>
          <a:prstGeom prst="star4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4-Point Star 10"/>
          <p:cNvSpPr/>
          <p:nvPr/>
        </p:nvSpPr>
        <p:spPr>
          <a:xfrm>
            <a:off x="8399441" y="3246278"/>
            <a:ext cx="288032" cy="492667"/>
          </a:xfrm>
          <a:prstGeom prst="star4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4-Point Star 11"/>
          <p:cNvSpPr/>
          <p:nvPr/>
        </p:nvSpPr>
        <p:spPr>
          <a:xfrm>
            <a:off x="8028384" y="967722"/>
            <a:ext cx="288032" cy="492667"/>
          </a:xfrm>
          <a:prstGeom prst="star4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4-Point Star 12"/>
          <p:cNvSpPr/>
          <p:nvPr/>
        </p:nvSpPr>
        <p:spPr>
          <a:xfrm>
            <a:off x="6516216" y="2323083"/>
            <a:ext cx="288032" cy="492667"/>
          </a:xfrm>
          <a:prstGeom prst="star4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3161" y="611331"/>
            <a:ext cx="3114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ea typeface="Arial" charset="0"/>
                <a:cs typeface="Arial" charset="0"/>
              </a:rPr>
              <a:t>Did I apply to you?</a:t>
            </a:r>
            <a:endParaRPr lang="en-US" sz="40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25964" y="2169173"/>
            <a:ext cx="40367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ea typeface="Arial" charset="0"/>
                <a:cs typeface="Arial" charset="0"/>
              </a:rPr>
              <a:t>What is the job again?</a:t>
            </a:r>
            <a:endParaRPr lang="en-US" sz="40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5782" y="3522974"/>
            <a:ext cx="35302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a typeface="Arial" charset="0"/>
                <a:cs typeface="Arial" charset="0"/>
              </a:rPr>
              <a:t>I will definitely be there on Tuesday at 2</a:t>
            </a:r>
          </a:p>
        </p:txBody>
      </p:sp>
    </p:spTree>
    <p:extLst>
      <p:ext uri="{BB962C8B-B14F-4D97-AF65-F5344CB8AC3E}">
        <p14:creationId xmlns:p14="http://schemas.microsoft.com/office/powerpoint/2010/main" val="1806906641"/>
      </p:ext>
    </p:extLst>
  </p:cSld>
  <p:clrMapOvr>
    <a:masterClrMapping/>
  </p:clrMapOvr>
  <p:transition spd="slow">
    <p:fade/>
    <p:sndAc>
      <p:stSnd>
        <p:snd r:embed="rId3" name="Explosion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1597444"/>
            <a:ext cx="4343173" cy="35185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11960" y="1988840"/>
            <a:ext cx="47525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b="1" dirty="0">
                <a:solidFill>
                  <a:srgbClr val="265CA6"/>
                </a:solidFill>
              </a:rPr>
              <a:t>Who to look for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>
              <a:solidFill>
                <a:srgbClr val="265CA6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b="1" dirty="0">
                <a:solidFill>
                  <a:srgbClr val="265CA6"/>
                </a:solidFill>
              </a:rPr>
              <a:t>How to use your connections to find great new staff</a:t>
            </a:r>
          </a:p>
          <a:p>
            <a:pPr marL="342900" indent="-342900">
              <a:buFont typeface="+mj-lt"/>
              <a:buAutoNum type="arabicPeriod"/>
            </a:pPr>
            <a:endParaRPr lang="en-US" sz="3200" b="1" dirty="0">
              <a:solidFill>
                <a:srgbClr val="265CA6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b="1" dirty="0">
                <a:solidFill>
                  <a:srgbClr val="265CA6"/>
                </a:solidFill>
              </a:rPr>
              <a:t>Stopping no-shows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1562" y="591683"/>
            <a:ext cx="4459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265CA6"/>
                </a:solidFill>
              </a:rPr>
              <a:t>3 Key Outcomes:</a:t>
            </a:r>
            <a:endParaRPr lang="en-US" sz="4800" b="1" dirty="0">
              <a:solidFill>
                <a:srgbClr val="265C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10539"/>
      </p:ext>
    </p:extLst>
  </p:cSld>
  <p:clrMapOvr>
    <a:masterClrMapping/>
  </p:clrMapOvr>
  <p:transition spd="slow">
    <p:fade/>
    <p:sndAc>
      <p:stSnd>
        <p:snd r:embed="rId3" name="Explosion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/>
          <a:stretch/>
        </p:blipFill>
        <p:spPr>
          <a:xfrm>
            <a:off x="0" y="571500"/>
            <a:ext cx="9144000" cy="572553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0993" y="-1679004"/>
            <a:ext cx="3200399" cy="1645923"/>
          </a:xfrm>
          <a:prstGeom prst="rect">
            <a:avLst/>
          </a:prstGeom>
          <a:noFill/>
          <a:ln>
            <a:noFill/>
          </a:ln>
          <a:sp3d/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4076701" y="-923507"/>
            <a:ext cx="3200399" cy="1645918"/>
          </a:xfrm>
          <a:prstGeom prst="rect">
            <a:avLst/>
          </a:prstGeom>
          <a:noFill/>
          <a:ln>
            <a:noFill/>
          </a:ln>
          <a:sp3d/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ctangle 25"/>
          <p:cNvSpPr/>
          <p:nvPr/>
        </p:nvSpPr>
        <p:spPr>
          <a:xfrm>
            <a:off x="6880127" y="-1864334"/>
            <a:ext cx="3200399" cy="1645918"/>
          </a:xfrm>
          <a:prstGeom prst="rect">
            <a:avLst/>
          </a:prstGeom>
          <a:noFill/>
          <a:ln>
            <a:noFill/>
          </a:ln>
          <a:sp3d/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373994605"/>
      </p:ext>
    </p:extLst>
  </p:cSld>
  <p:clrMapOvr>
    <a:masterClrMapping/>
  </p:clrMapOvr>
  <p:transition spd="slow">
    <p:fade/>
    <p:sndAc>
      <p:stSnd>
        <p:snd r:embed="rId3" name="Explosion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2" y="571500"/>
            <a:ext cx="5450179" cy="571500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1763202" y="3872482"/>
            <a:ext cx="5516621" cy="1286059"/>
          </a:xfrm>
          <a:custGeom>
            <a:avLst/>
            <a:gdLst>
              <a:gd name="connsiteX0" fmla="*/ 6619945 w 6619945"/>
              <a:gd name="connsiteY0" fmla="*/ 627153 h 1543271"/>
              <a:gd name="connsiteX1" fmla="*/ 6015788 w 6619945"/>
              <a:gd name="connsiteY1" fmla="*/ 251595 h 1543271"/>
              <a:gd name="connsiteX2" fmla="*/ 4121673 w 6619945"/>
              <a:gd name="connsiteY2" fmla="*/ 22995 h 1543271"/>
              <a:gd name="connsiteX3" fmla="*/ 1900988 w 6619945"/>
              <a:gd name="connsiteY3" fmla="*/ 39324 h 1543271"/>
              <a:gd name="connsiteX4" fmla="*/ 562045 w 6619945"/>
              <a:gd name="connsiteY4" fmla="*/ 300581 h 1543271"/>
              <a:gd name="connsiteX5" fmla="*/ 39530 w 6619945"/>
              <a:gd name="connsiteY5" fmla="*/ 708795 h 1543271"/>
              <a:gd name="connsiteX6" fmla="*/ 121173 w 6619945"/>
              <a:gd name="connsiteY6" fmla="*/ 1149667 h 1543271"/>
              <a:gd name="connsiteX7" fmla="*/ 790645 w 6619945"/>
              <a:gd name="connsiteY7" fmla="*/ 1394595 h 1543271"/>
              <a:gd name="connsiteX8" fmla="*/ 3174616 w 6619945"/>
              <a:gd name="connsiteY8" fmla="*/ 1541553 h 1543271"/>
              <a:gd name="connsiteX9" fmla="*/ 5574916 w 6619945"/>
              <a:gd name="connsiteY9" fmla="*/ 1443581 h 1543271"/>
              <a:gd name="connsiteX10" fmla="*/ 6505645 w 6619945"/>
              <a:gd name="connsiteY10" fmla="*/ 1019038 h 1543271"/>
              <a:gd name="connsiteX11" fmla="*/ 6358688 w 6619945"/>
              <a:gd name="connsiteY11" fmla="*/ 659810 h 1543271"/>
              <a:gd name="connsiteX12" fmla="*/ 6358688 w 6619945"/>
              <a:gd name="connsiteY12" fmla="*/ 659810 h 154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19945" h="1543271">
                <a:moveTo>
                  <a:pt x="6619945" y="627153"/>
                </a:moveTo>
                <a:cubicBezTo>
                  <a:pt x="6526056" y="489720"/>
                  <a:pt x="6432167" y="352288"/>
                  <a:pt x="6015788" y="251595"/>
                </a:cubicBezTo>
                <a:cubicBezTo>
                  <a:pt x="5599409" y="150902"/>
                  <a:pt x="4807473" y="58373"/>
                  <a:pt x="4121673" y="22995"/>
                </a:cubicBezTo>
                <a:cubicBezTo>
                  <a:pt x="3435873" y="-12383"/>
                  <a:pt x="2494259" y="-6940"/>
                  <a:pt x="1900988" y="39324"/>
                </a:cubicBezTo>
                <a:cubicBezTo>
                  <a:pt x="1307717" y="85588"/>
                  <a:pt x="872288" y="189003"/>
                  <a:pt x="562045" y="300581"/>
                </a:cubicBezTo>
                <a:cubicBezTo>
                  <a:pt x="251802" y="412159"/>
                  <a:pt x="113009" y="567281"/>
                  <a:pt x="39530" y="708795"/>
                </a:cubicBezTo>
                <a:cubicBezTo>
                  <a:pt x="-33949" y="850309"/>
                  <a:pt x="-4013" y="1035367"/>
                  <a:pt x="121173" y="1149667"/>
                </a:cubicBezTo>
                <a:cubicBezTo>
                  <a:pt x="246359" y="1263967"/>
                  <a:pt x="281738" y="1329281"/>
                  <a:pt x="790645" y="1394595"/>
                </a:cubicBezTo>
                <a:cubicBezTo>
                  <a:pt x="1299552" y="1459909"/>
                  <a:pt x="2377237" y="1533389"/>
                  <a:pt x="3174616" y="1541553"/>
                </a:cubicBezTo>
                <a:cubicBezTo>
                  <a:pt x="3971994" y="1549717"/>
                  <a:pt x="5019745" y="1530667"/>
                  <a:pt x="5574916" y="1443581"/>
                </a:cubicBezTo>
                <a:cubicBezTo>
                  <a:pt x="6130087" y="1356495"/>
                  <a:pt x="6375016" y="1149666"/>
                  <a:pt x="6505645" y="1019038"/>
                </a:cubicBezTo>
                <a:cubicBezTo>
                  <a:pt x="6636274" y="888410"/>
                  <a:pt x="6358688" y="659810"/>
                  <a:pt x="6358688" y="659810"/>
                </a:cubicBezTo>
                <a:lnTo>
                  <a:pt x="6358688" y="659810"/>
                </a:lnTo>
              </a:path>
            </a:pathLst>
          </a:custGeom>
          <a:noFill/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34194"/>
      </p:ext>
    </p:extLst>
  </p:cSld>
  <p:clrMapOvr>
    <a:masterClrMapping/>
  </p:clrMapOvr>
  <p:transition spd="slow">
    <p:fade/>
    <p:sndAc>
      <p:stSnd>
        <p:snd r:embed="rId3" name="Explosion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67" y="571500"/>
            <a:ext cx="4259580" cy="57150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1943144" y="571501"/>
            <a:ext cx="1804775" cy="517677"/>
          </a:xfrm>
          <a:custGeom>
            <a:avLst/>
            <a:gdLst>
              <a:gd name="connsiteX0" fmla="*/ 166501 w 2165730"/>
              <a:gd name="connsiteY0" fmla="*/ 179765 h 621212"/>
              <a:gd name="connsiteX1" fmla="*/ 3216 w 2165730"/>
              <a:gd name="connsiteY1" fmla="*/ 343051 h 621212"/>
              <a:gd name="connsiteX2" fmla="*/ 297130 w 2165730"/>
              <a:gd name="connsiteY2" fmla="*/ 571651 h 621212"/>
              <a:gd name="connsiteX3" fmla="*/ 868630 w 2165730"/>
              <a:gd name="connsiteY3" fmla="*/ 620637 h 621212"/>
              <a:gd name="connsiteX4" fmla="*/ 1929987 w 2165730"/>
              <a:gd name="connsiteY4" fmla="*/ 555322 h 621212"/>
              <a:gd name="connsiteX5" fmla="*/ 2158587 w 2165730"/>
              <a:gd name="connsiteY5" fmla="*/ 326722 h 621212"/>
              <a:gd name="connsiteX6" fmla="*/ 2027958 w 2165730"/>
              <a:gd name="connsiteY6" fmla="*/ 49137 h 621212"/>
              <a:gd name="connsiteX7" fmla="*/ 1276844 w 2165730"/>
              <a:gd name="connsiteY7" fmla="*/ 151 h 621212"/>
              <a:gd name="connsiteX8" fmla="*/ 656358 w 2165730"/>
              <a:gd name="connsiteY8" fmla="*/ 49137 h 621212"/>
              <a:gd name="connsiteX9" fmla="*/ 215487 w 2165730"/>
              <a:gd name="connsiteY9" fmla="*/ 310394 h 621212"/>
              <a:gd name="connsiteX10" fmla="*/ 215487 w 2165730"/>
              <a:gd name="connsiteY10" fmla="*/ 310394 h 62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5730" h="621212">
                <a:moveTo>
                  <a:pt x="166501" y="179765"/>
                </a:moveTo>
                <a:cubicBezTo>
                  <a:pt x="73973" y="228751"/>
                  <a:pt x="-18555" y="277737"/>
                  <a:pt x="3216" y="343051"/>
                </a:cubicBezTo>
                <a:cubicBezTo>
                  <a:pt x="24987" y="408365"/>
                  <a:pt x="152894" y="525387"/>
                  <a:pt x="297130" y="571651"/>
                </a:cubicBezTo>
                <a:cubicBezTo>
                  <a:pt x="441366" y="617915"/>
                  <a:pt x="596487" y="623358"/>
                  <a:pt x="868630" y="620637"/>
                </a:cubicBezTo>
                <a:cubicBezTo>
                  <a:pt x="1140773" y="617916"/>
                  <a:pt x="1714994" y="604308"/>
                  <a:pt x="1929987" y="555322"/>
                </a:cubicBezTo>
                <a:cubicBezTo>
                  <a:pt x="2144980" y="506336"/>
                  <a:pt x="2142259" y="411086"/>
                  <a:pt x="2158587" y="326722"/>
                </a:cubicBezTo>
                <a:cubicBezTo>
                  <a:pt x="2174915" y="242358"/>
                  <a:pt x="2174915" y="103565"/>
                  <a:pt x="2027958" y="49137"/>
                </a:cubicBezTo>
                <a:cubicBezTo>
                  <a:pt x="1881001" y="-5292"/>
                  <a:pt x="1505444" y="151"/>
                  <a:pt x="1276844" y="151"/>
                </a:cubicBezTo>
                <a:cubicBezTo>
                  <a:pt x="1048244" y="151"/>
                  <a:pt x="833251" y="-2570"/>
                  <a:pt x="656358" y="49137"/>
                </a:cubicBezTo>
                <a:cubicBezTo>
                  <a:pt x="479465" y="100844"/>
                  <a:pt x="215487" y="310394"/>
                  <a:pt x="215487" y="310394"/>
                </a:cubicBezTo>
                <a:lnTo>
                  <a:pt x="215487" y="310394"/>
                </a:lnTo>
              </a:path>
            </a:pathLst>
          </a:custGeom>
          <a:noFill/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34167" y="5732593"/>
            <a:ext cx="2971508" cy="553908"/>
          </a:xfrm>
          <a:custGeom>
            <a:avLst/>
            <a:gdLst>
              <a:gd name="connsiteX0" fmla="*/ 49525 w 3565809"/>
              <a:gd name="connsiteY0" fmla="*/ 571797 h 664689"/>
              <a:gd name="connsiteX1" fmla="*/ 1323154 w 3565809"/>
              <a:gd name="connsiteY1" fmla="*/ 653440 h 664689"/>
              <a:gd name="connsiteX2" fmla="*/ 2662097 w 3565809"/>
              <a:gd name="connsiteY2" fmla="*/ 653440 h 664689"/>
              <a:gd name="connsiteX3" fmla="*/ 3380554 w 3565809"/>
              <a:gd name="connsiteY3" fmla="*/ 555469 h 664689"/>
              <a:gd name="connsiteX4" fmla="*/ 3560168 w 3565809"/>
              <a:gd name="connsiteY4" fmla="*/ 359526 h 664689"/>
              <a:gd name="connsiteX5" fmla="*/ 3233597 w 3565809"/>
              <a:gd name="connsiteY5" fmla="*/ 147255 h 664689"/>
              <a:gd name="connsiteX6" fmla="*/ 2596782 w 3565809"/>
              <a:gd name="connsiteY6" fmla="*/ 49283 h 664689"/>
              <a:gd name="connsiteX7" fmla="*/ 1764025 w 3565809"/>
              <a:gd name="connsiteY7" fmla="*/ 297 h 664689"/>
              <a:gd name="connsiteX8" fmla="*/ 980254 w 3565809"/>
              <a:gd name="connsiteY8" fmla="*/ 32955 h 664689"/>
              <a:gd name="connsiteX9" fmla="*/ 441411 w 3565809"/>
              <a:gd name="connsiteY9" fmla="*/ 114597 h 664689"/>
              <a:gd name="connsiteX10" fmla="*/ 540 w 3565809"/>
              <a:gd name="connsiteY10" fmla="*/ 359526 h 664689"/>
              <a:gd name="connsiteX11" fmla="*/ 343440 w 3565809"/>
              <a:gd name="connsiteY11" fmla="*/ 620783 h 664689"/>
              <a:gd name="connsiteX12" fmla="*/ 343440 w 3565809"/>
              <a:gd name="connsiteY12" fmla="*/ 620783 h 66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65809" h="664689">
                <a:moveTo>
                  <a:pt x="49525" y="571797"/>
                </a:moveTo>
                <a:cubicBezTo>
                  <a:pt x="468625" y="605815"/>
                  <a:pt x="887725" y="639833"/>
                  <a:pt x="1323154" y="653440"/>
                </a:cubicBezTo>
                <a:cubicBezTo>
                  <a:pt x="1758583" y="667047"/>
                  <a:pt x="2319197" y="669769"/>
                  <a:pt x="2662097" y="653440"/>
                </a:cubicBezTo>
                <a:cubicBezTo>
                  <a:pt x="3004997" y="637112"/>
                  <a:pt x="3230876" y="604455"/>
                  <a:pt x="3380554" y="555469"/>
                </a:cubicBezTo>
                <a:cubicBezTo>
                  <a:pt x="3530233" y="506483"/>
                  <a:pt x="3584661" y="427562"/>
                  <a:pt x="3560168" y="359526"/>
                </a:cubicBezTo>
                <a:cubicBezTo>
                  <a:pt x="3535675" y="291490"/>
                  <a:pt x="3394161" y="198962"/>
                  <a:pt x="3233597" y="147255"/>
                </a:cubicBezTo>
                <a:cubicBezTo>
                  <a:pt x="3073033" y="95548"/>
                  <a:pt x="2841711" y="73776"/>
                  <a:pt x="2596782" y="49283"/>
                </a:cubicBezTo>
                <a:cubicBezTo>
                  <a:pt x="2351853" y="24790"/>
                  <a:pt x="2033446" y="3018"/>
                  <a:pt x="1764025" y="297"/>
                </a:cubicBezTo>
                <a:cubicBezTo>
                  <a:pt x="1494604" y="-2424"/>
                  <a:pt x="1200689" y="13905"/>
                  <a:pt x="980254" y="32955"/>
                </a:cubicBezTo>
                <a:cubicBezTo>
                  <a:pt x="759819" y="52005"/>
                  <a:pt x="604697" y="60168"/>
                  <a:pt x="441411" y="114597"/>
                </a:cubicBezTo>
                <a:cubicBezTo>
                  <a:pt x="278125" y="169026"/>
                  <a:pt x="16868" y="275162"/>
                  <a:pt x="540" y="359526"/>
                </a:cubicBezTo>
                <a:cubicBezTo>
                  <a:pt x="-15788" y="443890"/>
                  <a:pt x="343440" y="620783"/>
                  <a:pt x="343440" y="620783"/>
                </a:cubicBezTo>
                <a:lnTo>
                  <a:pt x="343440" y="620783"/>
                </a:lnTo>
              </a:path>
            </a:pathLst>
          </a:custGeom>
          <a:noFill/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84630"/>
      </p:ext>
    </p:extLst>
  </p:cSld>
  <p:clrMapOvr>
    <a:masterClrMapping/>
  </p:clrMapOvr>
  <p:transition spd="slow">
    <p:fade/>
    <p:sndAc>
      <p:stSnd>
        <p:snd r:embed="rId3" name="Explosion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129" y="1880588"/>
            <a:ext cx="3659408" cy="35681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3945" y="713278"/>
            <a:ext cx="6724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265CA6"/>
                </a:solidFill>
                <a:ea typeface="Arial" charset="0"/>
                <a:cs typeface="Arial" charset="0"/>
              </a:rPr>
              <a:t>My Recruitment </a:t>
            </a:r>
            <a:r>
              <a:rPr lang="en-US" sz="3600" b="1">
                <a:solidFill>
                  <a:srgbClr val="265CA6"/>
                </a:solidFill>
                <a:ea typeface="Arial" charset="0"/>
                <a:cs typeface="Arial" charset="0"/>
              </a:rPr>
              <a:t>Sourcing Strategy</a:t>
            </a:r>
            <a:endParaRPr lang="en-US" sz="3600" b="1" dirty="0">
              <a:solidFill>
                <a:srgbClr val="265CA6"/>
              </a:solidFill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1657" y="5332394"/>
            <a:ext cx="5291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65CA6"/>
                </a:solidFill>
              </a:rPr>
              <a:t>Employee and </a:t>
            </a:r>
            <a:r>
              <a:rPr lang="en-US" sz="2800" b="1">
                <a:solidFill>
                  <a:srgbClr val="265CA6"/>
                </a:solidFill>
              </a:rPr>
              <a:t>network connections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28619" y="2503121"/>
            <a:ext cx="2606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65CA6"/>
                </a:solidFill>
              </a:rPr>
              <a:t>Community Outreach and word of mouth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20072" y="1736650"/>
            <a:ext cx="2606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265CA6"/>
                </a:solidFill>
              </a:rPr>
              <a:t>Job boards</a:t>
            </a:r>
            <a:endParaRPr lang="en-US" sz="2800" b="1" dirty="0">
              <a:solidFill>
                <a:srgbClr val="265CA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3068960"/>
            <a:ext cx="2606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265CA6"/>
                </a:solidFill>
              </a:rPr>
              <a:t>Facebook</a:t>
            </a:r>
            <a:endParaRPr lang="en-US" sz="2800" b="1" dirty="0">
              <a:solidFill>
                <a:srgbClr val="265C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90502"/>
      </p:ext>
    </p:extLst>
  </p:cSld>
  <p:clrMapOvr>
    <a:masterClrMapping/>
  </p:clrMapOvr>
  <p:transition spd="slow">
    <p:fade/>
    <p:sndAc>
      <p:stSnd>
        <p:snd r:embed="rId3" name="Explosion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29 at 14.52.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0" y="5121061"/>
            <a:ext cx="1028700" cy="657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095081"/>
            <a:ext cx="46085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265CA6"/>
                </a:solidFill>
              </a:rPr>
              <a:t>Sign up for a year’s worth of free recruitment tips and buy a signed book</a:t>
            </a:r>
            <a:r>
              <a:rPr lang="mr-IN" sz="4400" b="1" dirty="0">
                <a:solidFill>
                  <a:srgbClr val="265CA6"/>
                </a:solidFill>
              </a:rPr>
              <a:t>…</a:t>
            </a:r>
            <a:endParaRPr lang="en-US" sz="4400" b="1" dirty="0">
              <a:solidFill>
                <a:srgbClr val="265CA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2000" y="5265006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65CA6"/>
                </a:solidFill>
              </a:rPr>
              <a:t>@StickyNeil</a:t>
            </a:r>
            <a:endParaRPr lang="en-US">
              <a:solidFill>
                <a:srgbClr val="265CA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" r="984"/>
          <a:stretch/>
        </p:blipFill>
        <p:spPr>
          <a:xfrm>
            <a:off x="5705873" y="2329220"/>
            <a:ext cx="3096344" cy="39572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2527" y="692696"/>
            <a:ext cx="3491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“I am impressed by both the content and style of Neil’s book”</a:t>
            </a:r>
          </a:p>
          <a:p>
            <a:pPr algn="r"/>
            <a:r>
              <a:rPr lang="en-US" b="1" dirty="0" smtClean="0"/>
              <a:t>Sir David Behan CBE, </a:t>
            </a:r>
          </a:p>
          <a:p>
            <a:pPr algn="r"/>
            <a:r>
              <a:rPr lang="en-US" b="1" dirty="0" smtClean="0"/>
              <a:t>Chief Executive CQC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093611"/>
      </p:ext>
    </p:extLst>
  </p:cSld>
  <p:clrMapOvr>
    <a:masterClrMapping/>
  </p:clrMapOvr>
  <p:transition spd="slow">
    <p:fade/>
    <p:sndAc>
      <p:stSnd>
        <p:snd r:embed="rId3" name="Explosion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71501"/>
            <a:ext cx="9144000" cy="5715000"/>
          </a:xfrm>
          <a:prstGeom prst="rect">
            <a:avLst/>
          </a:prstGeom>
          <a:solidFill>
            <a:srgbClr val="265C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10" b="95563" l="7996" r="98827">
                        <a14:foregroundMark x1="88060" y1="16017" x2="83475" y2="21753"/>
                        <a14:foregroundMark x1="75053" y1="27706" x2="70682" y2="34416"/>
                        <a14:foregroundMark x1="15139" y1="85390" x2="13326" y2="81277"/>
                        <a14:foregroundMark x1="53625" y1="50758" x2="53625" y2="50758"/>
                        <a14:foregroundMark x1="46482" y1="60281" x2="46482" y2="60281"/>
                        <a14:foregroundMark x1="38593" y1="69048" x2="38593" y2="69048"/>
                        <a14:foregroundMark x1="23987" y1="87013" x2="23987" y2="87013"/>
                        <a14:foregroundMark x1="25800" y1="83333" x2="25800" y2="83333"/>
                        <a14:foregroundMark x1="21215" y1="89069" x2="21215" y2="89069"/>
                        <a14:foregroundMark x1="16631" y1="93398" x2="17910" y2="92965"/>
                        <a14:foregroundMark x1="58955" y1="44805" x2="58955" y2="4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79"/>
          <a:stretch/>
        </p:blipFill>
        <p:spPr>
          <a:xfrm>
            <a:off x="1043608" y="571502"/>
            <a:ext cx="6517576" cy="57411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854991"/>
            <a:ext cx="36724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Are you laser-focused on WHO you want?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42256" y="275696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HINT: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It’s not just the one that actually turned up to the interview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5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58" b="2837"/>
          <a:stretch/>
        </p:blipFill>
        <p:spPr>
          <a:xfrm>
            <a:off x="4657744" y="571500"/>
            <a:ext cx="4486256" cy="5715000"/>
          </a:xfrm>
        </p:spPr>
      </p:pic>
      <p:sp>
        <p:nvSpPr>
          <p:cNvPr id="6" name="TextBox 5"/>
          <p:cNvSpPr txBox="1"/>
          <p:nvPr/>
        </p:nvSpPr>
        <p:spPr>
          <a:xfrm>
            <a:off x="899592" y="2708920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65CA6"/>
                </a:solidFill>
              </a:rPr>
              <a:t>Average Cloner Age:</a:t>
            </a:r>
            <a:r>
              <a:rPr lang="en-US" sz="3200" dirty="0"/>
              <a:t> </a:t>
            </a:r>
          </a:p>
          <a:p>
            <a:r>
              <a:rPr lang="en-US" sz="3200" dirty="0"/>
              <a:t>51 versus national average of 43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571500"/>
            <a:ext cx="50300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265CA6"/>
                </a:solidFill>
                <a:ea typeface="Arial" charset="0"/>
                <a:cs typeface="Arial" charset="0"/>
              </a:rPr>
              <a:t>Cloning Experiment</a:t>
            </a:r>
          </a:p>
        </p:txBody>
      </p:sp>
    </p:spTree>
    <p:extLst>
      <p:ext uri="{BB962C8B-B14F-4D97-AF65-F5344CB8AC3E}">
        <p14:creationId xmlns:p14="http://schemas.microsoft.com/office/powerpoint/2010/main" val="2752368115"/>
      </p:ext>
    </p:extLst>
  </p:cSld>
  <p:clrMapOvr>
    <a:masterClrMapping/>
  </p:clrMapOvr>
  <p:transition spd="slow">
    <p:fade/>
    <p:sndAc>
      <p:stSnd>
        <p:snd r:embed="rId3" name="Explosion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/>
          <a:stretch/>
        </p:blipFill>
        <p:spPr>
          <a:xfrm>
            <a:off x="0" y="571500"/>
            <a:ext cx="9144000" cy="5309610"/>
          </a:xfrm>
          <a:prstGeom prst="rect">
            <a:avLst/>
          </a:prstGeom>
          <a:noFill/>
          <a:ln w="117475"/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1" t="83600" r="7604"/>
          <a:stretch/>
        </p:blipFill>
        <p:spPr>
          <a:xfrm>
            <a:off x="801859" y="5442942"/>
            <a:ext cx="7082510" cy="843558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 rot="21418126">
            <a:off x="1655489" y="2347267"/>
            <a:ext cx="6389225" cy="2274869"/>
          </a:xfrm>
          <a:custGeom>
            <a:avLst/>
            <a:gdLst>
              <a:gd name="connsiteX0" fmla="*/ 0 w 6389225"/>
              <a:gd name="connsiteY0" fmla="*/ 2274869 h 2274869"/>
              <a:gd name="connsiteX1" fmla="*/ 844952 w 6389225"/>
              <a:gd name="connsiteY1" fmla="*/ 1302595 h 2274869"/>
              <a:gd name="connsiteX2" fmla="*/ 1539433 w 6389225"/>
              <a:gd name="connsiteY2" fmla="*/ 677563 h 2274869"/>
              <a:gd name="connsiteX3" fmla="*/ 2430684 w 6389225"/>
              <a:gd name="connsiteY3" fmla="*/ 203001 h 2274869"/>
              <a:gd name="connsiteX4" fmla="*/ 3321934 w 6389225"/>
              <a:gd name="connsiteY4" fmla="*/ 6231 h 2274869"/>
              <a:gd name="connsiteX5" fmla="*/ 3808071 w 6389225"/>
              <a:gd name="connsiteY5" fmla="*/ 64104 h 2274869"/>
              <a:gd name="connsiteX6" fmla="*/ 4363656 w 6389225"/>
              <a:gd name="connsiteY6" fmla="*/ 214575 h 2274869"/>
              <a:gd name="connsiteX7" fmla="*/ 4896091 w 6389225"/>
              <a:gd name="connsiteY7" fmla="*/ 527092 h 2274869"/>
              <a:gd name="connsiteX8" fmla="*/ 5474825 w 6389225"/>
              <a:gd name="connsiteY8" fmla="*/ 955355 h 2274869"/>
              <a:gd name="connsiteX9" fmla="*/ 5937813 w 6389225"/>
              <a:gd name="connsiteY9" fmla="*/ 1429917 h 2274869"/>
              <a:gd name="connsiteX10" fmla="*/ 6389225 w 6389225"/>
              <a:gd name="connsiteY10" fmla="*/ 1962352 h 2274869"/>
              <a:gd name="connsiteX11" fmla="*/ 6389225 w 6389225"/>
              <a:gd name="connsiteY11" fmla="*/ 1962352 h 227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89225" h="2274869">
                <a:moveTo>
                  <a:pt x="0" y="2274869"/>
                </a:moveTo>
                <a:cubicBezTo>
                  <a:pt x="294190" y="1921841"/>
                  <a:pt x="588380" y="1568813"/>
                  <a:pt x="844952" y="1302595"/>
                </a:cubicBezTo>
                <a:cubicBezTo>
                  <a:pt x="1101524" y="1036377"/>
                  <a:pt x="1275144" y="860829"/>
                  <a:pt x="1539433" y="677563"/>
                </a:cubicBezTo>
                <a:cubicBezTo>
                  <a:pt x="1803722" y="494297"/>
                  <a:pt x="2133601" y="314890"/>
                  <a:pt x="2430684" y="203001"/>
                </a:cubicBezTo>
                <a:cubicBezTo>
                  <a:pt x="2727767" y="91112"/>
                  <a:pt x="3092370" y="29380"/>
                  <a:pt x="3321934" y="6231"/>
                </a:cubicBezTo>
                <a:cubicBezTo>
                  <a:pt x="3551499" y="-16919"/>
                  <a:pt x="3634451" y="29380"/>
                  <a:pt x="3808071" y="64104"/>
                </a:cubicBezTo>
                <a:cubicBezTo>
                  <a:pt x="3981691" y="98828"/>
                  <a:pt x="4182319" y="137410"/>
                  <a:pt x="4363656" y="214575"/>
                </a:cubicBezTo>
                <a:cubicBezTo>
                  <a:pt x="4544993" y="291740"/>
                  <a:pt x="4710896" y="403629"/>
                  <a:pt x="4896091" y="527092"/>
                </a:cubicBezTo>
                <a:cubicBezTo>
                  <a:pt x="5081286" y="650555"/>
                  <a:pt x="5301205" y="804884"/>
                  <a:pt x="5474825" y="955355"/>
                </a:cubicBezTo>
                <a:cubicBezTo>
                  <a:pt x="5648445" y="1105826"/>
                  <a:pt x="5785413" y="1262084"/>
                  <a:pt x="5937813" y="1429917"/>
                </a:cubicBezTo>
                <a:cubicBezTo>
                  <a:pt x="6090213" y="1597750"/>
                  <a:pt x="6389225" y="1962352"/>
                  <a:pt x="6389225" y="1962352"/>
                </a:cubicBezTo>
                <a:lnTo>
                  <a:pt x="6389225" y="1962352"/>
                </a:lnTo>
              </a:path>
            </a:pathLst>
          </a:custGeom>
          <a:noFill/>
          <a:ln w="130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777844" y="2492896"/>
            <a:ext cx="10181" cy="2628972"/>
          </a:xfrm>
          <a:prstGeom prst="line">
            <a:avLst/>
          </a:prstGeom>
          <a:ln w="111125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55776" y="1662277"/>
            <a:ext cx="2121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Avg</a:t>
            </a:r>
            <a:r>
              <a:rPr lang="en-US" sz="3200" b="1" dirty="0">
                <a:solidFill>
                  <a:srgbClr val="FF0000"/>
                </a:solidFill>
              </a:rPr>
              <a:t> age: 43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12283" y="705390"/>
            <a:ext cx="458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265CA6"/>
                </a:solidFill>
                <a:ea typeface="Arial" charset="0"/>
                <a:cs typeface="Arial" charset="0"/>
              </a:rPr>
              <a:t>Care Worker Age range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868145" y="2492896"/>
            <a:ext cx="10181" cy="2628972"/>
          </a:xfrm>
          <a:prstGeom prst="line">
            <a:avLst/>
          </a:prstGeom>
          <a:ln w="111125">
            <a:solidFill>
              <a:srgbClr val="00B05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60349" y="1789288"/>
            <a:ext cx="2466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Clone age</a:t>
            </a:r>
            <a:r>
              <a:rPr lang="en-US" sz="3200" b="1">
                <a:solidFill>
                  <a:srgbClr val="00B050"/>
                </a:solidFill>
              </a:rPr>
              <a:t>: 51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300831" y="2927654"/>
            <a:ext cx="1251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No. of staff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658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/>
          <a:stretch/>
        </p:blipFill>
        <p:spPr>
          <a:xfrm>
            <a:off x="488286" y="618739"/>
            <a:ext cx="8672376" cy="5309610"/>
          </a:xfrm>
          <a:prstGeom prst="rect">
            <a:avLst/>
          </a:prstGeom>
          <a:noFill/>
          <a:ln w="117475"/>
          <a:effectLst/>
        </p:spPr>
      </p:pic>
      <p:sp>
        <p:nvSpPr>
          <p:cNvPr id="6" name="Down Arrow 5"/>
          <p:cNvSpPr/>
          <p:nvPr/>
        </p:nvSpPr>
        <p:spPr>
          <a:xfrm>
            <a:off x="6550368" y="2290961"/>
            <a:ext cx="562708" cy="73152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943542" y="3252513"/>
            <a:ext cx="562708" cy="73152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519312" y="2564905"/>
            <a:ext cx="6581080" cy="2688107"/>
          </a:xfrm>
          <a:prstGeom prst="line">
            <a:avLst/>
          </a:prstGeom>
          <a:ln w="101600">
            <a:solidFill>
              <a:srgbClr val="265CA6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1" t="83600" r="7604"/>
          <a:stretch/>
        </p:blipFill>
        <p:spPr>
          <a:xfrm>
            <a:off x="801859" y="5442942"/>
            <a:ext cx="7082510" cy="84355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65389" y="2023111"/>
            <a:ext cx="3142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43 </a:t>
            </a:r>
            <a:r>
              <a:rPr lang="en-US" sz="3200" b="1" dirty="0" err="1">
                <a:solidFill>
                  <a:srgbClr val="FF0000"/>
                </a:solidFill>
              </a:rPr>
              <a:t>yr</a:t>
            </a:r>
            <a:r>
              <a:rPr lang="en-US" sz="3200" b="1" dirty="0">
                <a:solidFill>
                  <a:srgbClr val="FF0000"/>
                </a:solidFill>
              </a:rPr>
              <a:t> olds </a:t>
            </a:r>
            <a:r>
              <a:rPr lang="en-US" sz="3200" b="1" dirty="0" err="1">
                <a:solidFill>
                  <a:srgbClr val="FF0000"/>
                </a:solidFill>
              </a:rPr>
              <a:t>avg</a:t>
            </a:r>
            <a:r>
              <a:rPr lang="en-US" sz="3200" b="1" dirty="0">
                <a:solidFill>
                  <a:srgbClr val="FF0000"/>
                </a:solidFill>
              </a:rPr>
              <a:t> 2.5 </a:t>
            </a:r>
            <a:r>
              <a:rPr lang="en-US" sz="3200" b="1" dirty="0" err="1">
                <a:solidFill>
                  <a:srgbClr val="FF0000"/>
                </a:solidFill>
              </a:rPr>
              <a:t>yrs</a:t>
            </a:r>
            <a:r>
              <a:rPr lang="en-US" sz="3200" b="1" dirty="0">
                <a:solidFill>
                  <a:srgbClr val="FF0000"/>
                </a:solidFill>
              </a:rPr>
              <a:t> service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41908" y="1137024"/>
            <a:ext cx="3142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60 </a:t>
            </a:r>
            <a:r>
              <a:rPr lang="en-US" sz="3200" b="1" dirty="0" err="1">
                <a:solidFill>
                  <a:srgbClr val="00B050"/>
                </a:solidFill>
              </a:rPr>
              <a:t>yr</a:t>
            </a:r>
            <a:r>
              <a:rPr lang="en-US" sz="3200" b="1" dirty="0">
                <a:solidFill>
                  <a:srgbClr val="00B050"/>
                </a:solidFill>
              </a:rPr>
              <a:t> olds </a:t>
            </a:r>
            <a:r>
              <a:rPr lang="en-US" sz="3200" b="1" dirty="0" err="1">
                <a:solidFill>
                  <a:srgbClr val="00B050"/>
                </a:solidFill>
              </a:rPr>
              <a:t>avg</a:t>
            </a:r>
            <a:r>
              <a:rPr lang="en-US" sz="3200" b="1" dirty="0">
                <a:solidFill>
                  <a:srgbClr val="00B050"/>
                </a:solidFill>
              </a:rPr>
              <a:t> 4 </a:t>
            </a:r>
            <a:r>
              <a:rPr lang="en-US" sz="3200" b="1" dirty="0" err="1">
                <a:solidFill>
                  <a:srgbClr val="00B050"/>
                </a:solidFill>
              </a:rPr>
              <a:t>yrs</a:t>
            </a:r>
            <a:r>
              <a:rPr lang="en-US" sz="3200" b="1" dirty="0">
                <a:solidFill>
                  <a:srgbClr val="00B050"/>
                </a:solidFill>
              </a:rPr>
              <a:t> service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84252" y="571500"/>
            <a:ext cx="3370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265CA6"/>
                </a:solidFill>
                <a:ea typeface="Arial" charset="0"/>
                <a:cs typeface="Arial" charset="0"/>
              </a:rPr>
              <a:t>Still in post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2722" y="4787860"/>
            <a:ext cx="643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1yr</a:t>
            </a:r>
            <a:endParaRPr lang="en-US" b="1"/>
          </a:p>
        </p:txBody>
      </p:sp>
      <p:sp>
        <p:nvSpPr>
          <p:cNvPr id="12" name="TextBox 11"/>
          <p:cNvSpPr txBox="1"/>
          <p:nvPr/>
        </p:nvSpPr>
        <p:spPr>
          <a:xfrm>
            <a:off x="172722" y="4228596"/>
            <a:ext cx="803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2yrs</a:t>
            </a:r>
            <a:endParaRPr lang="en-US" b="1"/>
          </a:p>
        </p:txBody>
      </p:sp>
      <p:sp>
        <p:nvSpPr>
          <p:cNvPr id="13" name="TextBox 12"/>
          <p:cNvSpPr txBox="1"/>
          <p:nvPr/>
        </p:nvSpPr>
        <p:spPr>
          <a:xfrm>
            <a:off x="179344" y="3502932"/>
            <a:ext cx="806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3yrs</a:t>
            </a:r>
            <a:endParaRPr lang="en-US" b="1"/>
          </a:p>
        </p:txBody>
      </p:sp>
      <p:sp>
        <p:nvSpPr>
          <p:cNvPr id="17" name="TextBox 16"/>
          <p:cNvSpPr txBox="1"/>
          <p:nvPr/>
        </p:nvSpPr>
        <p:spPr>
          <a:xfrm>
            <a:off x="201770" y="2843644"/>
            <a:ext cx="98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4yrs</a:t>
            </a:r>
            <a:endParaRPr lang="en-US" b="1"/>
          </a:p>
        </p:txBody>
      </p:sp>
      <p:cxnSp>
        <p:nvCxnSpPr>
          <p:cNvPr id="18" name="Straight Connector 17"/>
          <p:cNvCxnSpPr/>
          <p:nvPr/>
        </p:nvCxnSpPr>
        <p:spPr>
          <a:xfrm>
            <a:off x="1187624" y="4079202"/>
            <a:ext cx="3024336" cy="0"/>
          </a:xfrm>
          <a:prstGeom prst="line">
            <a:avLst/>
          </a:prstGeom>
          <a:ln w="111125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87624" y="3068960"/>
            <a:ext cx="5688632" cy="0"/>
          </a:xfrm>
          <a:prstGeom prst="line">
            <a:avLst/>
          </a:prstGeom>
          <a:ln w="111125">
            <a:solidFill>
              <a:srgbClr val="00B05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03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58" b="2837"/>
          <a:stretch/>
        </p:blipFill>
        <p:spPr>
          <a:xfrm>
            <a:off x="4657744" y="571500"/>
            <a:ext cx="4486256" cy="5715000"/>
          </a:xfrm>
        </p:spPr>
      </p:pic>
      <p:sp>
        <p:nvSpPr>
          <p:cNvPr id="7" name="TextBox 6"/>
          <p:cNvSpPr txBox="1"/>
          <p:nvPr/>
        </p:nvSpPr>
        <p:spPr>
          <a:xfrm>
            <a:off x="323528" y="1465797"/>
            <a:ext cx="43342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563" indent="-11113"/>
            <a:r>
              <a:rPr lang="en-US" sz="3600" b="1" dirty="0">
                <a:solidFill>
                  <a:srgbClr val="265CA6"/>
                </a:solidFill>
              </a:rPr>
              <a:t>Why paid care appeals: </a:t>
            </a:r>
          </a:p>
          <a:p>
            <a:pPr marL="12700" indent="-12700"/>
            <a:r>
              <a:rPr lang="en-US" sz="3600" dirty="0"/>
              <a:t>55% had cared for a loved </a:t>
            </a:r>
            <a:r>
              <a:rPr lang="en-US" sz="3600" dirty="0" smtClean="0"/>
              <a:t>one</a:t>
            </a:r>
          </a:p>
          <a:p>
            <a:pPr marL="12700" indent="-12700"/>
            <a:endParaRPr lang="en-US" sz="3600" dirty="0" smtClean="0"/>
          </a:p>
          <a:p>
            <a:pPr marL="12700" indent="-12700"/>
            <a:r>
              <a:rPr lang="en-US" sz="3600" b="1" dirty="0">
                <a:solidFill>
                  <a:srgbClr val="265CA6"/>
                </a:solidFill>
              </a:rPr>
              <a:t>How had they heard of your care org: </a:t>
            </a:r>
          </a:p>
          <a:p>
            <a:pPr marL="12700" indent="-12700"/>
            <a:r>
              <a:rPr lang="en-US" sz="3600" dirty="0"/>
              <a:t>46% word of mouth or referral</a:t>
            </a:r>
          </a:p>
          <a:p>
            <a:pPr marL="12700" indent="-12700"/>
            <a:endParaRPr lang="en-US" sz="3600" dirty="0" smtClean="0"/>
          </a:p>
          <a:p>
            <a:pPr marL="12700" indent="-12700"/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395537" y="587080"/>
            <a:ext cx="5318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265CA6"/>
                </a:solidFill>
                <a:ea typeface="Arial" charset="0"/>
                <a:cs typeface="Arial" charset="0"/>
              </a:rPr>
              <a:t>Cloning experiment</a:t>
            </a:r>
          </a:p>
        </p:txBody>
      </p:sp>
    </p:spTree>
    <p:extLst>
      <p:ext uri="{BB962C8B-B14F-4D97-AF65-F5344CB8AC3E}">
        <p14:creationId xmlns:p14="http://schemas.microsoft.com/office/powerpoint/2010/main" val="1588618075"/>
      </p:ext>
    </p:extLst>
  </p:cSld>
  <p:clrMapOvr>
    <a:masterClrMapping/>
  </p:clrMapOvr>
  <p:transition spd="slow">
    <p:fade/>
    <p:sndAc>
      <p:stSnd>
        <p:snd r:embed="rId3" name="Explosion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6512" y="404664"/>
            <a:ext cx="9180512" cy="5904656"/>
          </a:xfrm>
          <a:prstGeom prst="rect">
            <a:avLst/>
          </a:prstGeom>
          <a:solidFill>
            <a:srgbClr val="265C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87" b="90000" l="492" r="89961">
                        <a14:foregroundMark x1="61319" y1="70435" x2="68799" y2="58804"/>
                        <a14:foregroundMark x1="74311" y1="53043" x2="76476" y2="50652"/>
                        <a14:foregroundMark x1="59350" y1="57609" x2="63780" y2="59457"/>
                        <a14:foregroundMark x1="77559" y1="70761" x2="79528" y2="74783"/>
                        <a14:foregroundMark x1="59941" y1="77826" x2="62106" y2="77500"/>
                        <a14:foregroundMark x1="47146" y1="75326" x2="52165" y2="74130"/>
                        <a14:foregroundMark x1="40846" y1="85978" x2="51575" y2="81739"/>
                        <a14:foregroundMark x1="42717" y1="42935" x2="37205" y2="37174"/>
                        <a14:foregroundMark x1="28642" y1="35978" x2="39173" y2="30761"/>
                        <a14:foregroundMark x1="50197" y1="31413" x2="56004" y2="30435"/>
                        <a14:foregroundMark x1="45571" y1="9022" x2="44390" y2="23152"/>
                        <a14:foregroundMark x1="36909" y1="23478" x2="29528" y2="25217"/>
                        <a14:foregroundMark x1="28642" y1="28261" x2="22835" y2="27717"/>
                        <a14:foregroundMark x1="16240" y1="31087" x2="21752" y2="27065"/>
                        <a14:foregroundMark x1="12106" y1="27717" x2="12894" y2="25870"/>
                        <a14:foregroundMark x1="24606" y1="28370" x2="26476" y2="31196"/>
                        <a14:backgroundMark x1="33366" y1="19457" x2="33366" y2="19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92697"/>
            <a:ext cx="6012160" cy="5444083"/>
          </a:xfrm>
        </p:spPr>
      </p:pic>
      <p:sp>
        <p:nvSpPr>
          <p:cNvPr id="2" name="TextBox 1"/>
          <p:cNvSpPr txBox="1"/>
          <p:nvPr/>
        </p:nvSpPr>
        <p:spPr>
          <a:xfrm>
            <a:off x="539552" y="2348880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Personal connections REALLY matter to find the </a:t>
            </a:r>
            <a:r>
              <a:rPr lang="en-US" sz="3600" b="1">
                <a:solidFill>
                  <a:schemeClr val="bg1"/>
                </a:solidFill>
              </a:rPr>
              <a:t>best care staff</a:t>
            </a:r>
          </a:p>
        </p:txBody>
      </p:sp>
    </p:spTree>
    <p:extLst>
      <p:ext uri="{BB962C8B-B14F-4D97-AF65-F5344CB8AC3E}">
        <p14:creationId xmlns:p14="http://schemas.microsoft.com/office/powerpoint/2010/main" val="476827699"/>
      </p:ext>
    </p:extLst>
  </p:cSld>
  <p:clrMapOvr>
    <a:masterClrMapping/>
  </p:clrMapOvr>
  <p:transition spd="slow">
    <p:fade/>
    <p:sndAc>
      <p:stSnd>
        <p:snd r:embed="rId3" name="Explosion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 r="1857"/>
          <a:stretch/>
        </p:blipFill>
        <p:spPr>
          <a:xfrm>
            <a:off x="0" y="604778"/>
            <a:ext cx="9144000" cy="5309610"/>
          </a:xfrm>
          <a:prstGeom prst="rect">
            <a:avLst/>
          </a:prstGeom>
          <a:noFill/>
          <a:ln w="117475"/>
          <a:effectLst/>
        </p:spPr>
      </p:pic>
      <p:sp>
        <p:nvSpPr>
          <p:cNvPr id="4" name="Freeform 3"/>
          <p:cNvSpPr/>
          <p:nvPr/>
        </p:nvSpPr>
        <p:spPr>
          <a:xfrm>
            <a:off x="689773" y="2155206"/>
            <a:ext cx="6949439" cy="1921866"/>
          </a:xfrm>
          <a:custGeom>
            <a:avLst/>
            <a:gdLst>
              <a:gd name="connsiteX0" fmla="*/ 0 w 7002683"/>
              <a:gd name="connsiteY0" fmla="*/ 1679836 h 2478489"/>
              <a:gd name="connsiteX1" fmla="*/ 300941 w 7002683"/>
              <a:gd name="connsiteY1" fmla="*/ 1459917 h 2478489"/>
              <a:gd name="connsiteX2" fmla="*/ 648182 w 7002683"/>
              <a:gd name="connsiteY2" fmla="*/ 1101102 h 2478489"/>
              <a:gd name="connsiteX3" fmla="*/ 960698 w 7002683"/>
              <a:gd name="connsiteY3" fmla="*/ 580241 h 2478489"/>
              <a:gd name="connsiteX4" fmla="*/ 1296364 w 7002683"/>
              <a:gd name="connsiteY4" fmla="*/ 163553 h 2478489"/>
              <a:gd name="connsiteX5" fmla="*/ 1701478 w 7002683"/>
              <a:gd name="connsiteY5" fmla="*/ 1507 h 2478489"/>
              <a:gd name="connsiteX6" fmla="*/ 2257063 w 7002683"/>
              <a:gd name="connsiteY6" fmla="*/ 244575 h 2478489"/>
              <a:gd name="connsiteX7" fmla="*/ 2720050 w 7002683"/>
              <a:gd name="connsiteY7" fmla="*/ 684413 h 2478489"/>
              <a:gd name="connsiteX8" fmla="*/ 3136739 w 7002683"/>
              <a:gd name="connsiteY8" fmla="*/ 973781 h 2478489"/>
              <a:gd name="connsiteX9" fmla="*/ 3507129 w 7002683"/>
              <a:gd name="connsiteY9" fmla="*/ 1124251 h 2478489"/>
              <a:gd name="connsiteX10" fmla="*/ 4340506 w 7002683"/>
              <a:gd name="connsiteY10" fmla="*/ 1286297 h 2478489"/>
              <a:gd name="connsiteX11" fmla="*/ 5335929 w 7002683"/>
              <a:gd name="connsiteY11" fmla="*/ 1795583 h 2478489"/>
              <a:gd name="connsiteX12" fmla="*/ 6065134 w 7002683"/>
              <a:gd name="connsiteY12" fmla="*/ 2189122 h 2478489"/>
              <a:gd name="connsiteX13" fmla="*/ 7002683 w 7002683"/>
              <a:gd name="connsiteY13" fmla="*/ 2478489 h 2478489"/>
              <a:gd name="connsiteX14" fmla="*/ 7002683 w 7002683"/>
              <a:gd name="connsiteY14" fmla="*/ 2478489 h 247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02683" h="2478489">
                <a:moveTo>
                  <a:pt x="0" y="1679836"/>
                </a:moveTo>
                <a:cubicBezTo>
                  <a:pt x="96455" y="1618104"/>
                  <a:pt x="192911" y="1556373"/>
                  <a:pt x="300941" y="1459917"/>
                </a:cubicBezTo>
                <a:cubicBezTo>
                  <a:pt x="408971" y="1363461"/>
                  <a:pt x="538223" y="1247715"/>
                  <a:pt x="648182" y="1101102"/>
                </a:cubicBezTo>
                <a:cubicBezTo>
                  <a:pt x="758141" y="954489"/>
                  <a:pt x="852668" y="736499"/>
                  <a:pt x="960698" y="580241"/>
                </a:cubicBezTo>
                <a:cubicBezTo>
                  <a:pt x="1068728" y="423983"/>
                  <a:pt x="1172901" y="260009"/>
                  <a:pt x="1296364" y="163553"/>
                </a:cubicBezTo>
                <a:cubicBezTo>
                  <a:pt x="1419827" y="67097"/>
                  <a:pt x="1541362" y="-11997"/>
                  <a:pt x="1701478" y="1507"/>
                </a:cubicBezTo>
                <a:cubicBezTo>
                  <a:pt x="1861595" y="15011"/>
                  <a:pt x="2087301" y="130757"/>
                  <a:pt x="2257063" y="244575"/>
                </a:cubicBezTo>
                <a:cubicBezTo>
                  <a:pt x="2426825" y="358393"/>
                  <a:pt x="2573437" y="562879"/>
                  <a:pt x="2720050" y="684413"/>
                </a:cubicBezTo>
                <a:cubicBezTo>
                  <a:pt x="2866663" y="805947"/>
                  <a:pt x="3005559" y="900475"/>
                  <a:pt x="3136739" y="973781"/>
                </a:cubicBezTo>
                <a:cubicBezTo>
                  <a:pt x="3267919" y="1047087"/>
                  <a:pt x="3306501" y="1072165"/>
                  <a:pt x="3507129" y="1124251"/>
                </a:cubicBezTo>
                <a:cubicBezTo>
                  <a:pt x="3707757" y="1176337"/>
                  <a:pt x="4035706" y="1174408"/>
                  <a:pt x="4340506" y="1286297"/>
                </a:cubicBezTo>
                <a:cubicBezTo>
                  <a:pt x="4645306" y="1398186"/>
                  <a:pt x="5048491" y="1645112"/>
                  <a:pt x="5335929" y="1795583"/>
                </a:cubicBezTo>
                <a:cubicBezTo>
                  <a:pt x="5623367" y="1946054"/>
                  <a:pt x="5787342" y="2075304"/>
                  <a:pt x="6065134" y="2189122"/>
                </a:cubicBezTo>
                <a:cubicBezTo>
                  <a:pt x="6342926" y="2302940"/>
                  <a:pt x="7002683" y="2478489"/>
                  <a:pt x="7002683" y="2478489"/>
                </a:cubicBezTo>
                <a:lnTo>
                  <a:pt x="7002683" y="2478489"/>
                </a:lnTo>
              </a:path>
            </a:pathLst>
          </a:custGeom>
          <a:noFill/>
          <a:ln w="1174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8066" y="5481000"/>
            <a:ext cx="953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18-24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493" y="5481000"/>
            <a:ext cx="86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25-34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85816" y="5481000"/>
            <a:ext cx="86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35-44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9139" y="5481000"/>
            <a:ext cx="86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45-54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2462" y="5481000"/>
            <a:ext cx="86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55-64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25786" y="5481000"/>
            <a:ext cx="86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65+</a:t>
            </a:r>
          </a:p>
        </p:txBody>
      </p:sp>
      <p:pic>
        <p:nvPicPr>
          <p:cNvPr id="11" name="Picture 10" descr="Screen Shot 2015-07-31 at 10.55.2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78" y="1144011"/>
            <a:ext cx="936104" cy="88471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689771" y="1772817"/>
            <a:ext cx="6949440" cy="3113717"/>
          </a:xfrm>
          <a:custGeom>
            <a:avLst/>
            <a:gdLst>
              <a:gd name="connsiteX0" fmla="*/ 0 w 6949440"/>
              <a:gd name="connsiteY0" fmla="*/ 0 h 1956816"/>
              <a:gd name="connsiteX1" fmla="*/ 640080 w 6949440"/>
              <a:gd name="connsiteY1" fmla="*/ 329184 h 1956816"/>
              <a:gd name="connsiteX2" fmla="*/ 1261872 w 6949440"/>
              <a:gd name="connsiteY2" fmla="*/ 640080 h 1956816"/>
              <a:gd name="connsiteX3" fmla="*/ 1828800 w 6949440"/>
              <a:gd name="connsiteY3" fmla="*/ 786384 h 1956816"/>
              <a:gd name="connsiteX4" fmla="*/ 2359152 w 6949440"/>
              <a:gd name="connsiteY4" fmla="*/ 841248 h 1956816"/>
              <a:gd name="connsiteX5" fmla="*/ 3273552 w 6949440"/>
              <a:gd name="connsiteY5" fmla="*/ 877824 h 1956816"/>
              <a:gd name="connsiteX6" fmla="*/ 4206240 w 6949440"/>
              <a:gd name="connsiteY6" fmla="*/ 1024128 h 1956816"/>
              <a:gd name="connsiteX7" fmla="*/ 5248656 w 6949440"/>
              <a:gd name="connsiteY7" fmla="*/ 1591056 h 1956816"/>
              <a:gd name="connsiteX8" fmla="*/ 6949440 w 6949440"/>
              <a:gd name="connsiteY8" fmla="*/ 1956816 h 1956816"/>
              <a:gd name="connsiteX9" fmla="*/ 6949440 w 6949440"/>
              <a:gd name="connsiteY9" fmla="*/ 1956816 h 195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49440" h="1956816">
                <a:moveTo>
                  <a:pt x="0" y="0"/>
                </a:moveTo>
                <a:lnTo>
                  <a:pt x="640080" y="329184"/>
                </a:lnTo>
                <a:cubicBezTo>
                  <a:pt x="850392" y="435864"/>
                  <a:pt x="1063752" y="563880"/>
                  <a:pt x="1261872" y="640080"/>
                </a:cubicBezTo>
                <a:cubicBezTo>
                  <a:pt x="1459992" y="716280"/>
                  <a:pt x="1645920" y="752856"/>
                  <a:pt x="1828800" y="786384"/>
                </a:cubicBezTo>
                <a:cubicBezTo>
                  <a:pt x="2011680" y="819912"/>
                  <a:pt x="2118360" y="826008"/>
                  <a:pt x="2359152" y="841248"/>
                </a:cubicBezTo>
                <a:cubicBezTo>
                  <a:pt x="2599944" y="856488"/>
                  <a:pt x="2965704" y="847344"/>
                  <a:pt x="3273552" y="877824"/>
                </a:cubicBezTo>
                <a:cubicBezTo>
                  <a:pt x="3581400" y="908304"/>
                  <a:pt x="3877056" y="905256"/>
                  <a:pt x="4206240" y="1024128"/>
                </a:cubicBezTo>
                <a:cubicBezTo>
                  <a:pt x="4535424" y="1143000"/>
                  <a:pt x="4791456" y="1435608"/>
                  <a:pt x="5248656" y="1591056"/>
                </a:cubicBezTo>
                <a:cubicBezTo>
                  <a:pt x="5705856" y="1746504"/>
                  <a:pt x="6949440" y="1956816"/>
                  <a:pt x="6949440" y="1956816"/>
                </a:cubicBezTo>
                <a:lnTo>
                  <a:pt x="6949440" y="1956816"/>
                </a:lnTo>
              </a:path>
            </a:pathLst>
          </a:custGeom>
          <a:noFill/>
          <a:ln w="1174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creen Shot 2016-06-14 at 10.51.1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53" y="3196759"/>
            <a:ext cx="648594" cy="75611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899592" y="2348880"/>
            <a:ext cx="6552728" cy="2434284"/>
          </a:xfrm>
          <a:prstGeom prst="line">
            <a:avLst/>
          </a:prstGeom>
          <a:ln w="9842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0" t="11996" r="15271" b="11290"/>
          <a:stretch/>
        </p:blipFill>
        <p:spPr>
          <a:xfrm>
            <a:off x="5070133" y="1336263"/>
            <a:ext cx="1142329" cy="1211724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5508105" y="2653094"/>
            <a:ext cx="1" cy="2451496"/>
          </a:xfrm>
          <a:prstGeom prst="line">
            <a:avLst/>
          </a:prstGeom>
          <a:ln w="98425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857" y="1764556"/>
            <a:ext cx="1054100" cy="1130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4937" y="588226"/>
            <a:ext cx="6531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265CA6"/>
                </a:solidFill>
                <a:ea typeface="Arial" charset="0"/>
                <a:cs typeface="Arial" charset="0"/>
              </a:rPr>
              <a:t>Online recruitment is </a:t>
            </a:r>
            <a:r>
              <a:rPr lang="en-US" sz="3200" b="1" dirty="0">
                <a:solidFill>
                  <a:srgbClr val="265CA6"/>
                </a:solidFill>
                <a:ea typeface="Arial" charset="0"/>
                <a:cs typeface="Arial" charset="0"/>
              </a:rPr>
              <a:t>biased to youth</a:t>
            </a:r>
          </a:p>
        </p:txBody>
      </p:sp>
      <p:sp>
        <p:nvSpPr>
          <p:cNvPr id="13" name="Freeform 12"/>
          <p:cNvSpPr/>
          <p:nvPr/>
        </p:nvSpPr>
        <p:spPr>
          <a:xfrm>
            <a:off x="755577" y="3645024"/>
            <a:ext cx="1525361" cy="1154678"/>
          </a:xfrm>
          <a:custGeom>
            <a:avLst/>
            <a:gdLst>
              <a:gd name="connsiteX0" fmla="*/ 1496291 w 1496291"/>
              <a:gd name="connsiteY0" fmla="*/ 0 h 1259371"/>
              <a:gd name="connsiteX1" fmla="*/ 1092530 w 1496291"/>
              <a:gd name="connsiteY1" fmla="*/ 356260 h 1259371"/>
              <a:gd name="connsiteX2" fmla="*/ 676893 w 1496291"/>
              <a:gd name="connsiteY2" fmla="*/ 760021 h 1259371"/>
              <a:gd name="connsiteX3" fmla="*/ 166254 w 1496291"/>
              <a:gd name="connsiteY3" fmla="*/ 1187533 h 1259371"/>
              <a:gd name="connsiteX4" fmla="*/ 0 w 1496291"/>
              <a:gd name="connsiteY4" fmla="*/ 1258785 h 1259371"/>
              <a:gd name="connsiteX5" fmla="*/ 0 w 1496291"/>
              <a:gd name="connsiteY5" fmla="*/ 1258785 h 125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291" h="1259371">
                <a:moveTo>
                  <a:pt x="1496291" y="0"/>
                </a:moveTo>
                <a:cubicBezTo>
                  <a:pt x="1362693" y="114795"/>
                  <a:pt x="1229096" y="229590"/>
                  <a:pt x="1092530" y="356260"/>
                </a:cubicBezTo>
                <a:cubicBezTo>
                  <a:pt x="955964" y="482930"/>
                  <a:pt x="831272" y="621476"/>
                  <a:pt x="676893" y="760021"/>
                </a:cubicBezTo>
                <a:cubicBezTo>
                  <a:pt x="522514" y="898566"/>
                  <a:pt x="279069" y="1104406"/>
                  <a:pt x="166254" y="1187533"/>
                </a:cubicBezTo>
                <a:cubicBezTo>
                  <a:pt x="53439" y="1270660"/>
                  <a:pt x="0" y="1258785"/>
                  <a:pt x="0" y="1258785"/>
                </a:cubicBezTo>
                <a:lnTo>
                  <a:pt x="0" y="1258785"/>
                </a:lnTo>
              </a:path>
            </a:pathLst>
          </a:custGeom>
          <a:noFill/>
          <a:ln w="1143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38456"/>
      </p:ext>
    </p:extLst>
  </p:cSld>
  <p:clrMapOvr>
    <a:masterClrMapping/>
  </p:clrMapOvr>
  <p:transition spd="slow">
    <p:fade/>
    <p:sndAc>
      <p:stSnd>
        <p:snd r:embed="rId3" name="Explosion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7834 " pathEditMode="relative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048 0 " pathEditMode="relative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2" grpId="0" animBg="1"/>
      <p:bldP spid="12" grpId="1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7396</TotalTime>
  <Words>359</Words>
  <Application>Microsoft Office PowerPoint</Application>
  <PresentationFormat>On-screen Show (4:3)</PresentationFormat>
  <Paragraphs>104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Calibri</vt:lpstr>
      <vt:lpstr>Geneva</vt:lpstr>
      <vt:lpstr>Mangal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local authority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mclaughlin</dc:creator>
  <cp:lastModifiedBy>Claire Poole</cp:lastModifiedBy>
  <cp:revision>372</cp:revision>
  <cp:lastPrinted>2018-03-08T17:59:40Z</cp:lastPrinted>
  <dcterms:created xsi:type="dcterms:W3CDTF">2014-03-07T13:37:09Z</dcterms:created>
  <dcterms:modified xsi:type="dcterms:W3CDTF">2018-06-11T14:26:43Z</dcterms:modified>
</cp:coreProperties>
</file>