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08" r:id="rId2"/>
    <p:sldId id="509" r:id="rId3"/>
    <p:sldId id="513" r:id="rId4"/>
    <p:sldId id="613" r:id="rId5"/>
    <p:sldId id="287" r:id="rId6"/>
    <p:sldId id="510" r:id="rId7"/>
    <p:sldId id="511" r:id="rId8"/>
    <p:sldId id="51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C4FD62-BB96-44CF-9BA3-D229CAD27142}" v="2592" dt="2019-03-17T13:12:48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15FB6-94D8-4124-A2F9-D774B39D109A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3AE26619-1FA2-436F-BC09-BBE42242ACAE}">
      <dgm:prSet phldrT="[Text]"/>
      <dgm:spPr/>
      <dgm:t>
        <a:bodyPr/>
        <a:lstStyle/>
        <a:p>
          <a:pPr>
            <a:buNone/>
          </a:pPr>
          <a:r>
            <a:rPr lang="en-GB"/>
            <a:t>Level 4:</a:t>
          </a:r>
        </a:p>
      </dgm:t>
    </dgm:pt>
    <dgm:pt modelId="{74C4AE0B-B87A-46D4-9E28-2CE150F6D3B9}" type="parTrans" cxnId="{95CEB9C0-9093-43B8-BA06-93422BCF74A5}">
      <dgm:prSet/>
      <dgm:spPr/>
      <dgm:t>
        <a:bodyPr/>
        <a:lstStyle/>
        <a:p>
          <a:endParaRPr lang="en-GB"/>
        </a:p>
      </dgm:t>
    </dgm:pt>
    <dgm:pt modelId="{60DAAF58-13F9-49DC-98F6-D46A49A74513}" type="sibTrans" cxnId="{95CEB9C0-9093-43B8-BA06-93422BCF74A5}">
      <dgm:prSet/>
      <dgm:spPr/>
      <dgm:t>
        <a:bodyPr/>
        <a:lstStyle/>
        <a:p>
          <a:endParaRPr lang="en-GB"/>
        </a:p>
      </dgm:t>
    </dgm:pt>
    <dgm:pt modelId="{34819127-B7E1-4477-A4E2-047A1822943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/>
            <a:t>Lead Practitioner in Adult Care*</a:t>
          </a:r>
        </a:p>
      </dgm:t>
    </dgm:pt>
    <dgm:pt modelId="{B0CAAF0B-EA41-4EB4-BF47-E35F6618A48F}" type="parTrans" cxnId="{9C9E9E27-E291-4E2B-82DF-EF9BD6EA3E90}">
      <dgm:prSet/>
      <dgm:spPr/>
      <dgm:t>
        <a:bodyPr/>
        <a:lstStyle/>
        <a:p>
          <a:endParaRPr lang="en-GB"/>
        </a:p>
      </dgm:t>
    </dgm:pt>
    <dgm:pt modelId="{9522DDC3-C469-4E6E-89B5-80468BB5FEDE}" type="sibTrans" cxnId="{9C9E9E27-E291-4E2B-82DF-EF9BD6EA3E90}">
      <dgm:prSet/>
      <dgm:spPr/>
      <dgm:t>
        <a:bodyPr/>
        <a:lstStyle/>
        <a:p>
          <a:endParaRPr lang="en-GB"/>
        </a:p>
      </dgm:t>
    </dgm:pt>
    <dgm:pt modelId="{750AA5BD-59BD-4BAA-A85E-3D53DA4AC7C1}">
      <dgm:prSet phldrT="[Text]"/>
      <dgm:spPr/>
      <dgm:t>
        <a:bodyPr/>
        <a:lstStyle/>
        <a:p>
          <a:pPr>
            <a:buFont typeface="Wingdings" panose="05000000000000000000" pitchFamily="2" charset="2"/>
            <a:buNone/>
          </a:pPr>
          <a:r>
            <a:rPr lang="en-GB"/>
            <a:t>Level 5:</a:t>
          </a:r>
        </a:p>
      </dgm:t>
    </dgm:pt>
    <dgm:pt modelId="{EEB1302E-C087-4B88-A0F7-7CF5A8B814D4}" type="parTrans" cxnId="{56B3DE19-DE77-4FA8-B58F-357C37BD9CD0}">
      <dgm:prSet/>
      <dgm:spPr/>
      <dgm:t>
        <a:bodyPr/>
        <a:lstStyle/>
        <a:p>
          <a:endParaRPr lang="en-GB"/>
        </a:p>
      </dgm:t>
    </dgm:pt>
    <dgm:pt modelId="{FBA89882-25A1-48F4-88DF-5A0BA9215D10}" type="sibTrans" cxnId="{56B3DE19-DE77-4FA8-B58F-357C37BD9CD0}">
      <dgm:prSet/>
      <dgm:spPr/>
      <dgm:t>
        <a:bodyPr/>
        <a:lstStyle/>
        <a:p>
          <a:endParaRPr lang="en-GB"/>
        </a:p>
      </dgm:t>
    </dgm:pt>
    <dgm:pt modelId="{D6612866-04CB-49E7-A821-DFDEFF6F9C50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/>
            <a:t>Healthcare Assistant Practitioner</a:t>
          </a:r>
        </a:p>
      </dgm:t>
    </dgm:pt>
    <dgm:pt modelId="{1DF2B7B7-A791-45BA-AB03-0F3B69239E94}" type="parTrans" cxnId="{5457FBA9-9AE2-4CC2-88E3-DA11E41E3D70}">
      <dgm:prSet/>
      <dgm:spPr/>
      <dgm:t>
        <a:bodyPr/>
        <a:lstStyle/>
        <a:p>
          <a:endParaRPr lang="en-GB"/>
        </a:p>
      </dgm:t>
    </dgm:pt>
    <dgm:pt modelId="{8340E14C-1674-48F1-ADD6-5370F40D4A12}" type="sibTrans" cxnId="{5457FBA9-9AE2-4CC2-88E3-DA11E41E3D70}">
      <dgm:prSet/>
      <dgm:spPr/>
      <dgm:t>
        <a:bodyPr/>
        <a:lstStyle/>
        <a:p>
          <a:endParaRPr lang="en-GB"/>
        </a:p>
      </dgm:t>
    </dgm:pt>
    <dgm:pt modelId="{57512A9C-03F1-4B00-927C-3C7D376318F1}">
      <dgm:prSet phldrT="[Text]"/>
      <dgm:spPr/>
      <dgm:t>
        <a:bodyPr/>
        <a:lstStyle/>
        <a:p>
          <a:r>
            <a:rPr lang="en-GB"/>
            <a:t>Level 6:</a:t>
          </a:r>
        </a:p>
      </dgm:t>
    </dgm:pt>
    <dgm:pt modelId="{D801B51F-392A-4C9E-B794-E3EDD5A60DCD}" type="parTrans" cxnId="{9E9FC4D7-A0C0-4F5D-956A-2D82447E3887}">
      <dgm:prSet/>
      <dgm:spPr/>
      <dgm:t>
        <a:bodyPr/>
        <a:lstStyle/>
        <a:p>
          <a:endParaRPr lang="en-GB"/>
        </a:p>
      </dgm:t>
    </dgm:pt>
    <dgm:pt modelId="{744341AA-04D0-4A29-8BBE-3103633E9CC1}" type="sibTrans" cxnId="{9E9FC4D7-A0C0-4F5D-956A-2D82447E3887}">
      <dgm:prSet/>
      <dgm:spPr/>
      <dgm:t>
        <a:bodyPr/>
        <a:lstStyle/>
        <a:p>
          <a:endParaRPr lang="en-GB"/>
        </a:p>
      </dgm:t>
    </dgm:pt>
    <dgm:pt modelId="{CA85B04E-21B3-46EC-B4B6-5BF4A3FBBB6B}">
      <dgm:prSet/>
      <dgm:spPr/>
      <dgm:t>
        <a:bodyPr/>
        <a:lstStyle/>
        <a:p>
          <a:r>
            <a:rPr lang="en-GB"/>
            <a:t>Children, Young People and Families Practitioner*</a:t>
          </a:r>
        </a:p>
      </dgm:t>
    </dgm:pt>
    <dgm:pt modelId="{07F48C6C-10F7-49A2-AACF-0D366710BEB0}" type="parTrans" cxnId="{EB6A53D5-0864-4402-BDB6-9BD90CD9A1C9}">
      <dgm:prSet/>
      <dgm:spPr/>
      <dgm:t>
        <a:bodyPr/>
        <a:lstStyle/>
        <a:p>
          <a:endParaRPr lang="en-GB"/>
        </a:p>
      </dgm:t>
    </dgm:pt>
    <dgm:pt modelId="{76FE4462-8A2D-4D7E-8DFF-DAFE1661B10C}" type="sibTrans" cxnId="{EB6A53D5-0864-4402-BDB6-9BD90CD9A1C9}">
      <dgm:prSet/>
      <dgm:spPr/>
      <dgm:t>
        <a:bodyPr/>
        <a:lstStyle/>
        <a:p>
          <a:endParaRPr lang="en-GB"/>
        </a:p>
      </dgm:t>
    </dgm:pt>
    <dgm:pt modelId="{9989CE01-27F6-443C-A74E-0F9909B53CBC}">
      <dgm:prSet/>
      <dgm:spPr/>
      <dgm:t>
        <a:bodyPr/>
        <a:lstStyle/>
        <a:p>
          <a:r>
            <a:rPr lang="en-GB" dirty="0"/>
            <a:t>Nursing Associate *</a:t>
          </a:r>
        </a:p>
      </dgm:t>
    </dgm:pt>
    <dgm:pt modelId="{2A5B9EE2-08F7-440D-AA71-204031BD7ADC}" type="parTrans" cxnId="{82B3637D-CF46-468A-8103-FCBD1D7BAB5E}">
      <dgm:prSet/>
      <dgm:spPr/>
      <dgm:t>
        <a:bodyPr/>
        <a:lstStyle/>
        <a:p>
          <a:endParaRPr lang="en-GB"/>
        </a:p>
      </dgm:t>
    </dgm:pt>
    <dgm:pt modelId="{1821D532-A055-41CB-9F0B-A11921063073}" type="sibTrans" cxnId="{82B3637D-CF46-468A-8103-FCBD1D7BAB5E}">
      <dgm:prSet/>
      <dgm:spPr/>
      <dgm:t>
        <a:bodyPr/>
        <a:lstStyle/>
        <a:p>
          <a:endParaRPr lang="en-GB"/>
        </a:p>
      </dgm:t>
    </dgm:pt>
    <dgm:pt modelId="{722804C0-2819-4D4D-B1A6-70D58588993B}">
      <dgm:prSet/>
      <dgm:spPr/>
      <dgm:t>
        <a:bodyPr/>
        <a:lstStyle/>
        <a:p>
          <a:r>
            <a:rPr lang="en-GB"/>
            <a:t>Children, Young People and Families Manager*</a:t>
          </a:r>
        </a:p>
      </dgm:t>
    </dgm:pt>
    <dgm:pt modelId="{DA7361F3-77CC-446F-B7FE-00EFAEE422A0}" type="parTrans" cxnId="{38CED200-7772-477A-86B4-D7B8ED021FD7}">
      <dgm:prSet/>
      <dgm:spPr/>
      <dgm:t>
        <a:bodyPr/>
        <a:lstStyle/>
        <a:p>
          <a:endParaRPr lang="en-GB"/>
        </a:p>
      </dgm:t>
    </dgm:pt>
    <dgm:pt modelId="{630A9B32-8C13-4078-A2E6-A0603E2428E8}" type="sibTrans" cxnId="{38CED200-7772-477A-86B4-D7B8ED021FD7}">
      <dgm:prSet/>
      <dgm:spPr/>
      <dgm:t>
        <a:bodyPr/>
        <a:lstStyle/>
        <a:p>
          <a:endParaRPr lang="en-GB"/>
        </a:p>
      </dgm:t>
    </dgm:pt>
    <dgm:pt modelId="{52A57345-36B9-4B67-B27C-82BB7464D798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/>
            <a:t>Healthcare Science Practitioner</a:t>
          </a:r>
        </a:p>
      </dgm:t>
    </dgm:pt>
    <dgm:pt modelId="{8D16B0F2-68B5-4032-A5D8-280E2E4CECFF}" type="parTrans" cxnId="{C50C0AA3-62F8-4D83-89FE-B84FE4D071C0}">
      <dgm:prSet/>
      <dgm:spPr/>
      <dgm:t>
        <a:bodyPr/>
        <a:lstStyle/>
        <a:p>
          <a:endParaRPr lang="en-GB"/>
        </a:p>
      </dgm:t>
    </dgm:pt>
    <dgm:pt modelId="{79D1C080-4388-4627-A9F3-A3920C77120F}" type="sibTrans" cxnId="{C50C0AA3-62F8-4D83-89FE-B84FE4D071C0}">
      <dgm:prSet/>
      <dgm:spPr/>
      <dgm:t>
        <a:bodyPr/>
        <a:lstStyle/>
        <a:p>
          <a:endParaRPr lang="en-GB"/>
        </a:p>
      </dgm:t>
    </dgm:pt>
    <dgm:pt modelId="{0E325908-9C21-4E1A-8AF4-0F8705B73D58}">
      <dgm:prSet/>
      <dgm:spPr/>
      <dgm:t>
        <a:bodyPr/>
        <a:lstStyle/>
        <a:p>
          <a:r>
            <a:rPr lang="en-GB"/>
            <a:t>Social Worker*</a:t>
          </a:r>
        </a:p>
      </dgm:t>
    </dgm:pt>
    <dgm:pt modelId="{260BAD71-1889-4E37-81E6-47582F25709F}" type="parTrans" cxnId="{0D2C3BB1-5AB4-4242-9D6E-1B96F280037F}">
      <dgm:prSet/>
      <dgm:spPr/>
      <dgm:t>
        <a:bodyPr/>
        <a:lstStyle/>
        <a:p>
          <a:endParaRPr lang="en-GB"/>
        </a:p>
      </dgm:t>
    </dgm:pt>
    <dgm:pt modelId="{18F1F844-F21F-43A5-A74F-A0546CCBFAC9}" type="sibTrans" cxnId="{0D2C3BB1-5AB4-4242-9D6E-1B96F280037F}">
      <dgm:prSet/>
      <dgm:spPr/>
      <dgm:t>
        <a:bodyPr/>
        <a:lstStyle/>
        <a:p>
          <a:endParaRPr lang="en-GB"/>
        </a:p>
      </dgm:t>
    </dgm:pt>
    <dgm:pt modelId="{082006EB-5ACB-4FBF-BF95-E95B7EAB63A8}">
      <dgm:prSet/>
      <dgm:spPr/>
      <dgm:t>
        <a:bodyPr/>
        <a:lstStyle/>
        <a:p>
          <a:r>
            <a:rPr lang="en-GB"/>
            <a:t>Registered Nurse *</a:t>
          </a:r>
        </a:p>
      </dgm:t>
    </dgm:pt>
    <dgm:pt modelId="{3649BE2A-1953-4DD7-AF8C-76F7E11BDA5F}" type="parTrans" cxnId="{86ED8CAA-240C-4CFC-9B6E-95D12C29E456}">
      <dgm:prSet/>
      <dgm:spPr/>
      <dgm:t>
        <a:bodyPr/>
        <a:lstStyle/>
        <a:p>
          <a:endParaRPr lang="en-GB"/>
        </a:p>
      </dgm:t>
    </dgm:pt>
    <dgm:pt modelId="{3B65C129-76B5-4A57-8296-71E759D4340B}" type="sibTrans" cxnId="{86ED8CAA-240C-4CFC-9B6E-95D12C29E456}">
      <dgm:prSet/>
      <dgm:spPr/>
      <dgm:t>
        <a:bodyPr/>
        <a:lstStyle/>
        <a:p>
          <a:endParaRPr lang="en-GB"/>
        </a:p>
      </dgm:t>
    </dgm:pt>
    <dgm:pt modelId="{4E7776E8-FE4C-47EC-9C3D-2A01D568751E}">
      <dgm:prSet/>
      <dgm:spPr/>
      <dgm:t>
        <a:bodyPr/>
        <a:lstStyle/>
        <a:p>
          <a:r>
            <a:rPr lang="en-GB"/>
            <a:t>Paramedic Sciences</a:t>
          </a:r>
        </a:p>
      </dgm:t>
    </dgm:pt>
    <dgm:pt modelId="{1A68AE81-903B-4B1F-A643-2FB930DE2172}" type="parTrans" cxnId="{596DC895-AC33-4CF6-A248-F00B93ACEB7B}">
      <dgm:prSet/>
      <dgm:spPr/>
      <dgm:t>
        <a:bodyPr/>
        <a:lstStyle/>
        <a:p>
          <a:endParaRPr lang="en-GB"/>
        </a:p>
      </dgm:t>
    </dgm:pt>
    <dgm:pt modelId="{7BC99264-2915-442F-B2E0-684E94B216C4}" type="sibTrans" cxnId="{596DC895-AC33-4CF6-A248-F00B93ACEB7B}">
      <dgm:prSet/>
      <dgm:spPr/>
      <dgm:t>
        <a:bodyPr/>
        <a:lstStyle/>
        <a:p>
          <a:endParaRPr lang="en-GB"/>
        </a:p>
      </dgm:t>
    </dgm:pt>
    <dgm:pt modelId="{96740CA1-B414-4100-8C22-C0BFCFEA2C58}">
      <dgm:prSet/>
      <dgm:spPr/>
      <dgm:t>
        <a:bodyPr/>
        <a:lstStyle/>
        <a:p>
          <a:pPr>
            <a:buNone/>
          </a:pPr>
          <a:r>
            <a:rPr lang="en-GB" dirty="0"/>
            <a:t>Level 7:</a:t>
          </a:r>
        </a:p>
      </dgm:t>
    </dgm:pt>
    <dgm:pt modelId="{75FEEFD5-FA44-4A9C-951E-D30FCF6D62E4}" type="parTrans" cxnId="{73B9818F-62E1-45DE-8212-2BEC7B8FEA88}">
      <dgm:prSet/>
      <dgm:spPr/>
      <dgm:t>
        <a:bodyPr/>
        <a:lstStyle/>
        <a:p>
          <a:endParaRPr lang="en-GB"/>
        </a:p>
      </dgm:t>
    </dgm:pt>
    <dgm:pt modelId="{4CA4AE64-6D40-48BF-BF86-AE1E68538115}" type="sibTrans" cxnId="{73B9818F-62E1-45DE-8212-2BEC7B8FEA88}">
      <dgm:prSet/>
      <dgm:spPr/>
      <dgm:t>
        <a:bodyPr/>
        <a:lstStyle/>
        <a:p>
          <a:endParaRPr lang="en-GB"/>
        </a:p>
      </dgm:t>
    </dgm:pt>
    <dgm:pt modelId="{14224EB8-B120-4D46-973D-9F737B6D87B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/>
            <a:t>Advanced Clinical Practitioner</a:t>
          </a:r>
        </a:p>
      </dgm:t>
    </dgm:pt>
    <dgm:pt modelId="{5DF6E296-0170-4D19-85DF-90716F5E073E}" type="parTrans" cxnId="{E483AA91-F904-42EE-A7B4-669E6585F03A}">
      <dgm:prSet/>
      <dgm:spPr/>
      <dgm:t>
        <a:bodyPr/>
        <a:lstStyle/>
        <a:p>
          <a:endParaRPr lang="en-GB"/>
        </a:p>
      </dgm:t>
    </dgm:pt>
    <dgm:pt modelId="{DD8D2584-CB66-44ED-8021-5E9AE44E1899}" type="sibTrans" cxnId="{E483AA91-F904-42EE-A7B4-669E6585F03A}">
      <dgm:prSet/>
      <dgm:spPr/>
      <dgm:t>
        <a:bodyPr/>
        <a:lstStyle/>
        <a:p>
          <a:endParaRPr lang="en-GB"/>
        </a:p>
      </dgm:t>
    </dgm:pt>
    <dgm:pt modelId="{55EFC674-3988-4570-ABB5-A27AD59B2C6F}" type="pres">
      <dgm:prSet presAssocID="{88315FB6-94D8-4124-A2F9-D774B39D109A}" presName="linear" presStyleCnt="0">
        <dgm:presLayoutVars>
          <dgm:animLvl val="lvl"/>
          <dgm:resizeHandles val="exact"/>
        </dgm:presLayoutVars>
      </dgm:prSet>
      <dgm:spPr/>
    </dgm:pt>
    <dgm:pt modelId="{AC030219-E302-47B1-B6BD-AD17881D9FC6}" type="pres">
      <dgm:prSet presAssocID="{3AE26619-1FA2-436F-BC09-BBE42242ACA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D0D67FD-5D0A-433B-9453-397FA1DA911F}" type="pres">
      <dgm:prSet presAssocID="{3AE26619-1FA2-436F-BC09-BBE42242ACAE}" presName="childText" presStyleLbl="revTx" presStyleIdx="0" presStyleCnt="4">
        <dgm:presLayoutVars>
          <dgm:bulletEnabled val="1"/>
        </dgm:presLayoutVars>
      </dgm:prSet>
      <dgm:spPr/>
    </dgm:pt>
    <dgm:pt modelId="{D292C470-90B9-494F-BF67-0A0814857068}" type="pres">
      <dgm:prSet presAssocID="{750AA5BD-59BD-4BAA-A85E-3D53DA4AC7C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8D122B7-DF04-4931-A328-1DEB51EEB6B4}" type="pres">
      <dgm:prSet presAssocID="{750AA5BD-59BD-4BAA-A85E-3D53DA4AC7C1}" presName="childText" presStyleLbl="revTx" presStyleIdx="1" presStyleCnt="4">
        <dgm:presLayoutVars>
          <dgm:bulletEnabled val="1"/>
        </dgm:presLayoutVars>
      </dgm:prSet>
      <dgm:spPr/>
    </dgm:pt>
    <dgm:pt modelId="{074EA742-2A79-46B2-989C-24AE35918378}" type="pres">
      <dgm:prSet presAssocID="{57512A9C-03F1-4B00-927C-3C7D376318F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AC5CFB2-71F1-4040-A296-DC58DA580F42}" type="pres">
      <dgm:prSet presAssocID="{57512A9C-03F1-4B00-927C-3C7D376318F1}" presName="childText" presStyleLbl="revTx" presStyleIdx="2" presStyleCnt="4">
        <dgm:presLayoutVars>
          <dgm:bulletEnabled val="1"/>
        </dgm:presLayoutVars>
      </dgm:prSet>
      <dgm:spPr/>
    </dgm:pt>
    <dgm:pt modelId="{975CB0F4-E216-4251-8D56-99D8259C6839}" type="pres">
      <dgm:prSet presAssocID="{96740CA1-B414-4100-8C22-C0BFCFEA2C5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1028B1E-06E5-4564-9379-D81943CF79F0}" type="pres">
      <dgm:prSet presAssocID="{96740CA1-B414-4100-8C22-C0BFCFEA2C58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E5166C00-BC0A-4067-AF33-D7A2F3817B3D}" type="presOf" srcId="{52A57345-36B9-4B67-B27C-82BB7464D798}" destId="{8AC5CFB2-71F1-4040-A296-DC58DA580F42}" srcOrd="0" destOrd="0" presId="urn:microsoft.com/office/officeart/2005/8/layout/vList2"/>
    <dgm:cxn modelId="{38CED200-7772-477A-86B4-D7B8ED021FD7}" srcId="{750AA5BD-59BD-4BAA-A85E-3D53DA4AC7C1}" destId="{722804C0-2819-4D4D-B1A6-70D58588993B}" srcOrd="2" destOrd="0" parTransId="{DA7361F3-77CC-446F-B7FE-00EFAEE422A0}" sibTransId="{630A9B32-8C13-4078-A2E6-A0603E2428E8}"/>
    <dgm:cxn modelId="{912EB301-339E-440E-A64B-50AD0045A547}" type="presOf" srcId="{96740CA1-B414-4100-8C22-C0BFCFEA2C58}" destId="{975CB0F4-E216-4251-8D56-99D8259C6839}" srcOrd="0" destOrd="0" presId="urn:microsoft.com/office/officeart/2005/8/layout/vList2"/>
    <dgm:cxn modelId="{C4F0200A-9E54-45E0-B686-F424F05E5454}" type="presOf" srcId="{082006EB-5ACB-4FBF-BF95-E95B7EAB63A8}" destId="{8AC5CFB2-71F1-4040-A296-DC58DA580F42}" srcOrd="0" destOrd="2" presId="urn:microsoft.com/office/officeart/2005/8/layout/vList2"/>
    <dgm:cxn modelId="{5243010C-A3DF-4F30-A7BF-3BBDE2B2D009}" type="presOf" srcId="{CA85B04E-21B3-46EC-B4B6-5BF4A3FBBB6B}" destId="{3D0D67FD-5D0A-433B-9453-397FA1DA911F}" srcOrd="0" destOrd="1" presId="urn:microsoft.com/office/officeart/2005/8/layout/vList2"/>
    <dgm:cxn modelId="{56B3DE19-DE77-4FA8-B58F-357C37BD9CD0}" srcId="{88315FB6-94D8-4124-A2F9-D774B39D109A}" destId="{750AA5BD-59BD-4BAA-A85E-3D53DA4AC7C1}" srcOrd="1" destOrd="0" parTransId="{EEB1302E-C087-4B88-A0F7-7CF5A8B814D4}" sibTransId="{FBA89882-25A1-48F4-88DF-5A0BA9215D10}"/>
    <dgm:cxn modelId="{12A07A22-7D1D-4B18-AA9F-B057BC37B29F}" type="presOf" srcId="{D6612866-04CB-49E7-A821-DFDEFF6F9C50}" destId="{58D122B7-DF04-4931-A328-1DEB51EEB6B4}" srcOrd="0" destOrd="0" presId="urn:microsoft.com/office/officeart/2005/8/layout/vList2"/>
    <dgm:cxn modelId="{9C9E9E27-E291-4E2B-82DF-EF9BD6EA3E90}" srcId="{3AE26619-1FA2-436F-BC09-BBE42242ACAE}" destId="{34819127-B7E1-4477-A4E2-047A18229439}" srcOrd="0" destOrd="0" parTransId="{B0CAAF0B-EA41-4EB4-BF47-E35F6618A48F}" sibTransId="{9522DDC3-C469-4E6E-89B5-80468BB5FEDE}"/>
    <dgm:cxn modelId="{DA803F32-6E6C-497F-BAFE-2E8C41271C64}" type="presOf" srcId="{3AE26619-1FA2-436F-BC09-BBE42242ACAE}" destId="{AC030219-E302-47B1-B6BD-AD17881D9FC6}" srcOrd="0" destOrd="0" presId="urn:microsoft.com/office/officeart/2005/8/layout/vList2"/>
    <dgm:cxn modelId="{E270744C-2ED1-41AF-AF4B-3BE27E50B106}" type="presOf" srcId="{4E7776E8-FE4C-47EC-9C3D-2A01D568751E}" destId="{8AC5CFB2-71F1-4040-A296-DC58DA580F42}" srcOrd="0" destOrd="3" presId="urn:microsoft.com/office/officeart/2005/8/layout/vList2"/>
    <dgm:cxn modelId="{82B3637D-CF46-468A-8103-FCBD1D7BAB5E}" srcId="{750AA5BD-59BD-4BAA-A85E-3D53DA4AC7C1}" destId="{9989CE01-27F6-443C-A74E-0F9909B53CBC}" srcOrd="1" destOrd="0" parTransId="{2A5B9EE2-08F7-440D-AA71-204031BD7ADC}" sibTransId="{1821D532-A055-41CB-9F0B-A11921063073}"/>
    <dgm:cxn modelId="{81856E8F-1FAA-450E-9A94-5DF6E2C5E898}" type="presOf" srcId="{0E325908-9C21-4E1A-8AF4-0F8705B73D58}" destId="{8AC5CFB2-71F1-4040-A296-DC58DA580F42}" srcOrd="0" destOrd="1" presId="urn:microsoft.com/office/officeart/2005/8/layout/vList2"/>
    <dgm:cxn modelId="{73B9818F-62E1-45DE-8212-2BEC7B8FEA88}" srcId="{88315FB6-94D8-4124-A2F9-D774B39D109A}" destId="{96740CA1-B414-4100-8C22-C0BFCFEA2C58}" srcOrd="3" destOrd="0" parTransId="{75FEEFD5-FA44-4A9C-951E-D30FCF6D62E4}" sibTransId="{4CA4AE64-6D40-48BF-BF86-AE1E68538115}"/>
    <dgm:cxn modelId="{E483AA91-F904-42EE-A7B4-669E6585F03A}" srcId="{96740CA1-B414-4100-8C22-C0BFCFEA2C58}" destId="{14224EB8-B120-4D46-973D-9F737B6D87BA}" srcOrd="0" destOrd="0" parTransId="{5DF6E296-0170-4D19-85DF-90716F5E073E}" sibTransId="{DD8D2584-CB66-44ED-8021-5E9AE44E1899}"/>
    <dgm:cxn modelId="{596DC895-AC33-4CF6-A248-F00B93ACEB7B}" srcId="{57512A9C-03F1-4B00-927C-3C7D376318F1}" destId="{4E7776E8-FE4C-47EC-9C3D-2A01D568751E}" srcOrd="3" destOrd="0" parTransId="{1A68AE81-903B-4B1F-A643-2FB930DE2172}" sibTransId="{7BC99264-2915-442F-B2E0-684E94B216C4}"/>
    <dgm:cxn modelId="{535D3399-DE3C-431D-9C13-6B34FD042B15}" type="presOf" srcId="{14224EB8-B120-4D46-973D-9F737B6D87BA}" destId="{41028B1E-06E5-4564-9379-D81943CF79F0}" srcOrd="0" destOrd="0" presId="urn:microsoft.com/office/officeart/2005/8/layout/vList2"/>
    <dgm:cxn modelId="{C50C0AA3-62F8-4D83-89FE-B84FE4D071C0}" srcId="{57512A9C-03F1-4B00-927C-3C7D376318F1}" destId="{52A57345-36B9-4B67-B27C-82BB7464D798}" srcOrd="0" destOrd="0" parTransId="{8D16B0F2-68B5-4032-A5D8-280E2E4CECFF}" sibTransId="{79D1C080-4388-4627-A9F3-A3920C77120F}"/>
    <dgm:cxn modelId="{4E024AA8-1DBD-46D2-8744-F989B09F881A}" type="presOf" srcId="{57512A9C-03F1-4B00-927C-3C7D376318F1}" destId="{074EA742-2A79-46B2-989C-24AE35918378}" srcOrd="0" destOrd="0" presId="urn:microsoft.com/office/officeart/2005/8/layout/vList2"/>
    <dgm:cxn modelId="{5457FBA9-9AE2-4CC2-88E3-DA11E41E3D70}" srcId="{750AA5BD-59BD-4BAA-A85E-3D53DA4AC7C1}" destId="{D6612866-04CB-49E7-A821-DFDEFF6F9C50}" srcOrd="0" destOrd="0" parTransId="{1DF2B7B7-A791-45BA-AB03-0F3B69239E94}" sibTransId="{8340E14C-1674-48F1-ADD6-5370F40D4A12}"/>
    <dgm:cxn modelId="{86ED8CAA-240C-4CFC-9B6E-95D12C29E456}" srcId="{57512A9C-03F1-4B00-927C-3C7D376318F1}" destId="{082006EB-5ACB-4FBF-BF95-E95B7EAB63A8}" srcOrd="2" destOrd="0" parTransId="{3649BE2A-1953-4DD7-AF8C-76F7E11BDA5F}" sibTransId="{3B65C129-76B5-4A57-8296-71E759D4340B}"/>
    <dgm:cxn modelId="{9F8E97AC-23DB-4FC2-B32F-72AC10C82C9F}" type="presOf" srcId="{34819127-B7E1-4477-A4E2-047A18229439}" destId="{3D0D67FD-5D0A-433B-9453-397FA1DA911F}" srcOrd="0" destOrd="0" presId="urn:microsoft.com/office/officeart/2005/8/layout/vList2"/>
    <dgm:cxn modelId="{0D2C3BB1-5AB4-4242-9D6E-1B96F280037F}" srcId="{57512A9C-03F1-4B00-927C-3C7D376318F1}" destId="{0E325908-9C21-4E1A-8AF4-0F8705B73D58}" srcOrd="1" destOrd="0" parTransId="{260BAD71-1889-4E37-81E6-47582F25709F}" sibTransId="{18F1F844-F21F-43A5-A74F-A0546CCBFAC9}"/>
    <dgm:cxn modelId="{4FCF9FBB-5EE9-4A62-8E9B-4FE84342A881}" type="presOf" srcId="{750AA5BD-59BD-4BAA-A85E-3D53DA4AC7C1}" destId="{D292C470-90B9-494F-BF67-0A0814857068}" srcOrd="0" destOrd="0" presId="urn:microsoft.com/office/officeart/2005/8/layout/vList2"/>
    <dgm:cxn modelId="{95CEB9C0-9093-43B8-BA06-93422BCF74A5}" srcId="{88315FB6-94D8-4124-A2F9-D774B39D109A}" destId="{3AE26619-1FA2-436F-BC09-BBE42242ACAE}" srcOrd="0" destOrd="0" parTransId="{74C4AE0B-B87A-46D4-9E28-2CE150F6D3B9}" sibTransId="{60DAAF58-13F9-49DC-98F6-D46A49A74513}"/>
    <dgm:cxn modelId="{C45C0ACA-A2F8-4803-9AE1-4BEEC9E82D17}" type="presOf" srcId="{88315FB6-94D8-4124-A2F9-D774B39D109A}" destId="{55EFC674-3988-4570-ABB5-A27AD59B2C6F}" srcOrd="0" destOrd="0" presId="urn:microsoft.com/office/officeart/2005/8/layout/vList2"/>
    <dgm:cxn modelId="{EB6A53D5-0864-4402-BDB6-9BD90CD9A1C9}" srcId="{3AE26619-1FA2-436F-BC09-BBE42242ACAE}" destId="{CA85B04E-21B3-46EC-B4B6-5BF4A3FBBB6B}" srcOrd="1" destOrd="0" parTransId="{07F48C6C-10F7-49A2-AACF-0D366710BEB0}" sibTransId="{76FE4462-8A2D-4D7E-8DFF-DAFE1661B10C}"/>
    <dgm:cxn modelId="{B83672D7-BAF1-4B96-AF48-E83B5B513263}" type="presOf" srcId="{9989CE01-27F6-443C-A74E-0F9909B53CBC}" destId="{58D122B7-DF04-4931-A328-1DEB51EEB6B4}" srcOrd="0" destOrd="1" presId="urn:microsoft.com/office/officeart/2005/8/layout/vList2"/>
    <dgm:cxn modelId="{9E9FC4D7-A0C0-4F5D-956A-2D82447E3887}" srcId="{88315FB6-94D8-4124-A2F9-D774B39D109A}" destId="{57512A9C-03F1-4B00-927C-3C7D376318F1}" srcOrd="2" destOrd="0" parTransId="{D801B51F-392A-4C9E-B794-E3EDD5A60DCD}" sibTransId="{744341AA-04D0-4A29-8BBE-3103633E9CC1}"/>
    <dgm:cxn modelId="{82B63AEE-6453-4CC7-ADB6-3253201C3DED}" type="presOf" srcId="{722804C0-2819-4D4D-B1A6-70D58588993B}" destId="{58D122B7-DF04-4931-A328-1DEB51EEB6B4}" srcOrd="0" destOrd="2" presId="urn:microsoft.com/office/officeart/2005/8/layout/vList2"/>
    <dgm:cxn modelId="{E361197B-63EC-4B4D-A2FA-53E8CA5AF07E}" type="presParOf" srcId="{55EFC674-3988-4570-ABB5-A27AD59B2C6F}" destId="{AC030219-E302-47B1-B6BD-AD17881D9FC6}" srcOrd="0" destOrd="0" presId="urn:microsoft.com/office/officeart/2005/8/layout/vList2"/>
    <dgm:cxn modelId="{B2294598-059A-4AC7-BEB5-937F19FCB184}" type="presParOf" srcId="{55EFC674-3988-4570-ABB5-A27AD59B2C6F}" destId="{3D0D67FD-5D0A-433B-9453-397FA1DA911F}" srcOrd="1" destOrd="0" presId="urn:microsoft.com/office/officeart/2005/8/layout/vList2"/>
    <dgm:cxn modelId="{E01AD53F-78CB-46B2-AE84-1A6BAD3908A7}" type="presParOf" srcId="{55EFC674-3988-4570-ABB5-A27AD59B2C6F}" destId="{D292C470-90B9-494F-BF67-0A0814857068}" srcOrd="2" destOrd="0" presId="urn:microsoft.com/office/officeart/2005/8/layout/vList2"/>
    <dgm:cxn modelId="{5EC631E1-A036-4C11-A49C-D10C64F00E06}" type="presParOf" srcId="{55EFC674-3988-4570-ABB5-A27AD59B2C6F}" destId="{58D122B7-DF04-4931-A328-1DEB51EEB6B4}" srcOrd="3" destOrd="0" presId="urn:microsoft.com/office/officeart/2005/8/layout/vList2"/>
    <dgm:cxn modelId="{341A3ED2-F181-49D4-BAE9-C970B40101A7}" type="presParOf" srcId="{55EFC674-3988-4570-ABB5-A27AD59B2C6F}" destId="{074EA742-2A79-46B2-989C-24AE35918378}" srcOrd="4" destOrd="0" presId="urn:microsoft.com/office/officeart/2005/8/layout/vList2"/>
    <dgm:cxn modelId="{2E75D5A1-1994-4F9E-8766-F498010C9DFD}" type="presParOf" srcId="{55EFC674-3988-4570-ABB5-A27AD59B2C6F}" destId="{8AC5CFB2-71F1-4040-A296-DC58DA580F42}" srcOrd="5" destOrd="0" presId="urn:microsoft.com/office/officeart/2005/8/layout/vList2"/>
    <dgm:cxn modelId="{51760D11-1EC0-43B3-A559-EE5B11ADA2FB}" type="presParOf" srcId="{55EFC674-3988-4570-ABB5-A27AD59B2C6F}" destId="{975CB0F4-E216-4251-8D56-99D8259C6839}" srcOrd="6" destOrd="0" presId="urn:microsoft.com/office/officeart/2005/8/layout/vList2"/>
    <dgm:cxn modelId="{6AE77726-A861-456C-97FE-0BCD7AE9C38D}" type="presParOf" srcId="{55EFC674-3988-4570-ABB5-A27AD59B2C6F}" destId="{41028B1E-06E5-4564-9379-D81943CF79F0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C0E8D6-274A-48F4-B616-BF5AAD9C1412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80F2F1A-C65D-4538-8B4B-FC8AB5C6BCA0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A full-time, 2 year route to achieving the Higher Apprenticeship for Assistant Practitioners (Health) </a:t>
          </a:r>
          <a:endParaRPr lang="en-US" b="1" dirty="0">
            <a:solidFill>
              <a:schemeClr val="tx1"/>
            </a:solidFill>
          </a:endParaRPr>
        </a:p>
      </dgm:t>
    </dgm:pt>
    <dgm:pt modelId="{180F33B8-41D2-4089-8627-F489FDD17CCA}" type="parTrans" cxnId="{E6E2B4EA-AE8E-4D60-BDCE-191D30F846A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ED1417B-5F96-47F5-B325-6FB0899353F2}" type="sibTrans" cxnId="{E6E2B4EA-AE8E-4D60-BDCE-191D30F846A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756DB23-45F2-47ED-A1B9-26D0D5E96941}">
      <dgm:prSet/>
      <dgm:spPr/>
      <dgm:t>
        <a:bodyPr/>
        <a:lstStyle/>
        <a:p>
          <a:r>
            <a:rPr lang="en-GB" b="1">
              <a:solidFill>
                <a:schemeClr val="tx1"/>
              </a:solidFill>
            </a:rPr>
            <a:t>2 intakes per year (October &amp; March)</a:t>
          </a:r>
          <a:endParaRPr lang="en-US" b="1">
            <a:solidFill>
              <a:schemeClr val="tx1"/>
            </a:solidFill>
          </a:endParaRPr>
        </a:p>
      </dgm:t>
    </dgm:pt>
    <dgm:pt modelId="{44B13FA2-16C1-4D2A-9C22-32C7688DA4E3}" type="parTrans" cxnId="{6DF6207B-030F-4F97-B88D-7683A11555F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1AE7EA8-6577-49A6-9822-A9889CF374E4}" type="sibTrans" cxnId="{6DF6207B-030F-4F97-B88D-7683A11555F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A5EB04C-D2FA-471B-95DD-6869D9D67A8C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Incorporates achievement of the Foundation Degree (</a:t>
          </a:r>
          <a:r>
            <a:rPr lang="en-GB" b="1" dirty="0" err="1">
              <a:solidFill>
                <a:schemeClr val="tx1"/>
              </a:solidFill>
            </a:rPr>
            <a:t>FdSc</a:t>
          </a:r>
          <a:r>
            <a:rPr lang="en-GB" b="1" dirty="0">
              <a:solidFill>
                <a:schemeClr val="tx1"/>
              </a:solidFill>
            </a:rPr>
            <a:t>) &amp; level 5 apprenticeship in a single programme.</a:t>
          </a:r>
          <a:endParaRPr lang="en-US" b="1" dirty="0">
            <a:solidFill>
              <a:schemeClr val="tx1"/>
            </a:solidFill>
          </a:endParaRPr>
        </a:p>
      </dgm:t>
    </dgm:pt>
    <dgm:pt modelId="{80BECDF3-2E71-40BF-AEC9-E108FC55439B}" type="parTrans" cxnId="{90E8BF07-12A5-4298-9785-0052858263F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DF6D2BC-39EB-43A9-93B3-9305481784F7}" type="sibTrans" cxnId="{90E8BF07-12A5-4298-9785-0052858263F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DEFFA1A-4815-4185-98E1-36F6BC03E9B5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A work-based programme designed to meet the needs of a wide range of care professions and occupational settings</a:t>
          </a:r>
          <a:endParaRPr lang="en-US" b="1" dirty="0">
            <a:solidFill>
              <a:schemeClr val="tx1"/>
            </a:solidFill>
          </a:endParaRPr>
        </a:p>
      </dgm:t>
    </dgm:pt>
    <dgm:pt modelId="{61C9F0E5-E1BF-4725-8D9B-91CF6A718C88}" type="parTrans" cxnId="{1D5C0A09-7028-45F3-8BCE-32C08E74DEB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88AE475-CEEF-4461-AA05-2767EBAD61F1}" type="sibTrans" cxnId="{1D5C0A09-7028-45F3-8BCE-32C08E74DEB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BF2B4ED-C4D2-44E9-ABB7-1C9591AE3CB3}" type="pres">
      <dgm:prSet presAssocID="{D0C0E8D6-274A-48F4-B616-BF5AAD9C1412}" presName="linear" presStyleCnt="0">
        <dgm:presLayoutVars>
          <dgm:animLvl val="lvl"/>
          <dgm:resizeHandles val="exact"/>
        </dgm:presLayoutVars>
      </dgm:prSet>
      <dgm:spPr/>
    </dgm:pt>
    <dgm:pt modelId="{61F4CD6A-C7B2-41D7-BF72-477700B7EB42}" type="pres">
      <dgm:prSet presAssocID="{880F2F1A-C65D-4538-8B4B-FC8AB5C6BCA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D7E31ED-5F18-4EF8-A90A-D696F363A27E}" type="pres">
      <dgm:prSet presAssocID="{EED1417B-5F96-47F5-B325-6FB0899353F2}" presName="spacer" presStyleCnt="0"/>
      <dgm:spPr/>
    </dgm:pt>
    <dgm:pt modelId="{07A3D02E-2F4B-43A5-88B2-036E8FFD409D}" type="pres">
      <dgm:prSet presAssocID="{2756DB23-45F2-47ED-A1B9-26D0D5E9694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26A8993-3372-432F-A7A7-C366B219FB24}" type="pres">
      <dgm:prSet presAssocID="{41AE7EA8-6577-49A6-9822-A9889CF374E4}" presName="spacer" presStyleCnt="0"/>
      <dgm:spPr/>
    </dgm:pt>
    <dgm:pt modelId="{6985D26C-F09C-417E-B3E8-CE1DC8BFC995}" type="pres">
      <dgm:prSet presAssocID="{AA5EB04C-D2FA-471B-95DD-6869D9D67A8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19503E9-E22E-4E00-AE73-282907301EEE}" type="pres">
      <dgm:prSet presAssocID="{5DF6D2BC-39EB-43A9-93B3-9305481784F7}" presName="spacer" presStyleCnt="0"/>
      <dgm:spPr/>
    </dgm:pt>
    <dgm:pt modelId="{4296D24F-A53E-4CA6-B238-585AD6EDE80D}" type="pres">
      <dgm:prSet presAssocID="{5DEFFA1A-4815-4185-98E1-36F6BC03E9B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0E8BF07-12A5-4298-9785-0052858263F3}" srcId="{D0C0E8D6-274A-48F4-B616-BF5AAD9C1412}" destId="{AA5EB04C-D2FA-471B-95DD-6869D9D67A8C}" srcOrd="2" destOrd="0" parTransId="{80BECDF3-2E71-40BF-AEC9-E108FC55439B}" sibTransId="{5DF6D2BC-39EB-43A9-93B3-9305481784F7}"/>
    <dgm:cxn modelId="{1D5C0A09-7028-45F3-8BCE-32C08E74DEBD}" srcId="{D0C0E8D6-274A-48F4-B616-BF5AAD9C1412}" destId="{5DEFFA1A-4815-4185-98E1-36F6BC03E9B5}" srcOrd="3" destOrd="0" parTransId="{61C9F0E5-E1BF-4725-8D9B-91CF6A718C88}" sibTransId="{B88AE475-CEEF-4461-AA05-2767EBAD61F1}"/>
    <dgm:cxn modelId="{9E64A10B-5350-41A8-8D88-2DC7AD6288E2}" type="presOf" srcId="{880F2F1A-C65D-4538-8B4B-FC8AB5C6BCA0}" destId="{61F4CD6A-C7B2-41D7-BF72-477700B7EB42}" srcOrd="0" destOrd="0" presId="urn:microsoft.com/office/officeart/2005/8/layout/vList2"/>
    <dgm:cxn modelId="{A392C15D-05D6-4826-A1D8-C781160C427C}" type="presOf" srcId="{AA5EB04C-D2FA-471B-95DD-6869D9D67A8C}" destId="{6985D26C-F09C-417E-B3E8-CE1DC8BFC995}" srcOrd="0" destOrd="0" presId="urn:microsoft.com/office/officeart/2005/8/layout/vList2"/>
    <dgm:cxn modelId="{6B024B6F-38AB-4BAD-936F-501B26B18B2F}" type="presOf" srcId="{5DEFFA1A-4815-4185-98E1-36F6BC03E9B5}" destId="{4296D24F-A53E-4CA6-B238-585AD6EDE80D}" srcOrd="0" destOrd="0" presId="urn:microsoft.com/office/officeart/2005/8/layout/vList2"/>
    <dgm:cxn modelId="{6DF6207B-030F-4F97-B88D-7683A11555F1}" srcId="{D0C0E8D6-274A-48F4-B616-BF5AAD9C1412}" destId="{2756DB23-45F2-47ED-A1B9-26D0D5E96941}" srcOrd="1" destOrd="0" parTransId="{44B13FA2-16C1-4D2A-9C22-32C7688DA4E3}" sibTransId="{41AE7EA8-6577-49A6-9822-A9889CF374E4}"/>
    <dgm:cxn modelId="{D8C38DC8-9516-4789-9D3D-6AA4E0A4306B}" type="presOf" srcId="{D0C0E8D6-274A-48F4-B616-BF5AAD9C1412}" destId="{CBF2B4ED-C4D2-44E9-ABB7-1C9591AE3CB3}" srcOrd="0" destOrd="0" presId="urn:microsoft.com/office/officeart/2005/8/layout/vList2"/>
    <dgm:cxn modelId="{513F52DD-C55B-400D-B5AA-F2EDB18A41F3}" type="presOf" srcId="{2756DB23-45F2-47ED-A1B9-26D0D5E96941}" destId="{07A3D02E-2F4B-43A5-88B2-036E8FFD409D}" srcOrd="0" destOrd="0" presId="urn:microsoft.com/office/officeart/2005/8/layout/vList2"/>
    <dgm:cxn modelId="{E6E2B4EA-AE8E-4D60-BDCE-191D30F846AF}" srcId="{D0C0E8D6-274A-48F4-B616-BF5AAD9C1412}" destId="{880F2F1A-C65D-4538-8B4B-FC8AB5C6BCA0}" srcOrd="0" destOrd="0" parTransId="{180F33B8-41D2-4089-8627-F489FDD17CCA}" sibTransId="{EED1417B-5F96-47F5-B325-6FB0899353F2}"/>
    <dgm:cxn modelId="{4634B19F-4057-4A89-B3C0-C1015A2948EA}" type="presParOf" srcId="{CBF2B4ED-C4D2-44E9-ABB7-1C9591AE3CB3}" destId="{61F4CD6A-C7B2-41D7-BF72-477700B7EB42}" srcOrd="0" destOrd="0" presId="urn:microsoft.com/office/officeart/2005/8/layout/vList2"/>
    <dgm:cxn modelId="{4EDD3F09-9C16-48EB-980F-E22D0B670129}" type="presParOf" srcId="{CBF2B4ED-C4D2-44E9-ABB7-1C9591AE3CB3}" destId="{7D7E31ED-5F18-4EF8-A90A-D696F363A27E}" srcOrd="1" destOrd="0" presId="urn:microsoft.com/office/officeart/2005/8/layout/vList2"/>
    <dgm:cxn modelId="{1E99DC3A-620D-42AD-9A9F-121EDE58317E}" type="presParOf" srcId="{CBF2B4ED-C4D2-44E9-ABB7-1C9591AE3CB3}" destId="{07A3D02E-2F4B-43A5-88B2-036E8FFD409D}" srcOrd="2" destOrd="0" presId="urn:microsoft.com/office/officeart/2005/8/layout/vList2"/>
    <dgm:cxn modelId="{4F986325-4C2A-47E1-941D-75B7542B089C}" type="presParOf" srcId="{CBF2B4ED-C4D2-44E9-ABB7-1C9591AE3CB3}" destId="{926A8993-3372-432F-A7A7-C366B219FB24}" srcOrd="3" destOrd="0" presId="urn:microsoft.com/office/officeart/2005/8/layout/vList2"/>
    <dgm:cxn modelId="{B7C8C9AB-D19E-44B5-9A54-34023AA484A7}" type="presParOf" srcId="{CBF2B4ED-C4D2-44E9-ABB7-1C9591AE3CB3}" destId="{6985D26C-F09C-417E-B3E8-CE1DC8BFC995}" srcOrd="4" destOrd="0" presId="urn:microsoft.com/office/officeart/2005/8/layout/vList2"/>
    <dgm:cxn modelId="{27943790-C933-4D73-8B9D-07775A16D923}" type="presParOf" srcId="{CBF2B4ED-C4D2-44E9-ABB7-1C9591AE3CB3}" destId="{619503E9-E22E-4E00-AE73-282907301EEE}" srcOrd="5" destOrd="0" presId="urn:microsoft.com/office/officeart/2005/8/layout/vList2"/>
    <dgm:cxn modelId="{E8F26D69-7777-463A-92E9-412A5FF1959E}" type="presParOf" srcId="{CBF2B4ED-C4D2-44E9-ABB7-1C9591AE3CB3}" destId="{4296D24F-A53E-4CA6-B238-585AD6EDE80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751012-C3CC-4BF0-B418-1978C2066C2F}" type="doc">
      <dgm:prSet loTypeId="urn:microsoft.com/office/officeart/2008/layout/LinedList" loCatId="list" qsTypeId="urn:microsoft.com/office/officeart/2005/8/quickstyle/simple5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F01D4DE4-E937-49D4-86DC-7248ED406C56}">
      <dgm:prSet/>
      <dgm:spPr/>
      <dgm:t>
        <a:bodyPr/>
        <a:lstStyle/>
        <a:p>
          <a:r>
            <a:rPr lang="en-GB" dirty="0"/>
            <a:t>A year-round delivery approach.</a:t>
          </a:r>
          <a:endParaRPr lang="en-US" dirty="0"/>
        </a:p>
      </dgm:t>
    </dgm:pt>
    <dgm:pt modelId="{48A0B44C-3BC4-4277-85AC-A35D0E5D64C2}" type="parTrans" cxnId="{B1EF9DD5-6624-439F-B08F-45E189DBCCA0}">
      <dgm:prSet/>
      <dgm:spPr/>
      <dgm:t>
        <a:bodyPr/>
        <a:lstStyle/>
        <a:p>
          <a:endParaRPr lang="en-US"/>
        </a:p>
      </dgm:t>
    </dgm:pt>
    <dgm:pt modelId="{9FD2F235-15A3-48B0-A7C3-39E8050B1D64}" type="sibTrans" cxnId="{B1EF9DD5-6624-439F-B08F-45E189DBCCA0}">
      <dgm:prSet/>
      <dgm:spPr/>
      <dgm:t>
        <a:bodyPr/>
        <a:lstStyle/>
        <a:p>
          <a:endParaRPr lang="en-US"/>
        </a:p>
      </dgm:t>
    </dgm:pt>
    <dgm:pt modelId="{C772B1D9-6C83-4799-8883-EA89798A096F}">
      <dgm:prSet/>
      <dgm:spPr/>
      <dgm:t>
        <a:bodyPr/>
        <a:lstStyle/>
        <a:p>
          <a:r>
            <a:rPr lang="en-GB" dirty="0"/>
            <a:t>2 intakes per year on a day-release model.</a:t>
          </a:r>
          <a:endParaRPr lang="en-US" dirty="0"/>
        </a:p>
      </dgm:t>
    </dgm:pt>
    <dgm:pt modelId="{65EFDF25-1ED1-4B3A-8E76-311F44FF4B83}" type="parTrans" cxnId="{B34E4330-DC67-4371-B072-DA0CAA9C4D90}">
      <dgm:prSet/>
      <dgm:spPr/>
      <dgm:t>
        <a:bodyPr/>
        <a:lstStyle/>
        <a:p>
          <a:endParaRPr lang="en-US"/>
        </a:p>
      </dgm:t>
    </dgm:pt>
    <dgm:pt modelId="{F6AFFADA-7CD7-4111-ACD6-1F9CA716E7F0}" type="sibTrans" cxnId="{B34E4330-DC67-4371-B072-DA0CAA9C4D90}">
      <dgm:prSet/>
      <dgm:spPr/>
      <dgm:t>
        <a:bodyPr/>
        <a:lstStyle/>
        <a:p>
          <a:endParaRPr lang="en-US"/>
        </a:p>
      </dgm:t>
    </dgm:pt>
    <dgm:pt modelId="{A4D0559F-D202-4B11-802B-B5AFE41FE49F}">
      <dgm:prSet/>
      <dgm:spPr/>
      <dgm:t>
        <a:bodyPr/>
        <a:lstStyle/>
        <a:p>
          <a:r>
            <a:rPr lang="en-GB" dirty="0"/>
            <a:t>All modules have been created specifically for this programme, not adapted from existing courses.</a:t>
          </a:r>
          <a:endParaRPr lang="en-US" dirty="0"/>
        </a:p>
      </dgm:t>
    </dgm:pt>
    <dgm:pt modelId="{1182E375-5557-42C6-BB9A-D0BB52953ED4}" type="parTrans" cxnId="{0412DC58-150F-4D66-AC3E-0DF36C2AAF63}">
      <dgm:prSet/>
      <dgm:spPr/>
      <dgm:t>
        <a:bodyPr/>
        <a:lstStyle/>
        <a:p>
          <a:endParaRPr lang="en-US"/>
        </a:p>
      </dgm:t>
    </dgm:pt>
    <dgm:pt modelId="{D083AF94-61CE-4F54-8C08-878C689AB7AC}" type="sibTrans" cxnId="{0412DC58-150F-4D66-AC3E-0DF36C2AAF63}">
      <dgm:prSet/>
      <dgm:spPr/>
      <dgm:t>
        <a:bodyPr/>
        <a:lstStyle/>
        <a:p>
          <a:endParaRPr lang="en-US"/>
        </a:p>
      </dgm:t>
    </dgm:pt>
    <dgm:pt modelId="{141E5BC5-1042-4A03-A67F-36D3B17280C4}">
      <dgm:prSet/>
      <dgm:spPr/>
      <dgm:t>
        <a:bodyPr/>
        <a:lstStyle/>
        <a:p>
          <a:r>
            <a:rPr lang="en-GB" dirty="0"/>
            <a:t>Learning outcomes have been written to capture the need for theory to be applied to own practice.</a:t>
          </a:r>
          <a:endParaRPr lang="en-US" dirty="0"/>
        </a:p>
      </dgm:t>
    </dgm:pt>
    <dgm:pt modelId="{BD81D425-826C-4BC2-88B9-C46C2894127D}" type="parTrans" cxnId="{12B8EDC9-C72E-49AF-BDAB-6E1BA1107454}">
      <dgm:prSet/>
      <dgm:spPr/>
      <dgm:t>
        <a:bodyPr/>
        <a:lstStyle/>
        <a:p>
          <a:endParaRPr lang="en-US"/>
        </a:p>
      </dgm:t>
    </dgm:pt>
    <dgm:pt modelId="{D8132689-E4C1-4726-BF90-FC05A94994A5}" type="sibTrans" cxnId="{12B8EDC9-C72E-49AF-BDAB-6E1BA1107454}">
      <dgm:prSet/>
      <dgm:spPr/>
      <dgm:t>
        <a:bodyPr/>
        <a:lstStyle/>
        <a:p>
          <a:endParaRPr lang="en-US"/>
        </a:p>
      </dgm:t>
    </dgm:pt>
    <dgm:pt modelId="{FFC9C693-C664-48EE-B3A6-F89584E0751C}">
      <dgm:prSet/>
      <dgm:spPr/>
      <dgm:t>
        <a:bodyPr/>
        <a:lstStyle/>
        <a:p>
          <a:r>
            <a:rPr lang="en-GB" dirty="0"/>
            <a:t>Module assessments are written to empower apprentices to use their individual experiences in the workplace.</a:t>
          </a:r>
          <a:endParaRPr lang="en-US" dirty="0"/>
        </a:p>
      </dgm:t>
    </dgm:pt>
    <dgm:pt modelId="{6277A149-3F6F-426A-AFC2-0301F361296A}" type="parTrans" cxnId="{5DC47C0D-5260-40D4-8EE3-9446C290E16D}">
      <dgm:prSet/>
      <dgm:spPr/>
      <dgm:t>
        <a:bodyPr/>
        <a:lstStyle/>
        <a:p>
          <a:endParaRPr lang="en-US"/>
        </a:p>
      </dgm:t>
    </dgm:pt>
    <dgm:pt modelId="{2C45AED7-1B4D-4FF8-B33E-5BDAD76881C8}" type="sibTrans" cxnId="{5DC47C0D-5260-40D4-8EE3-9446C290E16D}">
      <dgm:prSet/>
      <dgm:spPr/>
      <dgm:t>
        <a:bodyPr/>
        <a:lstStyle/>
        <a:p>
          <a:endParaRPr lang="en-US"/>
        </a:p>
      </dgm:t>
    </dgm:pt>
    <dgm:pt modelId="{51DF19B2-1ABD-4180-985B-C75F8F4A37F6}">
      <dgm:prSet/>
      <dgm:spPr/>
      <dgm:t>
        <a:bodyPr/>
        <a:lstStyle/>
        <a:p>
          <a:r>
            <a:rPr lang="en-GB" dirty="0"/>
            <a:t>A wide range of assessment methods to ensure accessibility for all. </a:t>
          </a:r>
          <a:endParaRPr lang="en-US" dirty="0"/>
        </a:p>
      </dgm:t>
    </dgm:pt>
    <dgm:pt modelId="{4728F476-519C-4307-8C44-951F1440C6A7}" type="parTrans" cxnId="{BE3D0A8E-E00C-4BE9-BD51-E5754A0FDD7E}">
      <dgm:prSet/>
      <dgm:spPr/>
      <dgm:t>
        <a:bodyPr/>
        <a:lstStyle/>
        <a:p>
          <a:endParaRPr lang="en-US"/>
        </a:p>
      </dgm:t>
    </dgm:pt>
    <dgm:pt modelId="{261B70B4-E6B6-44CA-8D4A-36F415D12508}" type="sibTrans" cxnId="{BE3D0A8E-E00C-4BE9-BD51-E5754A0FDD7E}">
      <dgm:prSet/>
      <dgm:spPr/>
      <dgm:t>
        <a:bodyPr/>
        <a:lstStyle/>
        <a:p>
          <a:endParaRPr lang="en-US"/>
        </a:p>
      </dgm:t>
    </dgm:pt>
    <dgm:pt modelId="{2BA36070-6F84-4F5C-8C48-75354497898E}">
      <dgm:prSet/>
      <dgm:spPr/>
      <dgm:t>
        <a:bodyPr/>
        <a:lstStyle/>
        <a:p>
          <a:r>
            <a:rPr lang="en-US" dirty="0"/>
            <a:t>No external placements – apprentice remains in their existing role throughout the course.</a:t>
          </a:r>
        </a:p>
      </dgm:t>
    </dgm:pt>
    <dgm:pt modelId="{E427262F-9ABF-4566-B86F-703235F1BE1C}" type="parTrans" cxnId="{93A3D2ED-DB57-4986-9D64-09943F8B9006}">
      <dgm:prSet/>
      <dgm:spPr/>
      <dgm:t>
        <a:bodyPr/>
        <a:lstStyle/>
        <a:p>
          <a:endParaRPr lang="en-GB"/>
        </a:p>
      </dgm:t>
    </dgm:pt>
    <dgm:pt modelId="{537EEDA1-2C8D-4E69-A29A-5D4D43FDFF6C}" type="sibTrans" cxnId="{93A3D2ED-DB57-4986-9D64-09943F8B9006}">
      <dgm:prSet/>
      <dgm:spPr/>
      <dgm:t>
        <a:bodyPr/>
        <a:lstStyle/>
        <a:p>
          <a:endParaRPr lang="en-GB"/>
        </a:p>
      </dgm:t>
    </dgm:pt>
    <dgm:pt modelId="{089DF7F8-1841-4A97-A8C6-3B1722B610DE}" type="pres">
      <dgm:prSet presAssocID="{F6751012-C3CC-4BF0-B418-1978C2066C2F}" presName="vert0" presStyleCnt="0">
        <dgm:presLayoutVars>
          <dgm:dir/>
          <dgm:animOne val="branch"/>
          <dgm:animLvl val="lvl"/>
        </dgm:presLayoutVars>
      </dgm:prSet>
      <dgm:spPr/>
    </dgm:pt>
    <dgm:pt modelId="{141E2EBE-7459-4B36-9685-03127A4E3FC4}" type="pres">
      <dgm:prSet presAssocID="{F01D4DE4-E937-49D4-86DC-7248ED406C56}" presName="thickLine" presStyleLbl="alignNode1" presStyleIdx="0" presStyleCnt="7"/>
      <dgm:spPr/>
    </dgm:pt>
    <dgm:pt modelId="{C4CC6B88-5E02-4726-BBB4-BEFF17930296}" type="pres">
      <dgm:prSet presAssocID="{F01D4DE4-E937-49D4-86DC-7248ED406C56}" presName="horz1" presStyleCnt="0"/>
      <dgm:spPr/>
    </dgm:pt>
    <dgm:pt modelId="{8EFF95D3-1D00-4D76-BA1B-682360CD7230}" type="pres">
      <dgm:prSet presAssocID="{F01D4DE4-E937-49D4-86DC-7248ED406C56}" presName="tx1" presStyleLbl="revTx" presStyleIdx="0" presStyleCnt="7"/>
      <dgm:spPr/>
    </dgm:pt>
    <dgm:pt modelId="{C03E885C-B49C-4D15-BE20-491F05A05E96}" type="pres">
      <dgm:prSet presAssocID="{F01D4DE4-E937-49D4-86DC-7248ED406C56}" presName="vert1" presStyleCnt="0"/>
      <dgm:spPr/>
    </dgm:pt>
    <dgm:pt modelId="{007CC269-8697-43D0-95D8-E14587C5F3F1}" type="pres">
      <dgm:prSet presAssocID="{C772B1D9-6C83-4799-8883-EA89798A096F}" presName="thickLine" presStyleLbl="alignNode1" presStyleIdx="1" presStyleCnt="7"/>
      <dgm:spPr/>
    </dgm:pt>
    <dgm:pt modelId="{6148A547-D27B-434B-B1D9-E34F9956BB90}" type="pres">
      <dgm:prSet presAssocID="{C772B1D9-6C83-4799-8883-EA89798A096F}" presName="horz1" presStyleCnt="0"/>
      <dgm:spPr/>
    </dgm:pt>
    <dgm:pt modelId="{3BCA78B9-F52F-4FC4-AD64-3362DBBA3491}" type="pres">
      <dgm:prSet presAssocID="{C772B1D9-6C83-4799-8883-EA89798A096F}" presName="tx1" presStyleLbl="revTx" presStyleIdx="1" presStyleCnt="7"/>
      <dgm:spPr/>
    </dgm:pt>
    <dgm:pt modelId="{7B76CBF4-E54A-40F8-8211-98B370327B0A}" type="pres">
      <dgm:prSet presAssocID="{C772B1D9-6C83-4799-8883-EA89798A096F}" presName="vert1" presStyleCnt="0"/>
      <dgm:spPr/>
    </dgm:pt>
    <dgm:pt modelId="{19370DE8-9542-47B2-AAB5-1C62898BB21A}" type="pres">
      <dgm:prSet presAssocID="{A4D0559F-D202-4B11-802B-B5AFE41FE49F}" presName="thickLine" presStyleLbl="alignNode1" presStyleIdx="2" presStyleCnt="7"/>
      <dgm:spPr/>
    </dgm:pt>
    <dgm:pt modelId="{9105D586-8F24-4ED6-9DBE-B11613026CDA}" type="pres">
      <dgm:prSet presAssocID="{A4D0559F-D202-4B11-802B-B5AFE41FE49F}" presName="horz1" presStyleCnt="0"/>
      <dgm:spPr/>
    </dgm:pt>
    <dgm:pt modelId="{EF20780D-D452-48A7-8131-04D1A4AA0302}" type="pres">
      <dgm:prSet presAssocID="{A4D0559F-D202-4B11-802B-B5AFE41FE49F}" presName="tx1" presStyleLbl="revTx" presStyleIdx="2" presStyleCnt="7"/>
      <dgm:spPr/>
    </dgm:pt>
    <dgm:pt modelId="{E46DA4B5-C6FC-48CD-A639-6E8EBF29B25D}" type="pres">
      <dgm:prSet presAssocID="{A4D0559F-D202-4B11-802B-B5AFE41FE49F}" presName="vert1" presStyleCnt="0"/>
      <dgm:spPr/>
    </dgm:pt>
    <dgm:pt modelId="{60E851A2-96BD-48BA-AFDB-699CE54450B1}" type="pres">
      <dgm:prSet presAssocID="{141E5BC5-1042-4A03-A67F-36D3B17280C4}" presName="thickLine" presStyleLbl="alignNode1" presStyleIdx="3" presStyleCnt="7"/>
      <dgm:spPr/>
    </dgm:pt>
    <dgm:pt modelId="{70A6051B-3303-4F74-B00C-C83B7D4D241F}" type="pres">
      <dgm:prSet presAssocID="{141E5BC5-1042-4A03-A67F-36D3B17280C4}" presName="horz1" presStyleCnt="0"/>
      <dgm:spPr/>
    </dgm:pt>
    <dgm:pt modelId="{445287F2-05BA-4F8D-BBC6-430AB26C8C99}" type="pres">
      <dgm:prSet presAssocID="{141E5BC5-1042-4A03-A67F-36D3B17280C4}" presName="tx1" presStyleLbl="revTx" presStyleIdx="3" presStyleCnt="7"/>
      <dgm:spPr/>
    </dgm:pt>
    <dgm:pt modelId="{DE2DD6E7-3C48-4D6D-B6C3-040EECCBCF7B}" type="pres">
      <dgm:prSet presAssocID="{141E5BC5-1042-4A03-A67F-36D3B17280C4}" presName="vert1" presStyleCnt="0"/>
      <dgm:spPr/>
    </dgm:pt>
    <dgm:pt modelId="{A9AA6097-0745-4BB5-B8C9-2D616998E774}" type="pres">
      <dgm:prSet presAssocID="{FFC9C693-C664-48EE-B3A6-F89584E0751C}" presName="thickLine" presStyleLbl="alignNode1" presStyleIdx="4" presStyleCnt="7"/>
      <dgm:spPr/>
    </dgm:pt>
    <dgm:pt modelId="{2F972165-6FFC-4CCD-8183-12CEF9C71555}" type="pres">
      <dgm:prSet presAssocID="{FFC9C693-C664-48EE-B3A6-F89584E0751C}" presName="horz1" presStyleCnt="0"/>
      <dgm:spPr/>
    </dgm:pt>
    <dgm:pt modelId="{D7D4B1B4-1A5D-4FB3-859B-6DAF3870F2E6}" type="pres">
      <dgm:prSet presAssocID="{FFC9C693-C664-48EE-B3A6-F89584E0751C}" presName="tx1" presStyleLbl="revTx" presStyleIdx="4" presStyleCnt="7"/>
      <dgm:spPr/>
    </dgm:pt>
    <dgm:pt modelId="{8B157601-724B-4662-9A19-4D8DA6D00B9D}" type="pres">
      <dgm:prSet presAssocID="{FFC9C693-C664-48EE-B3A6-F89584E0751C}" presName="vert1" presStyleCnt="0"/>
      <dgm:spPr/>
    </dgm:pt>
    <dgm:pt modelId="{F2DB5700-E005-401F-9F07-318BA83F9155}" type="pres">
      <dgm:prSet presAssocID="{51DF19B2-1ABD-4180-985B-C75F8F4A37F6}" presName="thickLine" presStyleLbl="alignNode1" presStyleIdx="5" presStyleCnt="7"/>
      <dgm:spPr/>
    </dgm:pt>
    <dgm:pt modelId="{1EED597B-ECD1-451D-95D5-D3D007771041}" type="pres">
      <dgm:prSet presAssocID="{51DF19B2-1ABD-4180-985B-C75F8F4A37F6}" presName="horz1" presStyleCnt="0"/>
      <dgm:spPr/>
    </dgm:pt>
    <dgm:pt modelId="{4A9ABC01-57DE-46B1-A113-38BEE1D000B9}" type="pres">
      <dgm:prSet presAssocID="{51DF19B2-1ABD-4180-985B-C75F8F4A37F6}" presName="tx1" presStyleLbl="revTx" presStyleIdx="5" presStyleCnt="7"/>
      <dgm:spPr/>
    </dgm:pt>
    <dgm:pt modelId="{46CAAA4C-35F5-4F78-9C7E-5C66228DAF4E}" type="pres">
      <dgm:prSet presAssocID="{51DF19B2-1ABD-4180-985B-C75F8F4A37F6}" presName="vert1" presStyleCnt="0"/>
      <dgm:spPr/>
    </dgm:pt>
    <dgm:pt modelId="{3CD1CA21-353A-4850-AA1D-6A3198A9C110}" type="pres">
      <dgm:prSet presAssocID="{2BA36070-6F84-4F5C-8C48-75354497898E}" presName="thickLine" presStyleLbl="alignNode1" presStyleIdx="6" presStyleCnt="7"/>
      <dgm:spPr/>
    </dgm:pt>
    <dgm:pt modelId="{5A2B49D9-6BA8-453F-A896-B24E424CE3C4}" type="pres">
      <dgm:prSet presAssocID="{2BA36070-6F84-4F5C-8C48-75354497898E}" presName="horz1" presStyleCnt="0"/>
      <dgm:spPr/>
    </dgm:pt>
    <dgm:pt modelId="{A693C09B-38CB-4BBA-AB60-A0355B1D33C6}" type="pres">
      <dgm:prSet presAssocID="{2BA36070-6F84-4F5C-8C48-75354497898E}" presName="tx1" presStyleLbl="revTx" presStyleIdx="6" presStyleCnt="7"/>
      <dgm:spPr/>
    </dgm:pt>
    <dgm:pt modelId="{C2434183-375A-489E-9234-A58C17E8BC04}" type="pres">
      <dgm:prSet presAssocID="{2BA36070-6F84-4F5C-8C48-75354497898E}" presName="vert1" presStyleCnt="0"/>
      <dgm:spPr/>
    </dgm:pt>
  </dgm:ptLst>
  <dgm:cxnLst>
    <dgm:cxn modelId="{5DC47C0D-5260-40D4-8EE3-9446C290E16D}" srcId="{F6751012-C3CC-4BF0-B418-1978C2066C2F}" destId="{FFC9C693-C664-48EE-B3A6-F89584E0751C}" srcOrd="4" destOrd="0" parTransId="{6277A149-3F6F-426A-AFC2-0301F361296A}" sibTransId="{2C45AED7-1B4D-4FF8-B33E-5BDAD76881C8}"/>
    <dgm:cxn modelId="{4A2CA726-8AC6-4D65-AA67-52A2EBC9C6DC}" type="presOf" srcId="{51DF19B2-1ABD-4180-985B-C75F8F4A37F6}" destId="{4A9ABC01-57DE-46B1-A113-38BEE1D000B9}" srcOrd="0" destOrd="0" presId="urn:microsoft.com/office/officeart/2008/layout/LinedList"/>
    <dgm:cxn modelId="{B34E4330-DC67-4371-B072-DA0CAA9C4D90}" srcId="{F6751012-C3CC-4BF0-B418-1978C2066C2F}" destId="{C772B1D9-6C83-4799-8883-EA89798A096F}" srcOrd="1" destOrd="0" parTransId="{65EFDF25-1ED1-4B3A-8E76-311F44FF4B83}" sibTransId="{F6AFFADA-7CD7-4111-ACD6-1F9CA716E7F0}"/>
    <dgm:cxn modelId="{C8461841-25AF-4A10-9224-E00972B751A8}" type="presOf" srcId="{2BA36070-6F84-4F5C-8C48-75354497898E}" destId="{A693C09B-38CB-4BBA-AB60-A0355B1D33C6}" srcOrd="0" destOrd="0" presId="urn:microsoft.com/office/officeart/2008/layout/LinedList"/>
    <dgm:cxn modelId="{E850F355-0F97-479E-AC90-3D2EC58D3F79}" type="presOf" srcId="{F6751012-C3CC-4BF0-B418-1978C2066C2F}" destId="{089DF7F8-1841-4A97-A8C6-3B1722B610DE}" srcOrd="0" destOrd="0" presId="urn:microsoft.com/office/officeart/2008/layout/LinedList"/>
    <dgm:cxn modelId="{0412DC58-150F-4D66-AC3E-0DF36C2AAF63}" srcId="{F6751012-C3CC-4BF0-B418-1978C2066C2F}" destId="{A4D0559F-D202-4B11-802B-B5AFE41FE49F}" srcOrd="2" destOrd="0" parTransId="{1182E375-5557-42C6-BB9A-D0BB52953ED4}" sibTransId="{D083AF94-61CE-4F54-8C08-878C689AB7AC}"/>
    <dgm:cxn modelId="{44092086-9275-4112-BDF4-FBB6819E7D9F}" type="presOf" srcId="{A4D0559F-D202-4B11-802B-B5AFE41FE49F}" destId="{EF20780D-D452-48A7-8131-04D1A4AA0302}" srcOrd="0" destOrd="0" presId="urn:microsoft.com/office/officeart/2008/layout/LinedList"/>
    <dgm:cxn modelId="{BE3D0A8E-E00C-4BE9-BD51-E5754A0FDD7E}" srcId="{F6751012-C3CC-4BF0-B418-1978C2066C2F}" destId="{51DF19B2-1ABD-4180-985B-C75F8F4A37F6}" srcOrd="5" destOrd="0" parTransId="{4728F476-519C-4307-8C44-951F1440C6A7}" sibTransId="{261B70B4-E6B6-44CA-8D4A-36F415D12508}"/>
    <dgm:cxn modelId="{039048A6-CC62-4A50-917D-437921F6DB4B}" type="presOf" srcId="{141E5BC5-1042-4A03-A67F-36D3B17280C4}" destId="{445287F2-05BA-4F8D-BBC6-430AB26C8C99}" srcOrd="0" destOrd="0" presId="urn:microsoft.com/office/officeart/2008/layout/LinedList"/>
    <dgm:cxn modelId="{12B8EDC9-C72E-49AF-BDAB-6E1BA1107454}" srcId="{F6751012-C3CC-4BF0-B418-1978C2066C2F}" destId="{141E5BC5-1042-4A03-A67F-36D3B17280C4}" srcOrd="3" destOrd="0" parTransId="{BD81D425-826C-4BC2-88B9-C46C2894127D}" sibTransId="{D8132689-E4C1-4726-BF90-FC05A94994A5}"/>
    <dgm:cxn modelId="{B1EF9DD5-6624-439F-B08F-45E189DBCCA0}" srcId="{F6751012-C3CC-4BF0-B418-1978C2066C2F}" destId="{F01D4DE4-E937-49D4-86DC-7248ED406C56}" srcOrd="0" destOrd="0" parTransId="{48A0B44C-3BC4-4277-85AC-A35D0E5D64C2}" sibTransId="{9FD2F235-15A3-48B0-A7C3-39E8050B1D64}"/>
    <dgm:cxn modelId="{2F9F4BD7-36BF-4ED2-B6F0-9C5FAA6EA8D1}" type="presOf" srcId="{C772B1D9-6C83-4799-8883-EA89798A096F}" destId="{3BCA78B9-F52F-4FC4-AD64-3362DBBA3491}" srcOrd="0" destOrd="0" presId="urn:microsoft.com/office/officeart/2008/layout/LinedList"/>
    <dgm:cxn modelId="{58860FD9-97A3-42BB-BEEA-1261F2A24A32}" type="presOf" srcId="{FFC9C693-C664-48EE-B3A6-F89584E0751C}" destId="{D7D4B1B4-1A5D-4FB3-859B-6DAF3870F2E6}" srcOrd="0" destOrd="0" presId="urn:microsoft.com/office/officeart/2008/layout/LinedList"/>
    <dgm:cxn modelId="{93A3D2ED-DB57-4986-9D64-09943F8B9006}" srcId="{F6751012-C3CC-4BF0-B418-1978C2066C2F}" destId="{2BA36070-6F84-4F5C-8C48-75354497898E}" srcOrd="6" destOrd="0" parTransId="{E427262F-9ABF-4566-B86F-703235F1BE1C}" sibTransId="{537EEDA1-2C8D-4E69-A29A-5D4D43FDFF6C}"/>
    <dgm:cxn modelId="{D21689F2-264B-412C-A5ED-A81C501EA201}" type="presOf" srcId="{F01D4DE4-E937-49D4-86DC-7248ED406C56}" destId="{8EFF95D3-1D00-4D76-BA1B-682360CD7230}" srcOrd="0" destOrd="0" presId="urn:microsoft.com/office/officeart/2008/layout/LinedList"/>
    <dgm:cxn modelId="{270DA118-29BE-4D1C-9FBD-D0296854D2D3}" type="presParOf" srcId="{089DF7F8-1841-4A97-A8C6-3B1722B610DE}" destId="{141E2EBE-7459-4B36-9685-03127A4E3FC4}" srcOrd="0" destOrd="0" presId="urn:microsoft.com/office/officeart/2008/layout/LinedList"/>
    <dgm:cxn modelId="{F68B8D8B-24C4-43D9-9E05-02A808AFDA71}" type="presParOf" srcId="{089DF7F8-1841-4A97-A8C6-3B1722B610DE}" destId="{C4CC6B88-5E02-4726-BBB4-BEFF17930296}" srcOrd="1" destOrd="0" presId="urn:microsoft.com/office/officeart/2008/layout/LinedList"/>
    <dgm:cxn modelId="{AA3AD0FF-9C91-4EFE-9271-4C06CB44CFCF}" type="presParOf" srcId="{C4CC6B88-5E02-4726-BBB4-BEFF17930296}" destId="{8EFF95D3-1D00-4D76-BA1B-682360CD7230}" srcOrd="0" destOrd="0" presId="urn:microsoft.com/office/officeart/2008/layout/LinedList"/>
    <dgm:cxn modelId="{7BD7326C-3346-4346-91E4-778B420E0CFF}" type="presParOf" srcId="{C4CC6B88-5E02-4726-BBB4-BEFF17930296}" destId="{C03E885C-B49C-4D15-BE20-491F05A05E96}" srcOrd="1" destOrd="0" presId="urn:microsoft.com/office/officeart/2008/layout/LinedList"/>
    <dgm:cxn modelId="{2268EF46-AAF9-47EF-8952-C8A7C85E622B}" type="presParOf" srcId="{089DF7F8-1841-4A97-A8C6-3B1722B610DE}" destId="{007CC269-8697-43D0-95D8-E14587C5F3F1}" srcOrd="2" destOrd="0" presId="urn:microsoft.com/office/officeart/2008/layout/LinedList"/>
    <dgm:cxn modelId="{77D85916-0104-425D-B65D-63F09BFB2984}" type="presParOf" srcId="{089DF7F8-1841-4A97-A8C6-3B1722B610DE}" destId="{6148A547-D27B-434B-B1D9-E34F9956BB90}" srcOrd="3" destOrd="0" presId="urn:microsoft.com/office/officeart/2008/layout/LinedList"/>
    <dgm:cxn modelId="{6EF70208-BA29-4BAD-9A1C-0645195F106A}" type="presParOf" srcId="{6148A547-D27B-434B-B1D9-E34F9956BB90}" destId="{3BCA78B9-F52F-4FC4-AD64-3362DBBA3491}" srcOrd="0" destOrd="0" presId="urn:microsoft.com/office/officeart/2008/layout/LinedList"/>
    <dgm:cxn modelId="{58077F55-CC5E-469E-8D64-151D1EC25BB9}" type="presParOf" srcId="{6148A547-D27B-434B-B1D9-E34F9956BB90}" destId="{7B76CBF4-E54A-40F8-8211-98B370327B0A}" srcOrd="1" destOrd="0" presId="urn:microsoft.com/office/officeart/2008/layout/LinedList"/>
    <dgm:cxn modelId="{9ACC78C2-DAC7-42B3-9812-9BBF3ACF0780}" type="presParOf" srcId="{089DF7F8-1841-4A97-A8C6-3B1722B610DE}" destId="{19370DE8-9542-47B2-AAB5-1C62898BB21A}" srcOrd="4" destOrd="0" presId="urn:microsoft.com/office/officeart/2008/layout/LinedList"/>
    <dgm:cxn modelId="{A3F11A60-5082-4EC2-AEBA-2D1657329E83}" type="presParOf" srcId="{089DF7F8-1841-4A97-A8C6-3B1722B610DE}" destId="{9105D586-8F24-4ED6-9DBE-B11613026CDA}" srcOrd="5" destOrd="0" presId="urn:microsoft.com/office/officeart/2008/layout/LinedList"/>
    <dgm:cxn modelId="{A3B55CD3-1CAD-46BD-87B7-88FAEB7F88A9}" type="presParOf" srcId="{9105D586-8F24-4ED6-9DBE-B11613026CDA}" destId="{EF20780D-D452-48A7-8131-04D1A4AA0302}" srcOrd="0" destOrd="0" presId="urn:microsoft.com/office/officeart/2008/layout/LinedList"/>
    <dgm:cxn modelId="{31766D9C-ECDF-4583-B030-481E73DFF398}" type="presParOf" srcId="{9105D586-8F24-4ED6-9DBE-B11613026CDA}" destId="{E46DA4B5-C6FC-48CD-A639-6E8EBF29B25D}" srcOrd="1" destOrd="0" presId="urn:microsoft.com/office/officeart/2008/layout/LinedList"/>
    <dgm:cxn modelId="{C6C324ED-E4F6-4AB3-9260-D081DB5F892F}" type="presParOf" srcId="{089DF7F8-1841-4A97-A8C6-3B1722B610DE}" destId="{60E851A2-96BD-48BA-AFDB-699CE54450B1}" srcOrd="6" destOrd="0" presId="urn:microsoft.com/office/officeart/2008/layout/LinedList"/>
    <dgm:cxn modelId="{9A157FC1-A430-40C9-A12D-9F0E413807BE}" type="presParOf" srcId="{089DF7F8-1841-4A97-A8C6-3B1722B610DE}" destId="{70A6051B-3303-4F74-B00C-C83B7D4D241F}" srcOrd="7" destOrd="0" presId="urn:microsoft.com/office/officeart/2008/layout/LinedList"/>
    <dgm:cxn modelId="{E6279C93-B635-492A-83F0-790357F8135E}" type="presParOf" srcId="{70A6051B-3303-4F74-B00C-C83B7D4D241F}" destId="{445287F2-05BA-4F8D-BBC6-430AB26C8C99}" srcOrd="0" destOrd="0" presId="urn:microsoft.com/office/officeart/2008/layout/LinedList"/>
    <dgm:cxn modelId="{427FBEC3-91AB-4517-B1C2-CF2EC971E684}" type="presParOf" srcId="{70A6051B-3303-4F74-B00C-C83B7D4D241F}" destId="{DE2DD6E7-3C48-4D6D-B6C3-040EECCBCF7B}" srcOrd="1" destOrd="0" presId="urn:microsoft.com/office/officeart/2008/layout/LinedList"/>
    <dgm:cxn modelId="{0293387C-E85E-4C9F-B9C5-54F93271F28C}" type="presParOf" srcId="{089DF7F8-1841-4A97-A8C6-3B1722B610DE}" destId="{A9AA6097-0745-4BB5-B8C9-2D616998E774}" srcOrd="8" destOrd="0" presId="urn:microsoft.com/office/officeart/2008/layout/LinedList"/>
    <dgm:cxn modelId="{6A828BBE-68BE-4C31-BE64-1C7D66F6AD8F}" type="presParOf" srcId="{089DF7F8-1841-4A97-A8C6-3B1722B610DE}" destId="{2F972165-6FFC-4CCD-8183-12CEF9C71555}" srcOrd="9" destOrd="0" presId="urn:microsoft.com/office/officeart/2008/layout/LinedList"/>
    <dgm:cxn modelId="{1DE686EA-E662-41B1-96CE-D74552826356}" type="presParOf" srcId="{2F972165-6FFC-4CCD-8183-12CEF9C71555}" destId="{D7D4B1B4-1A5D-4FB3-859B-6DAF3870F2E6}" srcOrd="0" destOrd="0" presId="urn:microsoft.com/office/officeart/2008/layout/LinedList"/>
    <dgm:cxn modelId="{3D335AB9-3EAB-4050-BCE1-01D972FBC05F}" type="presParOf" srcId="{2F972165-6FFC-4CCD-8183-12CEF9C71555}" destId="{8B157601-724B-4662-9A19-4D8DA6D00B9D}" srcOrd="1" destOrd="0" presId="urn:microsoft.com/office/officeart/2008/layout/LinedList"/>
    <dgm:cxn modelId="{74C8710C-29E5-4AD0-8DBA-58F45FC4125B}" type="presParOf" srcId="{089DF7F8-1841-4A97-A8C6-3B1722B610DE}" destId="{F2DB5700-E005-401F-9F07-318BA83F9155}" srcOrd="10" destOrd="0" presId="urn:microsoft.com/office/officeart/2008/layout/LinedList"/>
    <dgm:cxn modelId="{368F5831-178B-495A-8176-D8AC045E92FF}" type="presParOf" srcId="{089DF7F8-1841-4A97-A8C6-3B1722B610DE}" destId="{1EED597B-ECD1-451D-95D5-D3D007771041}" srcOrd="11" destOrd="0" presId="urn:microsoft.com/office/officeart/2008/layout/LinedList"/>
    <dgm:cxn modelId="{D759F32F-B2AA-4DB3-B83E-48123816FE4B}" type="presParOf" srcId="{1EED597B-ECD1-451D-95D5-D3D007771041}" destId="{4A9ABC01-57DE-46B1-A113-38BEE1D000B9}" srcOrd="0" destOrd="0" presId="urn:microsoft.com/office/officeart/2008/layout/LinedList"/>
    <dgm:cxn modelId="{3A42818B-2DA1-4363-9603-812C6D2CE9F9}" type="presParOf" srcId="{1EED597B-ECD1-451D-95D5-D3D007771041}" destId="{46CAAA4C-35F5-4F78-9C7E-5C66228DAF4E}" srcOrd="1" destOrd="0" presId="urn:microsoft.com/office/officeart/2008/layout/LinedList"/>
    <dgm:cxn modelId="{7E3F43B4-5442-4F08-BC46-6D15E2F6F360}" type="presParOf" srcId="{089DF7F8-1841-4A97-A8C6-3B1722B610DE}" destId="{3CD1CA21-353A-4850-AA1D-6A3198A9C110}" srcOrd="12" destOrd="0" presId="urn:microsoft.com/office/officeart/2008/layout/LinedList"/>
    <dgm:cxn modelId="{B2E578DB-EF5C-4D48-B67D-4984D8C05AC7}" type="presParOf" srcId="{089DF7F8-1841-4A97-A8C6-3B1722B610DE}" destId="{5A2B49D9-6BA8-453F-A896-B24E424CE3C4}" srcOrd="13" destOrd="0" presId="urn:microsoft.com/office/officeart/2008/layout/LinedList"/>
    <dgm:cxn modelId="{74E51AF0-FDA9-4C8E-812F-BB5A2E6C0630}" type="presParOf" srcId="{5A2B49D9-6BA8-453F-A896-B24E424CE3C4}" destId="{A693C09B-38CB-4BBA-AB60-A0355B1D33C6}" srcOrd="0" destOrd="0" presId="urn:microsoft.com/office/officeart/2008/layout/LinedList"/>
    <dgm:cxn modelId="{35891F64-3972-400D-8849-968EF84C146D}" type="presParOf" srcId="{5A2B49D9-6BA8-453F-A896-B24E424CE3C4}" destId="{C2434183-375A-489E-9234-A58C17E8BC0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30219-E302-47B1-B6BD-AD17881D9FC6}">
      <dsp:nvSpPr>
        <dsp:cNvPr id="0" name=""/>
        <dsp:cNvSpPr/>
      </dsp:nvSpPr>
      <dsp:spPr>
        <a:xfrm>
          <a:off x="0" y="106904"/>
          <a:ext cx="6960177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Level 4:</a:t>
          </a:r>
        </a:p>
      </dsp:txBody>
      <dsp:txXfrm>
        <a:off x="31613" y="138517"/>
        <a:ext cx="6896951" cy="584369"/>
      </dsp:txXfrm>
    </dsp:sp>
    <dsp:sp modelId="{3D0D67FD-5D0A-433B-9453-397FA1DA911F}">
      <dsp:nvSpPr>
        <dsp:cNvPr id="0" name=""/>
        <dsp:cNvSpPr/>
      </dsp:nvSpPr>
      <dsp:spPr>
        <a:xfrm>
          <a:off x="0" y="754499"/>
          <a:ext cx="6960177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GB" sz="2100" kern="1200"/>
            <a:t>Lead Practitioner in Adult Care*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/>
            <a:t>Children, Young People and Families Practitioner*</a:t>
          </a:r>
        </a:p>
      </dsp:txBody>
      <dsp:txXfrm>
        <a:off x="0" y="754499"/>
        <a:ext cx="6960177" cy="726570"/>
      </dsp:txXfrm>
    </dsp:sp>
    <dsp:sp modelId="{D292C470-90B9-494F-BF67-0A0814857068}">
      <dsp:nvSpPr>
        <dsp:cNvPr id="0" name=""/>
        <dsp:cNvSpPr/>
      </dsp:nvSpPr>
      <dsp:spPr>
        <a:xfrm>
          <a:off x="0" y="1481069"/>
          <a:ext cx="6960177" cy="647595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2700" kern="1200"/>
            <a:t>Level 5:</a:t>
          </a:r>
        </a:p>
      </dsp:txBody>
      <dsp:txXfrm>
        <a:off x="31613" y="1512682"/>
        <a:ext cx="6896951" cy="584369"/>
      </dsp:txXfrm>
    </dsp:sp>
    <dsp:sp modelId="{58D122B7-DF04-4931-A328-1DEB51EEB6B4}">
      <dsp:nvSpPr>
        <dsp:cNvPr id="0" name=""/>
        <dsp:cNvSpPr/>
      </dsp:nvSpPr>
      <dsp:spPr>
        <a:xfrm>
          <a:off x="0" y="2128664"/>
          <a:ext cx="6960177" cy="1089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GB" sz="2100" kern="1200" dirty="0"/>
            <a:t>Healthcare Assistant Practitioner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/>
            <a:t>Nursing Associate *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/>
            <a:t>Children, Young People and Families Manager*</a:t>
          </a:r>
        </a:p>
      </dsp:txBody>
      <dsp:txXfrm>
        <a:off x="0" y="2128664"/>
        <a:ext cx="6960177" cy="1089854"/>
      </dsp:txXfrm>
    </dsp:sp>
    <dsp:sp modelId="{074EA742-2A79-46B2-989C-24AE35918378}">
      <dsp:nvSpPr>
        <dsp:cNvPr id="0" name=""/>
        <dsp:cNvSpPr/>
      </dsp:nvSpPr>
      <dsp:spPr>
        <a:xfrm>
          <a:off x="0" y="3218518"/>
          <a:ext cx="6960177" cy="647595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Level 6:</a:t>
          </a:r>
        </a:p>
      </dsp:txBody>
      <dsp:txXfrm>
        <a:off x="31613" y="3250131"/>
        <a:ext cx="6896951" cy="584369"/>
      </dsp:txXfrm>
    </dsp:sp>
    <dsp:sp modelId="{8AC5CFB2-71F1-4040-A296-DC58DA580F42}">
      <dsp:nvSpPr>
        <dsp:cNvPr id="0" name=""/>
        <dsp:cNvSpPr/>
      </dsp:nvSpPr>
      <dsp:spPr>
        <a:xfrm>
          <a:off x="0" y="3866113"/>
          <a:ext cx="6960177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GB" sz="2100" kern="1200"/>
            <a:t>Healthcare Science Practitioner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/>
            <a:t>Social Worker*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/>
            <a:t>Registered Nurse *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/>
            <a:t>Paramedic Sciences</a:t>
          </a:r>
        </a:p>
      </dsp:txBody>
      <dsp:txXfrm>
        <a:off x="0" y="3866113"/>
        <a:ext cx="6960177" cy="1453140"/>
      </dsp:txXfrm>
    </dsp:sp>
    <dsp:sp modelId="{975CB0F4-E216-4251-8D56-99D8259C6839}">
      <dsp:nvSpPr>
        <dsp:cNvPr id="0" name=""/>
        <dsp:cNvSpPr/>
      </dsp:nvSpPr>
      <dsp:spPr>
        <a:xfrm>
          <a:off x="0" y="5319254"/>
          <a:ext cx="6960177" cy="64759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Level 7:</a:t>
          </a:r>
        </a:p>
      </dsp:txBody>
      <dsp:txXfrm>
        <a:off x="31613" y="5350867"/>
        <a:ext cx="6896951" cy="584369"/>
      </dsp:txXfrm>
    </dsp:sp>
    <dsp:sp modelId="{41028B1E-06E5-4564-9379-D81943CF79F0}">
      <dsp:nvSpPr>
        <dsp:cNvPr id="0" name=""/>
        <dsp:cNvSpPr/>
      </dsp:nvSpPr>
      <dsp:spPr>
        <a:xfrm>
          <a:off x="0" y="5966849"/>
          <a:ext cx="6960177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GB" sz="2100" kern="1200" dirty="0"/>
            <a:t>Advanced Clinical Practitioner</a:t>
          </a:r>
        </a:p>
      </dsp:txBody>
      <dsp:txXfrm>
        <a:off x="0" y="5966849"/>
        <a:ext cx="6960177" cy="447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4CD6A-C7B2-41D7-BF72-477700B7EB42}">
      <dsp:nvSpPr>
        <dsp:cNvPr id="0" name=""/>
        <dsp:cNvSpPr/>
      </dsp:nvSpPr>
      <dsp:spPr>
        <a:xfrm>
          <a:off x="0" y="112473"/>
          <a:ext cx="6492875" cy="1174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>
              <a:solidFill>
                <a:schemeClr val="tx1"/>
              </a:solidFill>
            </a:rPr>
            <a:t>A full-time, 2 year route to achieving the Higher Apprenticeship for Assistant Practitioners (Health) 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57347" y="169820"/>
        <a:ext cx="6378181" cy="1060059"/>
      </dsp:txXfrm>
    </dsp:sp>
    <dsp:sp modelId="{07A3D02E-2F4B-43A5-88B2-036E8FFD409D}">
      <dsp:nvSpPr>
        <dsp:cNvPr id="0" name=""/>
        <dsp:cNvSpPr/>
      </dsp:nvSpPr>
      <dsp:spPr>
        <a:xfrm>
          <a:off x="0" y="1347706"/>
          <a:ext cx="6492875" cy="1174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>
              <a:solidFill>
                <a:schemeClr val="tx1"/>
              </a:solidFill>
            </a:rPr>
            <a:t>2 intakes per year (October &amp; March)</a:t>
          </a:r>
          <a:endParaRPr lang="en-US" sz="2100" b="1" kern="1200">
            <a:solidFill>
              <a:schemeClr val="tx1"/>
            </a:solidFill>
          </a:endParaRPr>
        </a:p>
      </dsp:txBody>
      <dsp:txXfrm>
        <a:off x="57347" y="1405053"/>
        <a:ext cx="6378181" cy="1060059"/>
      </dsp:txXfrm>
    </dsp:sp>
    <dsp:sp modelId="{6985D26C-F09C-417E-B3E8-CE1DC8BFC995}">
      <dsp:nvSpPr>
        <dsp:cNvPr id="0" name=""/>
        <dsp:cNvSpPr/>
      </dsp:nvSpPr>
      <dsp:spPr>
        <a:xfrm>
          <a:off x="0" y="2582939"/>
          <a:ext cx="6492875" cy="1174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>
              <a:solidFill>
                <a:schemeClr val="tx1"/>
              </a:solidFill>
            </a:rPr>
            <a:t>Incorporates achievement of the Foundation Degree (</a:t>
          </a:r>
          <a:r>
            <a:rPr lang="en-GB" sz="2100" b="1" kern="1200" dirty="0" err="1">
              <a:solidFill>
                <a:schemeClr val="tx1"/>
              </a:solidFill>
            </a:rPr>
            <a:t>FdSc</a:t>
          </a:r>
          <a:r>
            <a:rPr lang="en-GB" sz="2100" b="1" kern="1200" dirty="0">
              <a:solidFill>
                <a:schemeClr val="tx1"/>
              </a:solidFill>
            </a:rPr>
            <a:t>) &amp; level 5 apprenticeship in a single programme.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57347" y="2640286"/>
        <a:ext cx="6378181" cy="1060059"/>
      </dsp:txXfrm>
    </dsp:sp>
    <dsp:sp modelId="{4296D24F-A53E-4CA6-B238-585AD6EDE80D}">
      <dsp:nvSpPr>
        <dsp:cNvPr id="0" name=""/>
        <dsp:cNvSpPr/>
      </dsp:nvSpPr>
      <dsp:spPr>
        <a:xfrm>
          <a:off x="0" y="3818173"/>
          <a:ext cx="6492875" cy="1174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>
              <a:solidFill>
                <a:schemeClr val="tx1"/>
              </a:solidFill>
            </a:rPr>
            <a:t>A work-based programme designed to meet the needs of a wide range of care professions and occupational settings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57347" y="3875520"/>
        <a:ext cx="6378181" cy="10600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E2EBE-7459-4B36-9685-03127A4E3FC4}">
      <dsp:nvSpPr>
        <dsp:cNvPr id="0" name=""/>
        <dsp:cNvSpPr/>
      </dsp:nvSpPr>
      <dsp:spPr>
        <a:xfrm>
          <a:off x="0" y="796"/>
          <a:ext cx="6886286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EFF95D3-1D00-4D76-BA1B-682360CD7230}">
      <dsp:nvSpPr>
        <dsp:cNvPr id="0" name=""/>
        <dsp:cNvSpPr/>
      </dsp:nvSpPr>
      <dsp:spPr>
        <a:xfrm>
          <a:off x="0" y="796"/>
          <a:ext cx="6886286" cy="931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 year-round delivery approach.</a:t>
          </a:r>
          <a:endParaRPr lang="en-US" sz="2200" kern="1200" dirty="0"/>
        </a:p>
      </dsp:txBody>
      <dsp:txXfrm>
        <a:off x="0" y="796"/>
        <a:ext cx="6886286" cy="931325"/>
      </dsp:txXfrm>
    </dsp:sp>
    <dsp:sp modelId="{007CC269-8697-43D0-95D8-E14587C5F3F1}">
      <dsp:nvSpPr>
        <dsp:cNvPr id="0" name=""/>
        <dsp:cNvSpPr/>
      </dsp:nvSpPr>
      <dsp:spPr>
        <a:xfrm>
          <a:off x="0" y="932122"/>
          <a:ext cx="6886286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BCA78B9-F52F-4FC4-AD64-3362DBBA3491}">
      <dsp:nvSpPr>
        <dsp:cNvPr id="0" name=""/>
        <dsp:cNvSpPr/>
      </dsp:nvSpPr>
      <dsp:spPr>
        <a:xfrm>
          <a:off x="0" y="932122"/>
          <a:ext cx="6886286" cy="931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2 intakes per year on a day-release model.</a:t>
          </a:r>
          <a:endParaRPr lang="en-US" sz="2200" kern="1200" dirty="0"/>
        </a:p>
      </dsp:txBody>
      <dsp:txXfrm>
        <a:off x="0" y="932122"/>
        <a:ext cx="6886286" cy="931325"/>
      </dsp:txXfrm>
    </dsp:sp>
    <dsp:sp modelId="{19370DE8-9542-47B2-AAB5-1C62898BB21A}">
      <dsp:nvSpPr>
        <dsp:cNvPr id="0" name=""/>
        <dsp:cNvSpPr/>
      </dsp:nvSpPr>
      <dsp:spPr>
        <a:xfrm>
          <a:off x="0" y="1863448"/>
          <a:ext cx="6886286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F20780D-D452-48A7-8131-04D1A4AA0302}">
      <dsp:nvSpPr>
        <dsp:cNvPr id="0" name=""/>
        <dsp:cNvSpPr/>
      </dsp:nvSpPr>
      <dsp:spPr>
        <a:xfrm>
          <a:off x="0" y="1863448"/>
          <a:ext cx="6886286" cy="931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All modules have been created specifically for this programme, not adapted from existing courses.</a:t>
          </a:r>
          <a:endParaRPr lang="en-US" sz="2200" kern="1200" dirty="0"/>
        </a:p>
      </dsp:txBody>
      <dsp:txXfrm>
        <a:off x="0" y="1863448"/>
        <a:ext cx="6886286" cy="931325"/>
      </dsp:txXfrm>
    </dsp:sp>
    <dsp:sp modelId="{60E851A2-96BD-48BA-AFDB-699CE54450B1}">
      <dsp:nvSpPr>
        <dsp:cNvPr id="0" name=""/>
        <dsp:cNvSpPr/>
      </dsp:nvSpPr>
      <dsp:spPr>
        <a:xfrm>
          <a:off x="0" y="2794774"/>
          <a:ext cx="6886286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45287F2-05BA-4F8D-BBC6-430AB26C8C99}">
      <dsp:nvSpPr>
        <dsp:cNvPr id="0" name=""/>
        <dsp:cNvSpPr/>
      </dsp:nvSpPr>
      <dsp:spPr>
        <a:xfrm>
          <a:off x="0" y="2794774"/>
          <a:ext cx="6886286" cy="931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Learning outcomes have been written to capture the need for theory to be applied to own practice.</a:t>
          </a:r>
          <a:endParaRPr lang="en-US" sz="2200" kern="1200" dirty="0"/>
        </a:p>
      </dsp:txBody>
      <dsp:txXfrm>
        <a:off x="0" y="2794774"/>
        <a:ext cx="6886286" cy="931325"/>
      </dsp:txXfrm>
    </dsp:sp>
    <dsp:sp modelId="{A9AA6097-0745-4BB5-B8C9-2D616998E774}">
      <dsp:nvSpPr>
        <dsp:cNvPr id="0" name=""/>
        <dsp:cNvSpPr/>
      </dsp:nvSpPr>
      <dsp:spPr>
        <a:xfrm>
          <a:off x="0" y="3726099"/>
          <a:ext cx="6886286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D4B1B4-1A5D-4FB3-859B-6DAF3870F2E6}">
      <dsp:nvSpPr>
        <dsp:cNvPr id="0" name=""/>
        <dsp:cNvSpPr/>
      </dsp:nvSpPr>
      <dsp:spPr>
        <a:xfrm>
          <a:off x="0" y="3726099"/>
          <a:ext cx="6886286" cy="931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Module assessments are written to empower apprentices to use their individual experiences in the workplace.</a:t>
          </a:r>
          <a:endParaRPr lang="en-US" sz="2200" kern="1200" dirty="0"/>
        </a:p>
      </dsp:txBody>
      <dsp:txXfrm>
        <a:off x="0" y="3726099"/>
        <a:ext cx="6886286" cy="931325"/>
      </dsp:txXfrm>
    </dsp:sp>
    <dsp:sp modelId="{F2DB5700-E005-401F-9F07-318BA83F9155}">
      <dsp:nvSpPr>
        <dsp:cNvPr id="0" name=""/>
        <dsp:cNvSpPr/>
      </dsp:nvSpPr>
      <dsp:spPr>
        <a:xfrm>
          <a:off x="0" y="4657425"/>
          <a:ext cx="6886286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9ABC01-57DE-46B1-A113-38BEE1D000B9}">
      <dsp:nvSpPr>
        <dsp:cNvPr id="0" name=""/>
        <dsp:cNvSpPr/>
      </dsp:nvSpPr>
      <dsp:spPr>
        <a:xfrm>
          <a:off x="0" y="4657425"/>
          <a:ext cx="6886286" cy="931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 wide range of assessment methods to ensure accessibility for all. </a:t>
          </a:r>
          <a:endParaRPr lang="en-US" sz="2200" kern="1200" dirty="0"/>
        </a:p>
      </dsp:txBody>
      <dsp:txXfrm>
        <a:off x="0" y="4657425"/>
        <a:ext cx="6886286" cy="931325"/>
      </dsp:txXfrm>
    </dsp:sp>
    <dsp:sp modelId="{3CD1CA21-353A-4850-AA1D-6A3198A9C110}">
      <dsp:nvSpPr>
        <dsp:cNvPr id="0" name=""/>
        <dsp:cNvSpPr/>
      </dsp:nvSpPr>
      <dsp:spPr>
        <a:xfrm>
          <a:off x="0" y="5588751"/>
          <a:ext cx="6886286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693C09B-38CB-4BBA-AB60-A0355B1D33C6}">
      <dsp:nvSpPr>
        <dsp:cNvPr id="0" name=""/>
        <dsp:cNvSpPr/>
      </dsp:nvSpPr>
      <dsp:spPr>
        <a:xfrm>
          <a:off x="0" y="5588751"/>
          <a:ext cx="6886286" cy="931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No external placements – apprentice remains in their existing role throughout the course.</a:t>
          </a:r>
        </a:p>
      </dsp:txBody>
      <dsp:txXfrm>
        <a:off x="0" y="5588751"/>
        <a:ext cx="6886286" cy="931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D8B4A-3F9D-46B9-B7CC-367A68C1BE63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17770-8D47-44BC-B1B5-C96729C22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722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0C507-B50E-4655-9D11-22650245C1F0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078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617770-8D47-44BC-B1B5-C96729C2275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138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17770-8D47-44BC-B1B5-C96729C2275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697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NTU shield">
            <a:extLst>
              <a:ext uri="{FF2B5EF4-FFF2-40B4-BE49-F238E27FC236}">
                <a16:creationId xmlns:a16="http://schemas.microsoft.com/office/drawing/2014/main" id="{5D853CA7-CC8B-416E-A602-79F28C89C3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0778" y="5857280"/>
            <a:ext cx="676541" cy="80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43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56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9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5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95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37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1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60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6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93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54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D714A-0166-4A09-BF95-6A1C61E1C40B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CB5B-FA7C-4A23-96A2-EEE55878F26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NTU shield">
            <a:extLst>
              <a:ext uri="{FF2B5EF4-FFF2-40B4-BE49-F238E27FC236}">
                <a16:creationId xmlns:a16="http://schemas.microsoft.com/office/drawing/2014/main" id="{5D853CA7-CC8B-416E-A602-79F28C89C3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0778" y="5857280"/>
            <a:ext cx="676541" cy="80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96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y.allen02@ntu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22773" y="2125355"/>
            <a:ext cx="9774313" cy="2888453"/>
          </a:xfrm>
        </p:spPr>
        <p:txBody>
          <a:bodyPr>
            <a:normAutofit/>
          </a:bodyPr>
          <a:lstStyle/>
          <a:p>
            <a:r>
              <a:rPr lang="en-US" sz="6600" b="1" dirty="0"/>
              <a:t>Working with Partners for Workforce Development:</a:t>
            </a:r>
            <a:br>
              <a:rPr lang="en-US" sz="6600" b="1" dirty="0"/>
            </a:br>
            <a:r>
              <a:rPr lang="en-US" sz="6600" b="1" dirty="0"/>
              <a:t>Nottingham Trent University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0580" y="5074634"/>
            <a:ext cx="6573064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Amy Allen </a:t>
            </a:r>
            <a:endParaRPr lang="en-GB" sz="2400" dirty="0">
              <a:solidFill>
                <a:schemeClr val="bg1"/>
              </a:solidFill>
              <a:ea typeface="Verdana"/>
            </a:endParaRPr>
          </a:p>
          <a:p>
            <a:r>
              <a:rPr lang="en-GB" sz="20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Amy.allen02@ntu.ac.uk</a:t>
            </a: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01158482447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990502" y="679273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4D75"/>
                </a:solidFill>
                <a:latin typeface="Verdana" panose="020B060403050404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4D75"/>
                </a:solidFill>
                <a:latin typeface="Verdana" panose="020B060403050404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4D75"/>
                </a:solidFill>
                <a:latin typeface="Verdana" panose="020B060403050404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4D75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4D75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4D75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4D75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4D75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i="1" dirty="0"/>
              <a:t>Optimum Annual Conference 19/3/19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F0C4D0-D37B-4517-BB18-1B71D4AA7A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0091" y="5566299"/>
            <a:ext cx="4736995" cy="11266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17D205-7249-465E-A49C-97BA837FAE5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6601" t="3877" r="26204" b="5663"/>
          <a:stretch/>
        </p:blipFill>
        <p:spPr>
          <a:xfrm>
            <a:off x="-8877" y="1"/>
            <a:ext cx="1811044" cy="2304966"/>
          </a:xfrm>
          <a:prstGeom prst="rect">
            <a:avLst/>
          </a:prstGeom>
        </p:spPr>
      </p:pic>
      <p:pic>
        <p:nvPicPr>
          <p:cNvPr id="7" name="Picture 9" descr="Image result for times higher winner university of the year 2017">
            <a:extLst>
              <a:ext uri="{FF2B5EF4-FFF2-40B4-BE49-F238E27FC236}">
                <a16:creationId xmlns:a16="http://schemas.microsoft.com/office/drawing/2014/main" id="{D3D0CF6E-881F-42D7-9D51-76F6F0715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234" y="8990"/>
            <a:ext cx="3321766" cy="1660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11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Group 13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8D118C-237A-4051-8373-381440C9D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GB" sz="3100">
                <a:solidFill>
                  <a:srgbClr val="FFFFFF"/>
                </a:solidFill>
              </a:rPr>
              <a:t>Apprenticeships at NTU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F2A1B9D-32C8-4FC5-8B00-4E079DBE83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6344266"/>
              </p:ext>
            </p:extLst>
          </p:nvPr>
        </p:nvGraphicFramePr>
        <p:xfrm>
          <a:off x="4994610" y="-21937"/>
          <a:ext cx="6960177" cy="6520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8436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D0CA623-D792-4B0A-86DF-A4842CD29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2" y="685800"/>
            <a:ext cx="3315122" cy="5105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/>
              <a:t>Assistant Practitioner Level 5 Apprenticeship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FFE48470-6377-4343-92FB-381470B9AF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7287274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859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031E8A4-2E95-4E48-A6F0-CC78A59EB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FFFFFF"/>
                </a:solidFill>
              </a:rPr>
              <a:t>A truly work-based learning approach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F537D74-86C6-4AC9-8627-44D0995E93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262311"/>
              </p:ext>
            </p:extLst>
          </p:nvPr>
        </p:nvGraphicFramePr>
        <p:xfrm>
          <a:off x="5010150" y="147781"/>
          <a:ext cx="6886286" cy="6520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978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4925"/>
            <a:ext cx="10515600" cy="851671"/>
          </a:xfrm>
        </p:spPr>
        <p:txBody>
          <a:bodyPr/>
          <a:lstStyle/>
          <a:p>
            <a:pPr algn="ctr"/>
            <a:r>
              <a:rPr lang="en-GB" b="1" dirty="0"/>
              <a:t>A career pathway in social care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643977"/>
              </p:ext>
            </p:extLst>
          </p:nvPr>
        </p:nvGraphicFramePr>
        <p:xfrm>
          <a:off x="76355" y="816746"/>
          <a:ext cx="11899622" cy="5905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9641">
                  <a:extLst>
                    <a:ext uri="{9D8B030D-6E8A-4147-A177-3AD203B41FA5}">
                      <a16:colId xmlns:a16="http://schemas.microsoft.com/office/drawing/2014/main" val="7144613"/>
                    </a:ext>
                  </a:extLst>
                </a:gridCol>
                <a:gridCol w="6169981">
                  <a:extLst>
                    <a:ext uri="{9D8B030D-6E8A-4147-A177-3AD203B41FA5}">
                      <a16:colId xmlns:a16="http://schemas.microsoft.com/office/drawing/2014/main" val="1189368135"/>
                    </a:ext>
                  </a:extLst>
                </a:gridCol>
              </a:tblGrid>
              <a:tr h="816345">
                <a:tc>
                  <a:txBody>
                    <a:bodyPr/>
                    <a:lstStyle/>
                    <a:p>
                      <a:pPr algn="ctr"/>
                      <a:r>
                        <a:rPr lang="en-GB" sz="2600" dirty="0"/>
                        <a:t>Apprenticeship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aseline="0" dirty="0"/>
                        <a:t>Possible job roles</a:t>
                      </a:r>
                      <a:endParaRPr lang="en-GB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7189660"/>
                  </a:ext>
                </a:extLst>
              </a:tr>
              <a:tr h="45352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Support worker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 Assistant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Healthcare Support Worker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Nursing Assistant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Nursing Auxiliary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23325"/>
                  </a:ext>
                </a:extLst>
              </a:tr>
              <a:tr h="154198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Assistant Practitioner </a:t>
                      </a:r>
                    </a:p>
                    <a:p>
                      <a:pPr algn="ctr"/>
                      <a:r>
                        <a:rPr lang="en-GB" sz="1800" dirty="0"/>
                        <a:t>Nursing Associate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Occupational therapy assistants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Senior care worker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Therapeutic &amp; rehabilitative care assistants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Speech &amp; language therapy assistants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Nursing associate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217875"/>
                  </a:ext>
                </a:extLst>
              </a:tr>
              <a:tr h="117916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Top-Up Level 6 Adult Nursing Apprenticeship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Registered Nurse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Registered healthcare practitioner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132089"/>
                  </a:ext>
                </a:extLst>
              </a:tr>
              <a:tr h="117916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Advanced Clinical Practitioner</a:t>
                      </a:r>
                    </a:p>
                    <a:p>
                      <a:pPr algn="ctr"/>
                      <a:r>
                        <a:rPr lang="en-GB" sz="1800" dirty="0"/>
                        <a:t>Senior Leader (MBA)</a:t>
                      </a:r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Advanced clinical practitioner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Senior management roles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93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190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FADA1-6A5D-4163-BAB1-30A10E88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School of Health and Social Care Professions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A4436-6370-4441-B36C-1D907EE11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63252" cy="4351338"/>
          </a:xfrm>
        </p:spPr>
        <p:txBody>
          <a:bodyPr>
            <a:normAutofit/>
          </a:bodyPr>
          <a:lstStyle/>
          <a:p>
            <a:r>
              <a:rPr lang="en-GB" sz="3200" dirty="0"/>
              <a:t>Currently undergoing NMC approval for a range of newly developed courses.</a:t>
            </a:r>
          </a:p>
          <a:p>
            <a:r>
              <a:rPr lang="en-GB" sz="3200" dirty="0"/>
              <a:t>£1 million investment in new clinical skills training suite</a:t>
            </a:r>
          </a:p>
          <a:p>
            <a:r>
              <a:rPr lang="en-GB" sz="3200" dirty="0"/>
              <a:t>Focus on integrated working between care professions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D4234C-645D-46A1-B6E7-5776F03391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01" t="3877" r="26204" b="5663"/>
          <a:stretch/>
        </p:blipFill>
        <p:spPr>
          <a:xfrm>
            <a:off x="9710538" y="2733118"/>
            <a:ext cx="2369482" cy="30157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11CCE2-C105-40BA-992A-0283064B5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9890" y="5883760"/>
            <a:ext cx="3600224" cy="85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9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23E54-44B5-4E98-A9C3-6841D3D6E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19" y="3066190"/>
            <a:ext cx="4275338" cy="2153882"/>
          </a:xfrm>
          <a:ln>
            <a:solidFill>
              <a:srgbClr val="FFFF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 </a:t>
            </a:r>
            <a:r>
              <a:rPr lang="en-GB" sz="2400" b="1" dirty="0"/>
              <a:t>BSc Courses under development </a:t>
            </a:r>
          </a:p>
          <a:p>
            <a:r>
              <a:rPr lang="en-GB" sz="2400" dirty="0"/>
              <a:t>Adult Nursing </a:t>
            </a:r>
          </a:p>
          <a:p>
            <a:r>
              <a:rPr lang="en-GB" sz="2400" dirty="0"/>
              <a:t>Paramedic Sciences</a:t>
            </a:r>
          </a:p>
          <a:p>
            <a:r>
              <a:rPr lang="en-GB" sz="2400" dirty="0"/>
              <a:t>Mental Health Nursing  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82E5AC-16F3-44E0-B296-5EC66A7192F5}"/>
              </a:ext>
            </a:extLst>
          </p:cNvPr>
          <p:cNvSpPr txBox="1"/>
          <p:nvPr/>
        </p:nvSpPr>
        <p:spPr>
          <a:xfrm>
            <a:off x="5147011" y="598197"/>
            <a:ext cx="6675270" cy="295465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Post registration CPD courses: </a:t>
            </a:r>
          </a:p>
          <a:p>
            <a:r>
              <a:rPr lang="en-GB" sz="2400" dirty="0">
                <a:solidFill>
                  <a:schemeClr val="bg1"/>
                </a:solidFill>
              </a:rPr>
              <a:t>Post Graduate Certificate or Professional Certificate in: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Frailty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Leading and Innovating practice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Adult Critical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Anaesthetic practice </a:t>
            </a:r>
            <a:r>
              <a:rPr lang="en-GB" sz="2000" dirty="0">
                <a:solidFill>
                  <a:schemeClr val="bg1"/>
                </a:solidFill>
              </a:rPr>
              <a:t> 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B3D455-C063-4F2B-8DDF-DA08C42125A5}"/>
              </a:ext>
            </a:extLst>
          </p:cNvPr>
          <p:cNvSpPr txBox="1"/>
          <p:nvPr/>
        </p:nvSpPr>
        <p:spPr>
          <a:xfrm>
            <a:off x="4985179" y="4021903"/>
            <a:ext cx="6998935" cy="267765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CPD Courses </a:t>
            </a:r>
            <a:r>
              <a:rPr lang="en-GB" sz="2400" i="1" dirty="0">
                <a:solidFill>
                  <a:schemeClr val="bg1"/>
                </a:solidFill>
              </a:rPr>
              <a:t>(September 2019 first intake)</a:t>
            </a:r>
          </a:p>
          <a:p>
            <a:r>
              <a:rPr lang="en-GB" sz="2400" dirty="0">
                <a:solidFill>
                  <a:schemeClr val="bg1"/>
                </a:solidFill>
              </a:rPr>
              <a:t>Post Graduate Certificate or Professional Certificate in:</a:t>
            </a:r>
            <a:endParaRPr lang="en-GB" sz="24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Mental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Dementia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Renal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Paediatric Diabetes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Urgent and Emergency Care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7956BF-83E0-4D1A-ABCC-A0DD8131D310}"/>
              </a:ext>
            </a:extLst>
          </p:cNvPr>
          <p:cNvSpPr txBox="1"/>
          <p:nvPr/>
        </p:nvSpPr>
        <p:spPr>
          <a:xfrm>
            <a:off x="110970" y="690529"/>
            <a:ext cx="47850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Working in partnership with local employers to develop the  social care workforce</a:t>
            </a:r>
          </a:p>
        </p:txBody>
      </p:sp>
    </p:spTree>
    <p:extLst>
      <p:ext uri="{BB962C8B-B14F-4D97-AF65-F5344CB8AC3E}">
        <p14:creationId xmlns:p14="http://schemas.microsoft.com/office/powerpoint/2010/main" val="478274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0059C-3A12-4D63-9686-553BED369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Working in partnership with local employers to develop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07183-62B3-438A-827D-5D6330533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2169"/>
            <a:ext cx="10515600" cy="351366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Tell us what you need!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Amy.Allen02@ntu.ac.uk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DB6593-F8E0-484F-8ECF-04CC9CE25EE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254" b="42312"/>
          <a:stretch/>
        </p:blipFill>
        <p:spPr>
          <a:xfrm>
            <a:off x="1565269" y="4116611"/>
            <a:ext cx="8928992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789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426</Words>
  <Application>Microsoft Office PowerPoint</Application>
  <PresentationFormat>Widescreen</PresentationFormat>
  <Paragraphs>87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Wingdings</vt:lpstr>
      <vt:lpstr>Office Theme</vt:lpstr>
      <vt:lpstr>Working with Partners for Workforce Development: Nottingham Trent University</vt:lpstr>
      <vt:lpstr>Apprenticeships at NTU</vt:lpstr>
      <vt:lpstr>Assistant Practitioner Level 5 Apprenticeship</vt:lpstr>
      <vt:lpstr>A truly work-based learning approach</vt:lpstr>
      <vt:lpstr>A career pathway in social care</vt:lpstr>
      <vt:lpstr>School of Health and Social Care Professions</vt:lpstr>
      <vt:lpstr>PowerPoint Presentation</vt:lpstr>
      <vt:lpstr>Working in partnership with local employers to develop courses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Partners for Workforce Development: Nottingham Trent University</dc:title>
  <dc:creator>Amy Allen</dc:creator>
  <cp:lastModifiedBy>Claire Poole</cp:lastModifiedBy>
  <cp:revision>1</cp:revision>
  <dcterms:created xsi:type="dcterms:W3CDTF">2019-03-17T13:01:12Z</dcterms:created>
  <dcterms:modified xsi:type="dcterms:W3CDTF">2019-04-23T11:36:36Z</dcterms:modified>
</cp:coreProperties>
</file>