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handoutMasterIdLst>
    <p:handoutMasterId r:id="rId11"/>
  </p:handoutMasterIdLst>
  <p:sldIdLst>
    <p:sldId id="259" r:id="rId2"/>
    <p:sldId id="260" r:id="rId3"/>
    <p:sldId id="261" r:id="rId4"/>
    <p:sldId id="265" r:id="rId5"/>
    <p:sldId id="263" r:id="rId6"/>
    <p:sldId id="264" r:id="rId7"/>
    <p:sldId id="262" r:id="rId8"/>
    <p:sldId id="266" r:id="rId9"/>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32" autoAdjust="0"/>
    <p:restoredTop sz="91367" autoAdjust="0"/>
  </p:normalViewPr>
  <p:slideViewPr>
    <p:cSldViewPr snapToGrid="0">
      <p:cViewPr varScale="1">
        <p:scale>
          <a:sx n="78" d="100"/>
          <a:sy n="78" d="100"/>
        </p:scale>
        <p:origin x="174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0FE8A91-FEAD-42D0-8FE0-70485F117FB6}" type="datetimeFigureOut">
              <a:rPr lang="en-GB" smtClean="0"/>
              <a:t>18/03/2019</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CAB0FE19-A0CF-4350-AE28-DEE2538568C7}" type="slidenum">
              <a:rPr lang="en-GB" smtClean="0"/>
              <a:t>‹#›</a:t>
            </a:fld>
            <a:endParaRPr lang="en-GB"/>
          </a:p>
        </p:txBody>
      </p:sp>
    </p:spTree>
    <p:extLst>
      <p:ext uri="{BB962C8B-B14F-4D97-AF65-F5344CB8AC3E}">
        <p14:creationId xmlns:p14="http://schemas.microsoft.com/office/powerpoint/2010/main" val="39965901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6CF2478-2789-4D63-AEC4-30079604B6D2}" type="datetimeFigureOut">
              <a:rPr lang="en-GB" smtClean="0"/>
              <a:t>18/03/2019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FF5D29CD-FA2B-45EC-A3DF-967E98E8CC4B}" type="slidenum">
              <a:rPr lang="en-GB" smtClean="0"/>
              <a:t>‹#›</a:t>
            </a:fld>
            <a:endParaRPr lang="en-GB"/>
          </a:p>
        </p:txBody>
      </p:sp>
    </p:spTree>
    <p:extLst>
      <p:ext uri="{BB962C8B-B14F-4D97-AF65-F5344CB8AC3E}">
        <p14:creationId xmlns:p14="http://schemas.microsoft.com/office/powerpoint/2010/main" val="40698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F5D29CD-FA2B-45EC-A3DF-967E98E8CC4B}" type="slidenum">
              <a:rPr lang="en-GB" smtClean="0"/>
              <a:t>1</a:t>
            </a:fld>
            <a:endParaRPr lang="en-GB"/>
          </a:p>
        </p:txBody>
      </p:sp>
    </p:spTree>
    <p:extLst>
      <p:ext uri="{BB962C8B-B14F-4D97-AF65-F5344CB8AC3E}">
        <p14:creationId xmlns:p14="http://schemas.microsoft.com/office/powerpoint/2010/main" val="20334503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1563688"/>
            <a:ext cx="7772400" cy="1470025"/>
          </a:xfrm>
        </p:spPr>
        <p:txBody>
          <a:bodyPr/>
          <a:lstStyle>
            <a:lvl1pPr>
              <a:defRPr sz="4800"/>
            </a:lvl1pPr>
          </a:lstStyle>
          <a:p>
            <a:pPr lvl="0"/>
            <a:r>
              <a:rPr lang="en-US" altLang="en-US" noProof="0" smtClean="0"/>
              <a:t>Click to edit Master title style</a:t>
            </a:r>
            <a:endParaRPr lang="en-GB" altLang="en-US" noProof="0" smtClean="0"/>
          </a:p>
        </p:txBody>
      </p:sp>
      <p:sp>
        <p:nvSpPr>
          <p:cNvPr id="11267" name="Rectangle 3"/>
          <p:cNvSpPr>
            <a:spLocks noGrp="1" noChangeArrowheads="1"/>
          </p:cNvSpPr>
          <p:nvPr>
            <p:ph type="subTitle" idx="1"/>
          </p:nvPr>
        </p:nvSpPr>
        <p:spPr>
          <a:xfrm>
            <a:off x="1371600" y="3319463"/>
            <a:ext cx="6400800" cy="1752600"/>
          </a:xfrm>
        </p:spPr>
        <p:txBody>
          <a:bodyPr/>
          <a:lstStyle>
            <a:lvl1pPr marL="0" indent="0" algn="ctr">
              <a:buFontTx/>
              <a:buNone/>
              <a:defRPr/>
            </a:lvl1pPr>
          </a:lstStyle>
          <a:p>
            <a:pPr lvl="0"/>
            <a:r>
              <a:rPr lang="en-US" altLang="en-US" noProof="0" smtClean="0"/>
              <a:t>Click to edit Master subtitle style</a:t>
            </a:r>
            <a:endParaRPr lang="en-GB" altLang="en-US" noProof="0" smtClean="0"/>
          </a:p>
        </p:txBody>
      </p:sp>
      <p:pic>
        <p:nvPicPr>
          <p:cNvPr id="11271" name="Picture 7" descr="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05500"/>
            <a:ext cx="9142413"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1356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959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395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26423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60784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01395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343025"/>
            <a:ext cx="4038600"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343025"/>
            <a:ext cx="4038600"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24336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768558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553251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779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61884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59280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bwMode="auto">
          <a:xfrm>
            <a:off x="457200" y="1343025"/>
            <a:ext cx="822960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Text here (level one)</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51" name="Rectangle 1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pic>
        <p:nvPicPr>
          <p:cNvPr id="10254" name="Picture 14" descr="PowerPoint Banner Small"/>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905500"/>
            <a:ext cx="9144000" cy="9525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1" fontAlgn="base" hangingPunct="1">
        <a:spcBef>
          <a:spcPct val="0"/>
        </a:spcBef>
        <a:spcAft>
          <a:spcPct val="0"/>
        </a:spcAft>
        <a:defRPr sz="3600">
          <a:solidFill>
            <a:schemeClr val="tx1"/>
          </a:solidFill>
          <a:latin typeface="+mj-lt"/>
          <a:ea typeface="+mj-ea"/>
          <a:cs typeface="+mj-cs"/>
        </a:defRPr>
      </a:lvl1pPr>
      <a:lvl2pPr algn="ctr" rtl="0" eaLnBrk="1" fontAlgn="base" hangingPunct="1">
        <a:spcBef>
          <a:spcPct val="0"/>
        </a:spcBef>
        <a:spcAft>
          <a:spcPct val="0"/>
        </a:spcAft>
        <a:defRPr sz="3600">
          <a:solidFill>
            <a:schemeClr val="tx1"/>
          </a:solidFill>
          <a:latin typeface="Arial Black" pitchFamily="34" charset="0"/>
        </a:defRPr>
      </a:lvl2pPr>
      <a:lvl3pPr algn="ctr" rtl="0" eaLnBrk="1" fontAlgn="base" hangingPunct="1">
        <a:spcBef>
          <a:spcPct val="0"/>
        </a:spcBef>
        <a:spcAft>
          <a:spcPct val="0"/>
        </a:spcAft>
        <a:defRPr sz="3600">
          <a:solidFill>
            <a:schemeClr val="tx1"/>
          </a:solidFill>
          <a:latin typeface="Arial Black" pitchFamily="34" charset="0"/>
        </a:defRPr>
      </a:lvl3pPr>
      <a:lvl4pPr algn="ctr" rtl="0" eaLnBrk="1" fontAlgn="base" hangingPunct="1">
        <a:spcBef>
          <a:spcPct val="0"/>
        </a:spcBef>
        <a:spcAft>
          <a:spcPct val="0"/>
        </a:spcAft>
        <a:defRPr sz="3600">
          <a:solidFill>
            <a:schemeClr val="tx1"/>
          </a:solidFill>
          <a:latin typeface="Arial Black" pitchFamily="34" charset="0"/>
        </a:defRPr>
      </a:lvl4pPr>
      <a:lvl5pPr algn="ctr" rtl="0" eaLnBrk="1" fontAlgn="base" hangingPunct="1">
        <a:spcBef>
          <a:spcPct val="0"/>
        </a:spcBef>
        <a:spcAft>
          <a:spcPct val="0"/>
        </a:spcAft>
        <a:defRPr sz="3600">
          <a:solidFill>
            <a:schemeClr val="tx1"/>
          </a:solidFill>
          <a:latin typeface="Arial Black" pitchFamily="34" charset="0"/>
        </a:defRPr>
      </a:lvl5pPr>
      <a:lvl6pPr marL="457200" algn="ctr" rtl="0" eaLnBrk="1" fontAlgn="base" hangingPunct="1">
        <a:spcBef>
          <a:spcPct val="0"/>
        </a:spcBef>
        <a:spcAft>
          <a:spcPct val="0"/>
        </a:spcAft>
        <a:defRPr sz="3600">
          <a:solidFill>
            <a:schemeClr val="tx1"/>
          </a:solidFill>
          <a:latin typeface="Arial Black" pitchFamily="34" charset="0"/>
        </a:defRPr>
      </a:lvl6pPr>
      <a:lvl7pPr marL="914400" algn="ctr" rtl="0" eaLnBrk="1" fontAlgn="base" hangingPunct="1">
        <a:spcBef>
          <a:spcPct val="0"/>
        </a:spcBef>
        <a:spcAft>
          <a:spcPct val="0"/>
        </a:spcAft>
        <a:defRPr sz="3600">
          <a:solidFill>
            <a:schemeClr val="tx1"/>
          </a:solidFill>
          <a:latin typeface="Arial Black" pitchFamily="34" charset="0"/>
        </a:defRPr>
      </a:lvl7pPr>
      <a:lvl8pPr marL="1371600" algn="ctr" rtl="0" eaLnBrk="1" fontAlgn="base" hangingPunct="1">
        <a:spcBef>
          <a:spcPct val="0"/>
        </a:spcBef>
        <a:spcAft>
          <a:spcPct val="0"/>
        </a:spcAft>
        <a:defRPr sz="3600">
          <a:solidFill>
            <a:schemeClr val="tx1"/>
          </a:solidFill>
          <a:latin typeface="Arial Black" pitchFamily="34" charset="0"/>
        </a:defRPr>
      </a:lvl8pPr>
      <a:lvl9pPr marL="1828800" algn="ctr" rtl="0" eaLnBrk="1" fontAlgn="base" hangingPunct="1">
        <a:spcBef>
          <a:spcPct val="0"/>
        </a:spcBef>
        <a:spcAft>
          <a:spcPct val="0"/>
        </a:spcAft>
        <a:defRPr sz="3600">
          <a:solidFill>
            <a:schemeClr val="tx1"/>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ctrTitle"/>
          </p:nvPr>
        </p:nvSpPr>
        <p:spPr>
          <a:xfrm>
            <a:off x="695325" y="452673"/>
            <a:ext cx="7753350" cy="1450441"/>
          </a:xfrm>
        </p:spPr>
        <p:txBody>
          <a:bodyPr/>
          <a:lstStyle/>
          <a:p>
            <a:r>
              <a:rPr lang="en-GB" altLang="en-US" sz="4000" b="1" dirty="0" smtClean="0">
                <a:latin typeface="+mn-lt"/>
              </a:rPr>
              <a:t>  Quality &amp; Market Management Team </a:t>
            </a:r>
            <a:endParaRPr lang="en-GB" altLang="en-US" sz="4000" b="1" dirty="0">
              <a:latin typeface="+mn-lt"/>
            </a:endParaRPr>
          </a:p>
        </p:txBody>
      </p:sp>
      <p:sp>
        <p:nvSpPr>
          <p:cNvPr id="8197" name="Rectangle 5"/>
          <p:cNvSpPr>
            <a:spLocks noGrp="1" noChangeArrowheads="1"/>
          </p:cNvSpPr>
          <p:nvPr>
            <p:ph type="subTitle" idx="1"/>
          </p:nvPr>
        </p:nvSpPr>
        <p:spPr>
          <a:xfrm>
            <a:off x="1444028" y="2335237"/>
            <a:ext cx="6400800" cy="3477087"/>
          </a:xfrm>
        </p:spPr>
        <p:txBody>
          <a:bodyPr/>
          <a:lstStyle/>
          <a:p>
            <a:endParaRPr lang="en-GB" altLang="en-US" dirty="0" smtClean="0"/>
          </a:p>
          <a:p>
            <a:r>
              <a:rPr lang="en-GB" altLang="en-US" dirty="0" smtClean="0"/>
              <a:t>Quality Audit Tool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Audit Tool </a:t>
            </a:r>
            <a:endParaRPr lang="en-GB" dirty="0"/>
          </a:p>
        </p:txBody>
      </p:sp>
      <p:sp>
        <p:nvSpPr>
          <p:cNvPr id="3" name="Content Placeholder 2"/>
          <p:cNvSpPr>
            <a:spLocks noGrp="1"/>
          </p:cNvSpPr>
          <p:nvPr>
            <p:ph idx="1"/>
          </p:nvPr>
        </p:nvSpPr>
        <p:spPr/>
        <p:txBody>
          <a:bodyPr/>
          <a:lstStyle/>
          <a:p>
            <a:pPr marL="0" indent="0">
              <a:buNone/>
            </a:pPr>
            <a:r>
              <a:rPr lang="en-GB" dirty="0" smtClean="0"/>
              <a:t>Two consultation sessions held in 2018 Feedback from the events;</a:t>
            </a:r>
          </a:p>
          <a:p>
            <a:r>
              <a:rPr lang="en-GB" dirty="0" smtClean="0"/>
              <a:t>Repetitive for example MCA</a:t>
            </a:r>
          </a:p>
          <a:p>
            <a:r>
              <a:rPr lang="en-GB" dirty="0" smtClean="0"/>
              <a:t>Tool does not capture positive impacts on residents</a:t>
            </a:r>
          </a:p>
          <a:p>
            <a:r>
              <a:rPr lang="en-GB" dirty="0" smtClean="0"/>
              <a:t>Lengthy </a:t>
            </a:r>
          </a:p>
          <a:p>
            <a:endParaRPr lang="en-GB" dirty="0" smtClean="0"/>
          </a:p>
          <a:p>
            <a:endParaRPr lang="en-GB" dirty="0" smtClean="0"/>
          </a:p>
          <a:p>
            <a:pPr marL="0" indent="0">
              <a:buNone/>
            </a:pPr>
            <a:endParaRPr lang="en-GB" dirty="0" smtClean="0"/>
          </a:p>
          <a:p>
            <a:endParaRPr lang="en-GB" dirty="0"/>
          </a:p>
        </p:txBody>
      </p:sp>
    </p:spTree>
    <p:extLst>
      <p:ext uri="{BB962C8B-B14F-4D97-AF65-F5344CB8AC3E}">
        <p14:creationId xmlns:p14="http://schemas.microsoft.com/office/powerpoint/2010/main" val="2406705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3425"/>
          </a:xfrm>
        </p:spPr>
        <p:txBody>
          <a:bodyPr/>
          <a:lstStyle/>
          <a:p>
            <a:r>
              <a:rPr lang="en-GB" dirty="0" smtClean="0"/>
              <a:t>New Audit Tool </a:t>
            </a:r>
            <a:endParaRPr lang="en-GB" dirty="0"/>
          </a:p>
        </p:txBody>
      </p:sp>
      <p:sp>
        <p:nvSpPr>
          <p:cNvPr id="3" name="Content Placeholder 2"/>
          <p:cNvSpPr>
            <a:spLocks noGrp="1"/>
          </p:cNvSpPr>
          <p:nvPr>
            <p:ph idx="1"/>
          </p:nvPr>
        </p:nvSpPr>
        <p:spPr>
          <a:xfrm>
            <a:off x="457200" y="805759"/>
            <a:ext cx="8229600" cy="4864792"/>
          </a:xfrm>
        </p:spPr>
        <p:txBody>
          <a:bodyPr/>
          <a:lstStyle/>
          <a:p>
            <a:r>
              <a:rPr lang="en-GB" dirty="0" smtClean="0"/>
              <a:t>What has changed:</a:t>
            </a:r>
          </a:p>
          <a:p>
            <a:pPr lvl="1"/>
            <a:r>
              <a:rPr lang="en-GB" dirty="0" smtClean="0"/>
              <a:t> Reviewing the scoring;</a:t>
            </a:r>
          </a:p>
          <a:p>
            <a:pPr lvl="4"/>
            <a:r>
              <a:rPr lang="en-GB" dirty="0" smtClean="0"/>
              <a:t>Does not meet scoring 0</a:t>
            </a:r>
          </a:p>
          <a:p>
            <a:pPr lvl="4"/>
            <a:r>
              <a:rPr lang="en-GB" dirty="0" smtClean="0"/>
              <a:t>Partially meets scoring 1</a:t>
            </a:r>
          </a:p>
          <a:p>
            <a:pPr lvl="4"/>
            <a:r>
              <a:rPr lang="en-GB" dirty="0" smtClean="0"/>
              <a:t>Clearly meets scoring 2</a:t>
            </a:r>
          </a:p>
          <a:p>
            <a:pPr marL="1828800" lvl="4" indent="0">
              <a:buNone/>
            </a:pPr>
            <a:endParaRPr lang="en-GB" dirty="0" smtClean="0"/>
          </a:p>
          <a:p>
            <a:pPr lvl="1"/>
            <a:r>
              <a:rPr lang="en-GB" dirty="0" smtClean="0"/>
              <a:t>The written evidence will be reduced with examples of how they have met the judgement.</a:t>
            </a:r>
          </a:p>
          <a:p>
            <a:pPr lvl="1"/>
            <a:endParaRPr lang="en-GB" dirty="0" smtClean="0"/>
          </a:p>
        </p:txBody>
      </p:sp>
    </p:spTree>
    <p:extLst>
      <p:ext uri="{BB962C8B-B14F-4D97-AF65-F5344CB8AC3E}">
        <p14:creationId xmlns:p14="http://schemas.microsoft.com/office/powerpoint/2010/main" val="57557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1481"/>
            <a:ext cx="8229600" cy="5589069"/>
          </a:xfrm>
        </p:spPr>
        <p:txBody>
          <a:bodyPr/>
          <a:lstStyle/>
          <a:p>
            <a:pPr lvl="0"/>
            <a:r>
              <a:rPr lang="en-GB" sz="2000" dirty="0"/>
              <a:t>Consolidated information and removed duplication where </a:t>
            </a:r>
            <a:r>
              <a:rPr lang="en-GB" sz="2000" dirty="0" smtClean="0"/>
              <a:t>possible</a:t>
            </a:r>
          </a:p>
          <a:p>
            <a:pPr marL="0" lvl="0" indent="0">
              <a:buNone/>
            </a:pPr>
            <a:endParaRPr lang="en-GB" sz="2000" dirty="0"/>
          </a:p>
          <a:p>
            <a:pPr lvl="0"/>
            <a:r>
              <a:rPr lang="en-GB" sz="2000" dirty="0"/>
              <a:t>Recommendations and actions remain (summary of section no longer included</a:t>
            </a:r>
            <a:r>
              <a:rPr lang="en-GB" sz="2000" dirty="0" smtClean="0"/>
              <a:t>)</a:t>
            </a:r>
          </a:p>
          <a:p>
            <a:pPr marL="0" lvl="0" indent="0">
              <a:buNone/>
            </a:pPr>
            <a:endParaRPr lang="en-GB" sz="2000" dirty="0"/>
          </a:p>
          <a:p>
            <a:pPr lvl="0"/>
            <a:r>
              <a:rPr lang="en-GB" sz="2000" dirty="0"/>
              <a:t>We would also expect that at the initial stages of the audit that there is use of a reflective tool to look at previous recommendations from past audits to promote actions taken and any progress within these </a:t>
            </a:r>
            <a:r>
              <a:rPr lang="en-GB" sz="2000" dirty="0" smtClean="0"/>
              <a:t>areas</a:t>
            </a:r>
          </a:p>
          <a:p>
            <a:pPr marL="0" lvl="0" indent="0">
              <a:buNone/>
            </a:pPr>
            <a:endParaRPr lang="en-GB" sz="2000" dirty="0"/>
          </a:p>
          <a:p>
            <a:pPr lvl="0"/>
            <a:r>
              <a:rPr lang="en-GB" sz="2000" dirty="0"/>
              <a:t>Focus on key areas </a:t>
            </a:r>
            <a:r>
              <a:rPr lang="en-GB" sz="2000" dirty="0" err="1"/>
              <a:t>i.e</a:t>
            </a:r>
            <a:r>
              <a:rPr lang="en-GB" sz="2000" dirty="0"/>
              <a:t> MCA, </a:t>
            </a:r>
            <a:r>
              <a:rPr lang="en-GB" sz="2000" dirty="0" err="1"/>
              <a:t>DoLs</a:t>
            </a:r>
            <a:r>
              <a:rPr lang="en-GB" sz="2000" dirty="0"/>
              <a:t>, safeguarding , medication and finances, each have a complete question </a:t>
            </a:r>
            <a:endParaRPr lang="en-GB" sz="2000" dirty="0" smtClean="0"/>
          </a:p>
          <a:p>
            <a:pPr marL="0" lvl="0" indent="0">
              <a:buNone/>
            </a:pPr>
            <a:endParaRPr lang="en-GB" sz="2000" dirty="0"/>
          </a:p>
          <a:p>
            <a:pPr lvl="0"/>
            <a:r>
              <a:rPr lang="en-GB" sz="2000" dirty="0"/>
              <a:t>There will also be an area which will allow QMO’s to describe any innovative practice or to comment on some creative work viewed on the day.  It may also be used to describe good care practices witnessed on the day which are not reflected within </a:t>
            </a:r>
            <a:r>
              <a:rPr lang="en-GB" sz="2000" dirty="0" smtClean="0"/>
              <a:t>paperwork</a:t>
            </a:r>
            <a:endParaRPr lang="en-GB" sz="2000" dirty="0"/>
          </a:p>
        </p:txBody>
      </p:sp>
    </p:spTree>
    <p:extLst>
      <p:ext uri="{BB962C8B-B14F-4D97-AF65-F5344CB8AC3E}">
        <p14:creationId xmlns:p14="http://schemas.microsoft.com/office/powerpoint/2010/main" val="4006892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802" y="90536"/>
            <a:ext cx="8550998" cy="5875698"/>
          </a:xfrm>
        </p:spPr>
        <p:txBody>
          <a:bodyPr/>
          <a:lstStyle/>
          <a:p>
            <a:pPr lvl="1"/>
            <a:r>
              <a:rPr lang="en-GB" dirty="0"/>
              <a:t>The standards measured in the audit are:</a:t>
            </a:r>
          </a:p>
          <a:p>
            <a:pPr lvl="2"/>
            <a:r>
              <a:rPr lang="en-GB" b="1" i="1" dirty="0"/>
              <a:t>Standard One: </a:t>
            </a:r>
            <a:r>
              <a:rPr lang="en-GB" i="1" dirty="0"/>
              <a:t>People who use the service experience outcome focussed person centred </a:t>
            </a:r>
            <a:r>
              <a:rPr lang="en-GB" i="1" dirty="0" smtClean="0"/>
              <a:t>care – concentrates on care planning, risk assessments and record keeping</a:t>
            </a:r>
          </a:p>
          <a:p>
            <a:pPr marL="914400" lvl="2" indent="0">
              <a:buNone/>
            </a:pPr>
            <a:endParaRPr lang="en-GB" i="1" dirty="0" smtClean="0"/>
          </a:p>
          <a:p>
            <a:pPr lvl="2"/>
            <a:r>
              <a:rPr lang="en-GB" b="1" dirty="0"/>
              <a:t>Standard Two:</a:t>
            </a:r>
            <a:r>
              <a:rPr lang="en-GB" dirty="0"/>
              <a:t> Keeping People </a:t>
            </a:r>
            <a:r>
              <a:rPr lang="en-GB" dirty="0" smtClean="0"/>
              <a:t>Safe – looks at safeguarding, </a:t>
            </a:r>
            <a:r>
              <a:rPr lang="en-GB" dirty="0" err="1" smtClean="0"/>
              <a:t>DoLS</a:t>
            </a:r>
            <a:r>
              <a:rPr lang="en-GB" dirty="0" smtClean="0"/>
              <a:t>, finances, medication and the MCA</a:t>
            </a:r>
          </a:p>
          <a:p>
            <a:pPr marL="914400" lvl="2" indent="0">
              <a:buNone/>
            </a:pPr>
            <a:endParaRPr lang="en-GB" dirty="0" smtClean="0"/>
          </a:p>
          <a:p>
            <a:pPr lvl="2"/>
            <a:r>
              <a:rPr lang="en-GB" b="1" dirty="0"/>
              <a:t>Standard Three:</a:t>
            </a:r>
            <a:r>
              <a:rPr lang="en-GB" dirty="0"/>
              <a:t> People who use services are supported by competence </a:t>
            </a:r>
            <a:r>
              <a:rPr lang="en-GB" dirty="0" smtClean="0"/>
              <a:t>staff - </a:t>
            </a:r>
            <a:r>
              <a:rPr lang="en-GB" dirty="0"/>
              <a:t>Concentrates on staffing , recruitment/retention, agency staff, training, staff deployment  and staff interactions</a:t>
            </a:r>
            <a:r>
              <a:rPr lang="en-GB" dirty="0" smtClean="0"/>
              <a:t> </a:t>
            </a:r>
          </a:p>
          <a:p>
            <a:pPr marL="914400" lvl="2" indent="0">
              <a:buNone/>
            </a:pPr>
            <a:endParaRPr lang="en-GB" i="1" dirty="0"/>
          </a:p>
          <a:p>
            <a:endParaRPr lang="en-GB" dirty="0"/>
          </a:p>
        </p:txBody>
      </p:sp>
    </p:spTree>
    <p:extLst>
      <p:ext uri="{BB962C8B-B14F-4D97-AF65-F5344CB8AC3E}">
        <p14:creationId xmlns:p14="http://schemas.microsoft.com/office/powerpoint/2010/main" val="3191179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8063"/>
            <a:ext cx="8229600" cy="5169528"/>
          </a:xfrm>
        </p:spPr>
        <p:txBody>
          <a:bodyPr/>
          <a:lstStyle/>
          <a:p>
            <a:r>
              <a:rPr lang="en-GB" sz="2400" b="1" dirty="0"/>
              <a:t>Standard Four:</a:t>
            </a:r>
            <a:r>
              <a:rPr lang="en-GB" sz="2400" dirty="0"/>
              <a:t> Services are managed </a:t>
            </a:r>
            <a:r>
              <a:rPr lang="en-GB" sz="2400" dirty="0" smtClean="0"/>
              <a:t>effectively -  concentrates </a:t>
            </a:r>
            <a:r>
              <a:rPr lang="en-GB" sz="2400" dirty="0"/>
              <a:t>on management of services including use of systems, responses and lessons learnt from complaints / </a:t>
            </a:r>
            <a:r>
              <a:rPr lang="en-GB" sz="2400" dirty="0" smtClean="0"/>
              <a:t>concerns. There </a:t>
            </a:r>
            <a:r>
              <a:rPr lang="en-GB" sz="2400" dirty="0"/>
              <a:t>has been an introduction to Technology and how this is used effectively within </a:t>
            </a:r>
            <a:r>
              <a:rPr lang="en-GB" sz="2400" dirty="0" smtClean="0"/>
              <a:t>services</a:t>
            </a:r>
          </a:p>
          <a:p>
            <a:pPr marL="0" indent="0">
              <a:buNone/>
            </a:pPr>
            <a:endParaRPr lang="en-GB" sz="2400" b="1" dirty="0" smtClean="0"/>
          </a:p>
          <a:p>
            <a:r>
              <a:rPr lang="en-GB" sz="2400" b="1" dirty="0"/>
              <a:t>Standard Five:</a:t>
            </a:r>
            <a:r>
              <a:rPr lang="en-GB" sz="2400" dirty="0"/>
              <a:t> Environment is safe and </a:t>
            </a:r>
            <a:r>
              <a:rPr lang="en-GB" sz="2400" dirty="0" smtClean="0"/>
              <a:t>homely -</a:t>
            </a:r>
            <a:r>
              <a:rPr lang="en-GB" sz="2400" b="1" dirty="0" smtClean="0"/>
              <a:t> </a:t>
            </a:r>
            <a:r>
              <a:rPr lang="en-GB" sz="2400" dirty="0"/>
              <a:t>Concentrates on the Environment, cleaning and maintenance and health and safety</a:t>
            </a:r>
            <a:endParaRPr lang="en-GB" sz="2400" b="1" dirty="0" smtClean="0"/>
          </a:p>
          <a:p>
            <a:endParaRPr lang="en-GB" b="1" dirty="0"/>
          </a:p>
        </p:txBody>
      </p:sp>
    </p:spTree>
    <p:extLst>
      <p:ext uri="{BB962C8B-B14F-4D97-AF65-F5344CB8AC3E}">
        <p14:creationId xmlns:p14="http://schemas.microsoft.com/office/powerpoint/2010/main" val="265711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New Audit Tool </a:t>
            </a:r>
          </a:p>
        </p:txBody>
      </p:sp>
      <p:sp>
        <p:nvSpPr>
          <p:cNvPr id="3" name="Content Placeholder 2"/>
          <p:cNvSpPr>
            <a:spLocks noGrp="1"/>
          </p:cNvSpPr>
          <p:nvPr>
            <p:ph idx="1"/>
          </p:nvPr>
        </p:nvSpPr>
        <p:spPr/>
        <p:txBody>
          <a:bodyPr/>
          <a:lstStyle/>
          <a:p>
            <a:r>
              <a:rPr lang="en-GB" dirty="0"/>
              <a:t>What's not changed</a:t>
            </a:r>
          </a:p>
          <a:p>
            <a:pPr lvl="1"/>
            <a:r>
              <a:rPr lang="en-GB" dirty="0"/>
              <a:t>Still 5 standards as per previous </a:t>
            </a:r>
            <a:r>
              <a:rPr lang="en-GB" dirty="0" smtClean="0"/>
              <a:t>tool</a:t>
            </a:r>
          </a:p>
          <a:p>
            <a:pPr lvl="1"/>
            <a:r>
              <a:rPr lang="en-GB" dirty="0" smtClean="0"/>
              <a:t>Banding results</a:t>
            </a:r>
          </a:p>
          <a:p>
            <a:pPr lvl="1"/>
            <a:r>
              <a:rPr lang="en-GB" dirty="0" smtClean="0"/>
              <a:t>Unannounced</a:t>
            </a:r>
          </a:p>
          <a:p>
            <a:pPr lvl="1"/>
            <a:r>
              <a:rPr lang="en-GB" dirty="0" smtClean="0"/>
              <a:t>Evidence gathering </a:t>
            </a:r>
          </a:p>
          <a:p>
            <a:pPr lvl="1"/>
            <a:r>
              <a:rPr lang="en-GB" dirty="0" smtClean="0"/>
              <a:t>QMO’S will still have a portfolio</a:t>
            </a:r>
            <a:endParaRPr lang="en-GB" dirty="0"/>
          </a:p>
          <a:p>
            <a:pPr marL="0" indent="0">
              <a:buNone/>
            </a:pPr>
            <a:endParaRPr lang="en-GB" dirty="0"/>
          </a:p>
        </p:txBody>
      </p:sp>
    </p:spTree>
    <p:extLst>
      <p:ext uri="{BB962C8B-B14F-4D97-AF65-F5344CB8AC3E}">
        <p14:creationId xmlns:p14="http://schemas.microsoft.com/office/powerpoint/2010/main" val="2681613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a:t>
            </a:r>
            <a:endParaRPr lang="en-GB" dirty="0"/>
          </a:p>
        </p:txBody>
      </p:sp>
      <p:sp>
        <p:nvSpPr>
          <p:cNvPr id="3" name="Content Placeholder 2"/>
          <p:cNvSpPr>
            <a:spLocks noGrp="1"/>
          </p:cNvSpPr>
          <p:nvPr>
            <p:ph idx="1"/>
          </p:nvPr>
        </p:nvSpPr>
        <p:spPr>
          <a:xfrm>
            <a:off x="457200" y="1801640"/>
            <a:ext cx="8229600" cy="3868910"/>
          </a:xfrm>
        </p:spPr>
        <p:txBody>
          <a:bodyPr/>
          <a:lstStyle/>
          <a:p>
            <a:r>
              <a:rPr lang="en-GB" dirty="0" smtClean="0"/>
              <a:t>Final provider consultation – to be arranged </a:t>
            </a:r>
          </a:p>
          <a:p>
            <a:r>
              <a:rPr lang="en-GB" dirty="0" smtClean="0"/>
              <a:t>Focused trial in services (will need volunteers)</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1752125282"/>
      </p:ext>
    </p:extLst>
  </p:cSld>
  <p:clrMapOvr>
    <a:masterClrMapping/>
  </p:clrMapOvr>
</p:sld>
</file>

<file path=ppt/theme/theme1.xml><?xml version="1.0" encoding="utf-8"?>
<a:theme xmlns:a="http://schemas.openxmlformats.org/drawingml/2006/main" name="PowerPoint_Template[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PowerPoint_Template[1]</Template>
  <TotalTime>3620</TotalTime>
  <Words>388</Words>
  <Application>Microsoft Office PowerPoint</Application>
  <PresentationFormat>On-screen Show (4:3)</PresentationFormat>
  <Paragraphs>47</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 Black</vt:lpstr>
      <vt:lpstr>Calibri</vt:lpstr>
      <vt:lpstr>PowerPoint_Template[1]</vt:lpstr>
      <vt:lpstr>  Quality &amp; Market Management Team </vt:lpstr>
      <vt:lpstr>Current Audit Tool </vt:lpstr>
      <vt:lpstr>New Audit Tool </vt:lpstr>
      <vt:lpstr>PowerPoint Presentation</vt:lpstr>
      <vt:lpstr>PowerPoint Presentation</vt:lpstr>
      <vt:lpstr>PowerPoint Presentation</vt:lpstr>
      <vt:lpstr>New Audit Tool </vt:lpstr>
      <vt:lpstr>Next Steps</vt:lpstr>
    </vt:vector>
  </TitlesOfParts>
  <Company>Nottinghamshire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Information and Communications</dc:subject>
  <dc:creator>Raschel Sanghera</dc:creator>
  <cp:lastModifiedBy>Claire Poole</cp:lastModifiedBy>
  <cp:revision>165</cp:revision>
  <cp:lastPrinted>2018-09-14T13:39:08Z</cp:lastPrinted>
  <dcterms:created xsi:type="dcterms:W3CDTF">2015-09-28T09:10:52Z</dcterms:created>
  <dcterms:modified xsi:type="dcterms:W3CDTF">2019-03-18T12:24:13Z</dcterms:modified>
</cp:coreProperties>
</file>