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6" r:id="rId2"/>
  </p:sldMasterIdLst>
  <p:notesMasterIdLst>
    <p:notesMasterId r:id="rId25"/>
  </p:notesMasterIdLst>
  <p:handoutMasterIdLst>
    <p:handoutMasterId r:id="rId26"/>
  </p:handoutMasterIdLst>
  <p:sldIdLst>
    <p:sldId id="291" r:id="rId3"/>
    <p:sldId id="256" r:id="rId4"/>
    <p:sldId id="284" r:id="rId5"/>
    <p:sldId id="285" r:id="rId6"/>
    <p:sldId id="288" r:id="rId7"/>
    <p:sldId id="319" r:id="rId8"/>
    <p:sldId id="335" r:id="rId9"/>
    <p:sldId id="336" r:id="rId10"/>
    <p:sldId id="334" r:id="rId11"/>
    <p:sldId id="340" r:id="rId12"/>
    <p:sldId id="341" r:id="rId13"/>
    <p:sldId id="342" r:id="rId14"/>
    <p:sldId id="337" r:id="rId15"/>
    <p:sldId id="333" r:id="rId16"/>
    <p:sldId id="343" r:id="rId17"/>
    <p:sldId id="338" r:id="rId18"/>
    <p:sldId id="344" r:id="rId19"/>
    <p:sldId id="309" r:id="rId20"/>
    <p:sldId id="332" r:id="rId21"/>
    <p:sldId id="331" r:id="rId22"/>
    <p:sldId id="326" r:id="rId23"/>
    <p:sldId id="321" r:id="rId24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8636" autoAdjust="0"/>
  </p:normalViewPr>
  <p:slideViewPr>
    <p:cSldViewPr snapToGrid="0" snapToObjects="1">
      <p:cViewPr varScale="1">
        <p:scale>
          <a:sx n="65" d="100"/>
          <a:sy n="65" d="100"/>
        </p:scale>
        <p:origin x="65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9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5562762-9FA6-422F-A1B9-782620D1F7B3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331E24C3-92BA-4EA9-95C2-F6DCAFBC15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238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5A5DF86A-36D6-403B-9227-81157DDD575B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ADF2049-9E94-4885-870E-216753F11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52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369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Table top working and capture thoughts</a:t>
            </a:r>
          </a:p>
          <a:p>
            <a:endParaRPr lang="en-GB" dirty="0" smtClean="0"/>
          </a:p>
          <a:p>
            <a:r>
              <a:rPr lang="en-GB" dirty="0" smtClean="0"/>
              <a:t>Divide flipchart</a:t>
            </a:r>
            <a:r>
              <a:rPr lang="en-GB" baseline="0" dirty="0" smtClean="0"/>
              <a:t> paper in half and on one side write the what and the other side the how and who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9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Refer to business plan template for qualitative baselining</a:t>
            </a:r>
          </a:p>
          <a:p>
            <a:endParaRPr lang="en-GB" dirty="0" smtClean="0"/>
          </a:p>
          <a:p>
            <a:r>
              <a:rPr lang="en-GB" dirty="0" smtClean="0"/>
              <a:t>Refer to the ongoing development section.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7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Where the data</a:t>
            </a:r>
            <a:r>
              <a:rPr lang="en-GB" baseline="0" dirty="0" smtClean="0"/>
              <a:t> you are collecting is quantitative there are more opportunities for visual display</a:t>
            </a:r>
          </a:p>
          <a:p>
            <a:endParaRPr lang="en-GB" baseline="0" dirty="0" smtClean="0"/>
          </a:p>
          <a:p>
            <a:r>
              <a:rPr lang="en-GB" baseline="0" dirty="0" smtClean="0"/>
              <a:t>It also helps to bring home the fact – what happens next?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template will be sent to you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98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puts the process</a:t>
            </a:r>
            <a:r>
              <a:rPr lang="en-GB" baseline="0" dirty="0" smtClean="0"/>
              <a:t> in to context.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How are we doing so far – ask for observations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67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Give out the audit framework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47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55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0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66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96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2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470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1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81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2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25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72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Capture the expectations on flip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14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Capture on flip charts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65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Couple of </a:t>
            </a:r>
            <a:r>
              <a:rPr lang="en-GB" dirty="0" err="1" smtClean="0"/>
              <a:t>definintions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84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08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Table top working and capture thoughts</a:t>
            </a:r>
          </a:p>
          <a:p>
            <a:endParaRPr lang="en-GB" dirty="0" smtClean="0"/>
          </a:p>
          <a:p>
            <a:r>
              <a:rPr lang="en-GB" dirty="0" smtClean="0"/>
              <a:t>Divide flipchart</a:t>
            </a:r>
            <a:r>
              <a:rPr lang="en-GB" baseline="0" dirty="0" smtClean="0"/>
              <a:t> paper in half and on one side write the what,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F2049-9E94-4885-870E-216753F11482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6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23A47-89D7-49F2-8CF0-1509994F4C6B}" type="datetimeFigureOut">
              <a:rPr lang="en-US" altLang="en-US"/>
              <a:pPr>
                <a:defRPr/>
              </a:pPr>
              <a:t>10/20/2017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CB8D0-2351-4ED5-8811-2E241F79EB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CF99E-1B10-4FDC-A16D-AF49CA33418C}" type="datetimeFigureOut">
              <a:rPr lang="en-US" altLang="en-US"/>
              <a:pPr>
                <a:defRPr/>
              </a:pPr>
              <a:t>10/20/2017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46402-770E-4373-9BBF-01D7E5F520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818F-4C4F-4046-8289-59A5D3D11804}" type="datetimeFigureOut">
              <a:rPr lang="en-US" altLang="en-US"/>
              <a:pPr>
                <a:defRPr/>
              </a:pPr>
              <a:t>10/20/2017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85C51-8A92-4012-BD7D-57C1FAB021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63688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194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pic>
        <p:nvPicPr>
          <p:cNvPr id="11271" name="Picture 7" descr="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0"/>
            <a:ext cx="9142413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260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511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7372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4327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4327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029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194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250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029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396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F03B6-2AF4-46AF-AC54-4903FD8C8B27}" type="datetimeFigureOut">
              <a:rPr lang="en-US" altLang="en-US"/>
              <a:pPr>
                <a:defRPr/>
              </a:pPr>
              <a:t>10/20/2017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DF965-FE03-4AC3-B9AC-2D5F0E78BF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1537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812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95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95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46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C5B10-F37F-470C-93AB-2200266C711B}" type="datetimeFigureOut">
              <a:rPr lang="en-US" altLang="en-US"/>
              <a:pPr>
                <a:defRPr/>
              </a:pPr>
              <a:t>10/20/2017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36FD6-0E50-444A-BF51-D6148E272D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ECC8A-0BF6-4519-A0FF-33CFB8C2B6C7}" type="datetimeFigureOut">
              <a:rPr lang="en-US" altLang="en-US"/>
              <a:pPr>
                <a:defRPr/>
              </a:pPr>
              <a:t>10/20/2017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9DCA6-FE4C-4ACA-9234-B7F17542B5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AC358-8F53-44F4-B7D7-62FE40B3F33D}" type="datetimeFigureOut">
              <a:rPr lang="en-US" altLang="en-US"/>
              <a:pPr>
                <a:defRPr/>
              </a:pPr>
              <a:t>10/20/2017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D04AD-96DF-47F2-B03B-81C2B717FD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6355B-D9BC-4E7A-AEBE-4C905FEEF6C2}" type="datetimeFigureOut">
              <a:rPr lang="en-US" altLang="en-US"/>
              <a:pPr>
                <a:defRPr/>
              </a:pPr>
              <a:t>10/20/2017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BD1F2-50CF-471C-B373-5FAC80A382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6CFD1-B5C2-4AD0-83F6-19308598D8A4}" type="datetimeFigureOut">
              <a:rPr lang="en-US" altLang="en-US"/>
              <a:pPr>
                <a:defRPr/>
              </a:pPr>
              <a:t>10/20/2017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53195-9EE6-42F7-AF51-5E6B4B6D6FB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BCAD5-FFB8-4AD8-9C5C-B7547FF884E1}" type="datetimeFigureOut">
              <a:rPr lang="en-US" altLang="en-US"/>
              <a:pPr>
                <a:defRPr/>
              </a:pPr>
              <a:t>10/20/2017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018E8-91C3-46E5-ACFF-335DDC0047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4E6E5-C955-43D8-802C-6BC8384E9AEF}" type="datetimeFigureOut">
              <a:rPr lang="en-US" altLang="en-US"/>
              <a:pPr>
                <a:defRPr/>
              </a:pPr>
              <a:t>10/20/2017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3C0C7-7FDE-4A5B-ABB9-CA7FBA2325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/>
    <p:sndAc>
      <p:stSnd>
        <p:snd r:embed="rId1" name="Explosion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CE2570E-CEB7-426D-AEA2-97F34DBB2B40}" type="datetimeFigureOut">
              <a:rPr lang="en-US" altLang="en-US"/>
              <a:pPr>
                <a:defRPr/>
              </a:pPr>
              <a:t>10/20/2017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9D4E39-FCF9-435F-BD08-513B75D3FA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spd="slow">
    <p:sndAc>
      <p:stSnd>
        <p:snd r:embed="rId13" name="Explosion"/>
      </p:stSnd>
    </p:sndAc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-8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-8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-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-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Text here (level one)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pic>
        <p:nvPicPr>
          <p:cNvPr id="10254" name="Picture 14" descr="PowerPoint Banner Smal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0"/>
            <a:ext cx="9144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7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qc.org.uk/sites/default/files/20170609_Adult-social-care-KLOEs-prompts-and-characteristics-FINAL_2.pdf" TargetMode="Externa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killsforcare.org.uk/Leadership-management/Leadership-and-management.aspx" TargetMode="External"/><Relationship Id="rId5" Type="http://schemas.openxmlformats.org/officeDocument/2006/relationships/hyperlink" Target="http://www.nottinghamshire.gov.uk/owl/business/meeting-your-responsibilities" TargetMode="Externa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nterprise_risk_management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en.wikipedia.org/wiki/Effectivenes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Consultant" TargetMode="External"/><Relationship Id="rId5" Type="http://schemas.openxmlformats.org/officeDocument/2006/relationships/hyperlink" Target="https://en.wikipedia.org/wiki/Assurance_services" TargetMode="External"/><Relationship Id="rId10" Type="http://schemas.openxmlformats.org/officeDocument/2006/relationships/hyperlink" Target="https://en.wikipedia.org/wiki/Corporate_governance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s://en.wikipedia.org/wiki/Internal_contro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OWL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317500"/>
            <a:ext cx="51562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457326"/>
      </p:ext>
    </p:extLst>
  </p:cSld>
  <p:clrMapOvr>
    <a:masterClrMapping/>
  </p:clrMapOvr>
  <p:transition spd="slow">
    <p:fade/>
    <p:sndAc>
      <p:stSnd>
        <p:snd r:embed="rId3" name="Opening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2131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32089" y="1437499"/>
            <a:ext cx="7518834" cy="5139869"/>
          </a:xfrm>
        </p:spPr>
        <p:txBody>
          <a:bodyPr wrap="square" anchor="t" anchorCtr="0">
            <a:spAutoFit/>
          </a:bodyPr>
          <a:lstStyle/>
          <a:p>
            <a:pPr lvl="0"/>
            <a:r>
              <a:rPr lang="en-GB" sz="3600" b="1" dirty="0" smtClean="0">
                <a:solidFill>
                  <a:prstClr val="black"/>
                </a:solidFill>
                <a:latin typeface="Century Gothic" panose="020B0502020202020204"/>
              </a:rPr>
              <a:t>As a table, </a:t>
            </a:r>
            <a:r>
              <a:rPr lang="en-GB" sz="3600" b="1" dirty="0" smtClean="0">
                <a:solidFill>
                  <a:prstClr val="black"/>
                </a:solidFill>
                <a:latin typeface="Century Gothic" panose="020B0502020202020204"/>
              </a:rPr>
              <a:t>consider: </a:t>
            </a:r>
          </a:p>
          <a:p>
            <a:pPr lvl="0"/>
            <a:endParaRPr lang="en-GB" dirty="0">
              <a:solidFill>
                <a:prstClr val="black"/>
              </a:solidFill>
              <a:latin typeface="Century Gothic" panose="020B0502020202020204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prstClr val="black"/>
                </a:solidFill>
                <a:latin typeface="Century Gothic" panose="020B0502020202020204"/>
              </a:rPr>
              <a:t>What do you do with the information?</a:t>
            </a:r>
          </a:p>
          <a:p>
            <a:pPr lvl="0"/>
            <a:endParaRPr lang="en-GB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prstClr val="black"/>
                </a:solidFill>
                <a:latin typeface="Century Gothic" panose="020B0502020202020204"/>
              </a:rPr>
              <a:t>How do you share it and with whom?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prstClr val="black"/>
                </a:solidFill>
                <a:latin typeface="Century Gothic" panose="020B0502020202020204"/>
              </a:rPr>
              <a:t>Narrative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prstClr val="black"/>
                </a:solidFill>
                <a:latin typeface="Century Gothic" panose="020B0502020202020204"/>
              </a:rPr>
              <a:t>Pictorial</a:t>
            </a:r>
            <a:endParaRPr lang="en-GB" sz="2800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lvl="1"/>
            <a:r>
              <a:rPr lang="en-GB" sz="3000" dirty="0" smtClean="0">
                <a:solidFill>
                  <a:prstClr val="black"/>
                </a:solidFill>
                <a:latin typeface="Century Gothic" panose="020B0502020202020204"/>
              </a:rPr>
              <a:t>	</a:t>
            </a:r>
            <a:endParaRPr lang="en-GB" sz="30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3956" y="93663"/>
            <a:ext cx="71910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200" b="1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What is an internal audit system?</a:t>
            </a:r>
            <a:endParaRPr lang="en-GB" sz="3200" b="1" dirty="0">
              <a:solidFill>
                <a:srgbClr val="F79646">
                  <a:lumMod val="20000"/>
                  <a:lumOff val="8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5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2131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32089" y="1765230"/>
            <a:ext cx="7518834" cy="1815882"/>
          </a:xfrm>
        </p:spPr>
        <p:txBody>
          <a:bodyPr wrap="square" anchor="t" anchorCtr="0">
            <a:spAutoFit/>
          </a:bodyPr>
          <a:lstStyle/>
          <a:p>
            <a:pPr lvl="1"/>
            <a:r>
              <a:rPr lang="en-GB" sz="4000" b="1" dirty="0" smtClean="0">
                <a:solidFill>
                  <a:prstClr val="black"/>
                </a:solidFill>
                <a:latin typeface="Century Gothic" panose="020B0502020202020204"/>
              </a:rPr>
              <a:t>Methods</a:t>
            </a:r>
            <a:r>
              <a:rPr lang="en-GB" sz="3600" dirty="0" smtClean="0">
                <a:solidFill>
                  <a:prstClr val="black"/>
                </a:solidFill>
                <a:latin typeface="Century Gothic" panose="020B0502020202020204"/>
              </a:rPr>
              <a:t>:</a:t>
            </a:r>
          </a:p>
          <a:p>
            <a:pPr lvl="1"/>
            <a:endParaRPr lang="en-GB" sz="3000" dirty="0">
              <a:solidFill>
                <a:prstClr val="black"/>
              </a:solidFill>
              <a:latin typeface="Century Gothic" panose="020B0502020202020204"/>
            </a:endParaRPr>
          </a:p>
          <a:p>
            <a:pPr lvl="1"/>
            <a:r>
              <a:rPr lang="en-GB" sz="3000" dirty="0" smtClean="0">
                <a:solidFill>
                  <a:prstClr val="black"/>
                </a:solidFill>
                <a:latin typeface="Century Gothic" panose="020B0502020202020204"/>
              </a:rPr>
              <a:t>How do you measure?</a:t>
            </a:r>
            <a:r>
              <a:rPr lang="en-GB" sz="3000" dirty="0" smtClean="0">
                <a:solidFill>
                  <a:prstClr val="black"/>
                </a:solidFill>
                <a:latin typeface="Century Gothic" panose="020B0502020202020204"/>
              </a:rPr>
              <a:t>	</a:t>
            </a:r>
            <a:endParaRPr lang="en-GB" sz="30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3956" y="93663"/>
            <a:ext cx="71910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200" b="1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Qualitative measurement</a:t>
            </a:r>
            <a:endParaRPr lang="en-GB" sz="3200" b="1" dirty="0">
              <a:solidFill>
                <a:srgbClr val="F79646">
                  <a:lumMod val="20000"/>
                  <a:lumOff val="8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60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2131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32089" y="1201746"/>
            <a:ext cx="7518834" cy="1237262"/>
          </a:xfrm>
        </p:spPr>
        <p:txBody>
          <a:bodyPr wrap="square" anchor="t" anchorCtr="0">
            <a:spAutoFit/>
          </a:bodyPr>
          <a:lstStyle/>
          <a:p>
            <a:pPr lvl="0"/>
            <a:r>
              <a:rPr lang="en-GB" sz="3600" b="1" dirty="0" smtClean="0">
                <a:solidFill>
                  <a:prstClr val="black"/>
                </a:solidFill>
                <a:latin typeface="Century Gothic" panose="020B0502020202020204"/>
              </a:rPr>
              <a:t>Methods: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prstClr val="black"/>
                </a:solidFill>
                <a:latin typeface="Century Gothic" panose="020B0502020202020204"/>
              </a:rPr>
              <a:t>How do you measure?</a:t>
            </a:r>
            <a:endParaRPr lang="en-GB" sz="30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3956" y="93663"/>
            <a:ext cx="71910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200" b="1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Quantitative measurement</a:t>
            </a:r>
            <a:endParaRPr lang="en-GB" sz="3200" b="1" dirty="0">
              <a:solidFill>
                <a:srgbClr val="F79646">
                  <a:lumMod val="20000"/>
                  <a:lumOff val="8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955" y="2567354"/>
            <a:ext cx="6254957" cy="351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6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2131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73956" y="93663"/>
            <a:ext cx="71910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200" b="1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What is an internal audit system?</a:t>
            </a:r>
            <a:endParaRPr lang="en-GB" sz="3200" b="1" dirty="0">
              <a:solidFill>
                <a:srgbClr val="F79646">
                  <a:lumMod val="20000"/>
                  <a:lumOff val="8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3696" y="1220903"/>
            <a:ext cx="6358759" cy="47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50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2131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32089" y="1859562"/>
            <a:ext cx="7429527" cy="4007251"/>
          </a:xfrm>
        </p:spPr>
        <p:txBody>
          <a:bodyPr wrap="square" anchor="t" anchorCtr="0">
            <a:spAutoFit/>
          </a:bodyPr>
          <a:lstStyle/>
          <a:p>
            <a:pPr lvl="0"/>
            <a:r>
              <a:rPr lang="en-GB" sz="2400" dirty="0">
                <a:solidFill>
                  <a:prstClr val="black"/>
                </a:solidFill>
                <a:latin typeface="Century Gothic" panose="020B0502020202020204"/>
              </a:rPr>
              <a:t>THEN </a:t>
            </a:r>
            <a:r>
              <a:rPr lang="en-GB" sz="2400" dirty="0" smtClean="0">
                <a:solidFill>
                  <a:prstClr val="black"/>
                </a:solidFill>
                <a:latin typeface="Century Gothic" panose="020B0502020202020204"/>
              </a:rPr>
              <a:t>as a table group discussion</a:t>
            </a:r>
          </a:p>
          <a:p>
            <a:pPr lvl="0"/>
            <a:endParaRPr lang="en-GB" sz="2400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lvl="0"/>
            <a:endParaRPr lang="en-GB" sz="800" dirty="0">
              <a:solidFill>
                <a:prstClr val="black"/>
              </a:solidFill>
              <a:latin typeface="Century Gothic" panose="020B0502020202020204"/>
            </a:endParaRPr>
          </a:p>
          <a:p>
            <a:pPr lvl="0"/>
            <a:r>
              <a:rPr lang="en-GB" sz="2800" b="1" dirty="0" smtClean="0">
                <a:solidFill>
                  <a:prstClr val="black"/>
                </a:solidFill>
                <a:latin typeface="Century Gothic" panose="020B0502020202020204"/>
              </a:rPr>
              <a:t>Consider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/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Century Gothic" panose="020B0502020202020204"/>
              </a:rPr>
              <a:t>If you get this process right for you, how will this help you?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prstClr val="black"/>
                </a:solidFill>
                <a:latin typeface="Century Gothic" panose="020B0502020202020204"/>
              </a:rPr>
              <a:t>CQC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prstClr val="black"/>
                </a:solidFill>
                <a:latin typeface="Century Gothic" panose="020B0502020202020204"/>
              </a:rPr>
              <a:t>NCC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prstClr val="black"/>
                </a:solidFill>
                <a:latin typeface="Century Gothic" panose="020B0502020202020204"/>
              </a:rPr>
              <a:t>CCG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prstClr val="black"/>
                </a:solidFill>
                <a:latin typeface="Century Gothic" panose="020B0502020202020204"/>
              </a:rPr>
              <a:t>Other audits</a:t>
            </a:r>
            <a:endParaRPr lang="en-GB" sz="22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3956" y="93663"/>
            <a:ext cx="71910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200" b="1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What are you audited on/against?</a:t>
            </a:r>
            <a:endParaRPr lang="en-GB" sz="3200" b="1" dirty="0">
              <a:solidFill>
                <a:srgbClr val="F79646">
                  <a:lumMod val="20000"/>
                  <a:lumOff val="8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573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2131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32089" y="1859562"/>
            <a:ext cx="7429527" cy="2382191"/>
          </a:xfrm>
        </p:spPr>
        <p:txBody>
          <a:bodyPr wrap="square" anchor="t" anchorCtr="0">
            <a:spAutoFit/>
          </a:bodyPr>
          <a:lstStyle/>
          <a:p>
            <a:pPr lvl="0"/>
            <a:r>
              <a:rPr lang="en-GB" sz="2400" dirty="0">
                <a:solidFill>
                  <a:prstClr val="black"/>
                </a:solidFill>
                <a:latin typeface="Century Gothic" panose="020B0502020202020204"/>
              </a:rPr>
              <a:t>THEN </a:t>
            </a:r>
            <a:r>
              <a:rPr lang="en-GB" sz="2400" dirty="0" smtClean="0">
                <a:solidFill>
                  <a:prstClr val="black"/>
                </a:solidFill>
                <a:latin typeface="Century Gothic" panose="020B0502020202020204"/>
              </a:rPr>
              <a:t>as a table group discussion</a:t>
            </a:r>
          </a:p>
          <a:p>
            <a:pPr lvl="0"/>
            <a:endParaRPr lang="en-GB" sz="2400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lvl="0"/>
            <a:endParaRPr lang="en-GB" sz="800" dirty="0">
              <a:solidFill>
                <a:prstClr val="black"/>
              </a:solidFill>
              <a:latin typeface="Century Gothic" panose="020B0502020202020204"/>
            </a:endParaRPr>
          </a:p>
          <a:p>
            <a:pPr lvl="0"/>
            <a:r>
              <a:rPr lang="en-GB" sz="2800" b="1" dirty="0" smtClean="0">
                <a:solidFill>
                  <a:prstClr val="black"/>
                </a:solidFill>
                <a:latin typeface="Century Gothic" panose="020B0502020202020204"/>
              </a:rPr>
              <a:t>Consider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/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  <a:latin typeface="Century Gothic" panose="020B0502020202020204"/>
              </a:rPr>
              <a:t>What you currently audit and have identified and which of the audits they would support</a:t>
            </a:r>
            <a:endParaRPr lang="en-GB" sz="24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3956" y="93663"/>
            <a:ext cx="71910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200" b="1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What are you audited on/against?</a:t>
            </a:r>
            <a:endParaRPr lang="en-GB" sz="3200" b="1" dirty="0">
              <a:solidFill>
                <a:srgbClr val="F79646">
                  <a:lumMod val="20000"/>
                  <a:lumOff val="8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913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2131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32089" y="1859562"/>
            <a:ext cx="7429527" cy="2511457"/>
          </a:xfrm>
        </p:spPr>
        <p:txBody>
          <a:bodyPr wrap="square" anchor="t" anchorCtr="0">
            <a:spAutoFit/>
          </a:bodyPr>
          <a:lstStyle/>
          <a:p>
            <a:pPr lvl="0"/>
            <a:r>
              <a:rPr lang="en-GB" sz="2400" b="1" dirty="0" smtClean="0">
                <a:solidFill>
                  <a:prstClr val="black"/>
                </a:solidFill>
                <a:latin typeface="Century Gothic" panose="020B0502020202020204"/>
              </a:rPr>
              <a:t>CQC</a:t>
            </a:r>
          </a:p>
          <a:p>
            <a:pPr lvl="0"/>
            <a:endParaRPr lang="en-GB" sz="2400" dirty="0">
              <a:solidFill>
                <a:prstClr val="black"/>
              </a:solidFill>
              <a:latin typeface="Century Gothic" panose="020B0502020202020204"/>
            </a:endParaRPr>
          </a:p>
          <a:p>
            <a:endParaRPr lang="en-GB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</a:rPr>
              <a:t>Key lines of enquiry, prompts and ratings characteristics for adult social care services </a:t>
            </a:r>
            <a:endParaRPr lang="en-GB" sz="2400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lvl="0"/>
            <a:endParaRPr lang="en-GB" sz="2400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lvl="0"/>
            <a:endParaRPr lang="en-GB" sz="8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3956" y="93663"/>
            <a:ext cx="71910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200" b="1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What are you audited on/against?</a:t>
            </a:r>
            <a:endParaRPr lang="en-GB" sz="3200" b="1" dirty="0">
              <a:solidFill>
                <a:srgbClr val="F79646">
                  <a:lumMod val="20000"/>
                  <a:lumOff val="8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7458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2131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32089" y="1859562"/>
            <a:ext cx="7429527" cy="1717393"/>
          </a:xfrm>
        </p:spPr>
        <p:txBody>
          <a:bodyPr wrap="square" anchor="t" anchorCtr="0">
            <a:spAutoFit/>
          </a:bodyPr>
          <a:lstStyle/>
          <a:p>
            <a:pPr lvl="0"/>
            <a:r>
              <a:rPr lang="en-GB" sz="2400" b="1" dirty="0" smtClean="0">
                <a:solidFill>
                  <a:prstClr val="black"/>
                </a:solidFill>
                <a:latin typeface="Century Gothic" panose="020B0502020202020204"/>
              </a:rPr>
              <a:t>NCC</a:t>
            </a:r>
            <a:endParaRPr lang="en-GB" sz="800" b="1" dirty="0">
              <a:solidFill>
                <a:prstClr val="black"/>
              </a:solidFill>
              <a:latin typeface="Century Gothic" panose="020B0502020202020204"/>
            </a:endParaRPr>
          </a:p>
          <a:p>
            <a:pPr lvl="0"/>
            <a:endParaRPr lang="en-GB" sz="800" dirty="0">
              <a:solidFill>
                <a:prstClr val="black"/>
              </a:solidFill>
              <a:latin typeface="Century Gothic" panose="020B0502020202020204"/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entury Gothic" panose="020B0502020202020204"/>
              </a:rPr>
              <a:t>Quality Audit Framework</a:t>
            </a:r>
          </a:p>
          <a:p>
            <a:pPr lvl="0"/>
            <a:endParaRPr lang="en-GB" dirty="0">
              <a:solidFill>
                <a:prstClr val="black"/>
              </a:solidFill>
              <a:latin typeface="Century Gothic" panose="020B0502020202020204"/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entury Gothic" panose="020B0502020202020204"/>
              </a:rPr>
              <a:t>Standards of Care</a:t>
            </a:r>
            <a:endParaRPr lang="en-GB" dirty="0" smtClean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3956" y="93663"/>
            <a:ext cx="71910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200" b="1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What are you audited on/against?</a:t>
            </a:r>
            <a:endParaRPr lang="en-GB" sz="3200" b="1" dirty="0">
              <a:solidFill>
                <a:srgbClr val="F79646">
                  <a:lumMod val="20000"/>
                  <a:lumOff val="8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8371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02372" y="157699"/>
            <a:ext cx="7083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/>
              </a:rPr>
              <a:t>RESOURCES</a:t>
            </a:r>
            <a:endParaRPr lang="en-GB" sz="3200" b="1" dirty="0">
              <a:solidFill>
                <a:srgbClr val="F79646">
                  <a:lumMod val="20000"/>
                  <a:lumOff val="80000"/>
                </a:srgbClr>
              </a:solidFill>
              <a:latin typeface="Century Gothic" panose="020B050202020202020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9" y="1151467"/>
            <a:ext cx="6970713" cy="4450546"/>
          </a:xfrm>
        </p:spPr>
        <p:txBody>
          <a:bodyPr anchor="t" anchorCtr="0"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8690" y="1536933"/>
            <a:ext cx="79017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entury Gothic" panose="020B0502020202020204" pitchFamily="34" charset="0"/>
              </a:rPr>
              <a:t>CQC - 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Employer 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guidance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GB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hlinkClick r:id="rId5"/>
              </a:rPr>
              <a:t>https://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hlinkClick r:id="rId5"/>
              </a:rPr>
              <a:t>www.cqc.org.uk/sites/default/files/20170609_Adult-social-care-KLOEs-prompts-and-characteristics-FINAL_2.pdf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endParaRPr lang="en-GB" sz="2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4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400" b="1" dirty="0" smtClean="0">
                <a:latin typeface="Century Gothic" panose="020B0502020202020204" pitchFamily="34" charset="0"/>
              </a:rPr>
              <a:t>Nottinghamshire County Council</a:t>
            </a:r>
          </a:p>
          <a:p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Quality Audit Framework – Copies on 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400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893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02372" y="157699"/>
            <a:ext cx="7083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/>
              </a:rPr>
              <a:t>RESOURCES</a:t>
            </a:r>
            <a:endParaRPr lang="en-GB" sz="3200" b="1" dirty="0">
              <a:solidFill>
                <a:srgbClr val="F79646">
                  <a:lumMod val="20000"/>
                  <a:lumOff val="80000"/>
                </a:srgbClr>
              </a:solidFill>
              <a:latin typeface="Century Gothic" panose="020B050202020202020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9" y="1151467"/>
            <a:ext cx="6970713" cy="4450546"/>
          </a:xfrm>
        </p:spPr>
        <p:txBody>
          <a:bodyPr anchor="t" anchorCtr="0"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8690" y="1309001"/>
            <a:ext cx="79017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400" b="1" dirty="0" smtClean="0">
                <a:latin typeface="Century Gothic" panose="020B0502020202020204" pitchFamily="34" charset="0"/>
              </a:rPr>
              <a:t>Optimum Workforce Leadership - 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Business pages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hlinkClick r:id="rId5"/>
              </a:rPr>
              <a:t>http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hlinkClick r:id="rId5"/>
              </a:rPr>
              <a:t>://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hlinkClick r:id="rId5"/>
              </a:rPr>
              <a:t>www.nottinghamshire.gov.uk/owl/business/meeting-your-responsibilities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 smtClean="0">
              <a:latin typeface="Century Gothic" panose="020B0502020202020204" pitchFamily="34" charset="0"/>
            </a:endParaRPr>
          </a:p>
          <a:p>
            <a:r>
              <a:rPr lang="en-GB" sz="2400" b="1" dirty="0" smtClean="0">
                <a:latin typeface="Century Gothic" panose="020B0502020202020204" pitchFamily="34" charset="0"/>
              </a:rPr>
              <a:t>Also OWL competence tools provide evidence </a:t>
            </a:r>
            <a:r>
              <a:rPr lang="en-GB" sz="2400" b="1" dirty="0" err="1" smtClean="0">
                <a:latin typeface="Century Gothic" panose="020B0502020202020204" pitchFamily="34" charset="0"/>
              </a:rPr>
              <a:t>eg</a:t>
            </a:r>
            <a:r>
              <a:rPr lang="en-GB" sz="2400" b="1" dirty="0" smtClean="0">
                <a:latin typeface="Century Gothic" panose="020B0502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Competence frameworks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Grey Matters assessment licences</a:t>
            </a:r>
            <a:endParaRPr lang="en-GB" sz="2400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	</a:t>
            </a:r>
            <a:endParaRPr lang="en-GB" sz="24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400" b="1" dirty="0" smtClean="0">
                <a:latin typeface="Century Gothic" panose="020B0502020202020204" pitchFamily="34" charset="0"/>
              </a:rPr>
              <a:t>Skills </a:t>
            </a:r>
            <a:r>
              <a:rPr lang="en-GB" sz="2400" b="1" dirty="0" smtClean="0">
                <a:latin typeface="Century Gothic" panose="020B0502020202020204" pitchFamily="34" charset="0"/>
              </a:rPr>
              <a:t>for Care – 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Leadership and Management</a:t>
            </a:r>
          </a:p>
          <a:p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hlinkClick r:id="rId6"/>
              </a:rPr>
              <a:t>http://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hlinkClick r:id="rId6"/>
              </a:rPr>
              <a:t>www.skillsforcare.org.uk/Leadership-management/Leadership-and-management.aspx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65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OWL-PP-to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OWL-PP-botto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itle 1"/>
          <p:cNvSpPr>
            <a:spLocks noGrp="1"/>
          </p:cNvSpPr>
          <p:nvPr>
            <p:ph type="ctrTitle"/>
          </p:nvPr>
        </p:nvSpPr>
        <p:spPr>
          <a:xfrm>
            <a:off x="841248" y="1196622"/>
            <a:ext cx="7741920" cy="5080000"/>
          </a:xfrm>
        </p:spPr>
        <p:txBody>
          <a:bodyPr/>
          <a:lstStyle/>
          <a:p>
            <a:r>
              <a:rPr lang="en-GB" altLang="en-US" sz="5400" b="1" dirty="0" smtClean="0">
                <a:solidFill>
                  <a:schemeClr val="accent6">
                    <a:lumMod val="75000"/>
                  </a:schemeClr>
                </a:solidFill>
              </a:rPr>
              <a:t>Internal Audit</a:t>
            </a:r>
            <a:br>
              <a:rPr lang="en-GB" altLang="en-US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altLang="en-US" sz="5400" b="1" dirty="0" smtClean="0"/>
              <a:t>Optimum Members’</a:t>
            </a:r>
            <a:br>
              <a:rPr lang="en-GB" altLang="en-US" sz="5400" b="1" dirty="0" smtClean="0"/>
            </a:br>
            <a:r>
              <a:rPr lang="en-GB" altLang="en-US" sz="5400" b="1" dirty="0" smtClean="0"/>
              <a:t>Facilitated Workshop</a:t>
            </a:r>
            <a:r>
              <a:rPr lang="en-GB" altLang="en-US" sz="6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GB" altLang="en-US" sz="6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alt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en-GB" altLang="en-US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altLang="en-US" sz="3600" b="1" dirty="0" smtClean="0">
                <a:solidFill>
                  <a:schemeClr val="accent6">
                    <a:lumMod val="50000"/>
                  </a:schemeClr>
                </a:solidFill>
              </a:rPr>
              <a:t>20</a:t>
            </a:r>
            <a:r>
              <a:rPr lang="en-GB" altLang="en-US" sz="3600" b="1" baseline="30000" dirty="0" smtClean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GB" altLang="en-US" sz="3600" b="1" dirty="0" smtClean="0">
                <a:solidFill>
                  <a:schemeClr val="accent6">
                    <a:lumMod val="50000"/>
                  </a:schemeClr>
                </a:solidFill>
              </a:rPr>
              <a:t> October2017</a:t>
            </a:r>
            <a:endParaRPr lang="en-GB" alt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31630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00250" y="93663"/>
            <a:ext cx="70082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lang="en-GB" sz="3200" b="1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EVALUATION and GOOD PRACTICE</a:t>
            </a:r>
            <a:endParaRPr lang="en-GB" sz="3200" b="1" dirty="0">
              <a:solidFill>
                <a:srgbClr val="F79646">
                  <a:lumMod val="20000"/>
                  <a:lumOff val="8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13164" y="1574800"/>
            <a:ext cx="7273636" cy="4144355"/>
          </a:xfrm>
        </p:spPr>
        <p:txBody>
          <a:bodyPr/>
          <a:lstStyle/>
          <a:p>
            <a:pPr marL="0" lvl="1" indent="0">
              <a:buNone/>
            </a:pPr>
            <a:r>
              <a:rPr lang="en-GB" sz="3200" dirty="0" smtClean="0">
                <a:latin typeface="Century Gothic" panose="020B0502020202020204" pitchFamily="34" charset="0"/>
              </a:rPr>
              <a:t>Looking at the information and resources that you have found out about today:</a:t>
            </a:r>
          </a:p>
          <a:p>
            <a:pPr marL="0" lvl="1" indent="0">
              <a:buNone/>
            </a:pPr>
            <a:endParaRPr lang="en-GB" sz="3200" dirty="0" smtClean="0">
              <a:latin typeface="Century Gothic" panose="020B0502020202020204" pitchFamily="34" charset="0"/>
            </a:endParaRPr>
          </a:p>
          <a:p>
            <a:pPr>
              <a:tabLst>
                <a:tab pos="449263" algn="l"/>
              </a:tabLst>
            </a:pPr>
            <a:r>
              <a:rPr lang="en-GB" dirty="0" smtClean="0">
                <a:latin typeface="Century Gothic" panose="020B0502020202020204" pitchFamily="34" charset="0"/>
              </a:rPr>
              <a:t>What </a:t>
            </a:r>
            <a:r>
              <a:rPr lang="en-GB" dirty="0">
                <a:latin typeface="Century Gothic" panose="020B0502020202020204" pitchFamily="34" charset="0"/>
              </a:rPr>
              <a:t>actions are you going to take away from this</a:t>
            </a:r>
            <a:r>
              <a:rPr lang="en-GB" dirty="0" smtClean="0">
                <a:latin typeface="Century Gothic" panose="020B0502020202020204" pitchFamily="34" charset="0"/>
              </a:rPr>
              <a:t>?</a:t>
            </a:r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How can we share good practice?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82563" lvl="1" indent="0">
              <a:buNone/>
            </a:pPr>
            <a:endParaRPr lang="en-GB" dirty="0" smtClean="0">
              <a:latin typeface="Century Gothic" panose="020B0502020202020204" pitchFamily="34" charset="0"/>
            </a:endParaRPr>
          </a:p>
          <a:p>
            <a:pPr marL="182563" lvl="1" indent="0">
              <a:buNone/>
            </a:pPr>
            <a:endParaRPr lang="en-GB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94767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31630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00250" y="93663"/>
            <a:ext cx="70082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200" b="1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FEEDBACK AND NEXT STEPS</a:t>
            </a:r>
            <a:endParaRPr lang="en-GB" sz="3200" b="1" dirty="0">
              <a:solidFill>
                <a:srgbClr val="F79646">
                  <a:lumMod val="20000"/>
                  <a:lumOff val="8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Century Gothic" panose="020B0502020202020204" pitchFamily="34" charset="0"/>
              </a:rPr>
              <a:t>EVALUATION FORM </a:t>
            </a:r>
          </a:p>
          <a:p>
            <a:pPr marL="857250" lvl="1" indent="-457200"/>
            <a:r>
              <a:rPr lang="en-GB" dirty="0" smtClean="0">
                <a:latin typeface="Century Gothic" panose="020B0502020202020204" pitchFamily="34" charset="0"/>
              </a:rPr>
              <a:t>Please complete the evaluation form before you leave</a:t>
            </a:r>
          </a:p>
          <a:p>
            <a:pPr marL="400050" lvl="1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entury Gothic" panose="020B0502020202020204" pitchFamily="34" charset="0"/>
              </a:rPr>
              <a:t>LET US KNOW:</a:t>
            </a:r>
          </a:p>
          <a:p>
            <a:pPr lvl="1"/>
            <a:r>
              <a:rPr lang="en-GB" dirty="0" smtClean="0">
                <a:latin typeface="Century Gothic" panose="020B0502020202020204" pitchFamily="34" charset="0"/>
              </a:rPr>
              <a:t>  Was the format of today’s workshop 	useful?</a:t>
            </a:r>
          </a:p>
          <a:p>
            <a:pPr marL="982663" lvl="1" indent="-525463"/>
            <a:r>
              <a:rPr lang="en-GB" dirty="0" smtClean="0">
                <a:latin typeface="Century Gothic" panose="020B0502020202020204" pitchFamily="34" charset="0"/>
              </a:rPr>
              <a:t>What other topics would you like to see included?</a:t>
            </a:r>
          </a:p>
          <a:p>
            <a:pPr marL="457200" lvl="1" indent="0">
              <a:buNone/>
            </a:pPr>
            <a:endParaRPr lang="en-GB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97049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31630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00250" y="93663"/>
            <a:ext cx="70082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200" b="1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OPTIMUM MEMBERS WORKSHOP</a:t>
            </a:r>
            <a:endParaRPr lang="en-GB" sz="3200" b="1" dirty="0">
              <a:solidFill>
                <a:srgbClr val="F79646">
                  <a:lumMod val="20000"/>
                  <a:lumOff val="8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099732" y="2585155"/>
            <a:ext cx="6587067" cy="1411111"/>
          </a:xfrm>
        </p:spPr>
        <p:txBody>
          <a:bodyPr/>
          <a:lstStyle/>
          <a:p>
            <a:pPr marL="0" indent="0">
              <a:buNone/>
            </a:pPr>
            <a:r>
              <a:rPr lang="en-GB" sz="6000" b="1" dirty="0" smtClean="0">
                <a:latin typeface="Century Gothic" panose="020B0502020202020204" pitchFamily="34" charset="0"/>
              </a:rPr>
              <a:t>THANK YOU</a:t>
            </a:r>
            <a:endParaRPr lang="en-GB" sz="6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6831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85575" y="1892189"/>
            <a:ext cx="6339224" cy="3323987"/>
          </a:xfrm>
        </p:spPr>
        <p:txBody>
          <a:bodyPr wrap="square" anchor="t" anchorCtr="0">
            <a:spAutoFit/>
          </a:bodyPr>
          <a:lstStyle/>
          <a:p>
            <a:pPr marL="571500" lvl="0" indent="-571500" defTabSz="9144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4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  <a:r>
              <a:rPr lang="en-GB" sz="4400" dirty="0">
                <a:solidFill>
                  <a:srgbClr val="F79646">
                    <a:lumMod val="50000"/>
                  </a:srgbClr>
                </a:solidFill>
                <a:latin typeface="Century Gothic" panose="020B0502020202020204" pitchFamily="34" charset="0"/>
                <a:ea typeface="+mn-ea"/>
              </a:rPr>
              <a:t>Fire alarms</a:t>
            </a:r>
          </a:p>
          <a:p>
            <a:pPr marL="571500" indent="-571500" defTabSz="9144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44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</a:rPr>
              <a:t>  Toilets</a:t>
            </a:r>
          </a:p>
          <a:p>
            <a:pPr marL="571500" lvl="0" indent="-571500" defTabSz="9144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4400" dirty="0">
                <a:solidFill>
                  <a:srgbClr val="F79646">
                    <a:lumMod val="50000"/>
                  </a:srgbClr>
                </a:solidFill>
                <a:latin typeface="Century Gothic" panose="020B0502020202020204" pitchFamily="34" charset="0"/>
                <a:ea typeface="+mn-ea"/>
              </a:rPr>
              <a:t>  Mobile </a:t>
            </a:r>
            <a:r>
              <a:rPr lang="en-GB" sz="4400" dirty="0" smtClean="0">
                <a:solidFill>
                  <a:srgbClr val="F79646">
                    <a:lumMod val="50000"/>
                  </a:srgbClr>
                </a:solidFill>
                <a:latin typeface="Century Gothic" panose="020B0502020202020204" pitchFamily="34" charset="0"/>
                <a:ea typeface="+mn-ea"/>
              </a:rPr>
              <a:t>phones</a:t>
            </a:r>
            <a:endParaRPr lang="en-GB" sz="4400" dirty="0">
              <a:solidFill>
                <a:schemeClr val="tx1"/>
              </a:solidFill>
              <a:latin typeface="Century Gothic" panose="020B0502020202020204" pitchFamily="34" charset="0"/>
              <a:ea typeface="+mn-ea"/>
            </a:endParaRPr>
          </a:p>
          <a:p>
            <a:pPr marL="571500" lvl="0" indent="-571500" defTabSz="91440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44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</a:rPr>
              <a:t>  Evaluations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1671" y="93663"/>
            <a:ext cx="7086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000" b="1" dirty="0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WELCOME &amp; HOUSEKEEPING</a:t>
            </a:r>
          </a:p>
        </p:txBody>
      </p:sp>
    </p:spTree>
    <p:extLst>
      <p:ext uri="{BB962C8B-B14F-4D97-AF65-F5344CB8AC3E}">
        <p14:creationId xmlns:p14="http://schemas.microsoft.com/office/powerpoint/2010/main" val="40309623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45971" y="93663"/>
            <a:ext cx="68710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OUTCOMES for the Session</a:t>
            </a:r>
            <a:endParaRPr lang="en-GB" sz="4000" b="1" dirty="0">
              <a:solidFill>
                <a:srgbClr val="F79646">
                  <a:lumMod val="20000"/>
                  <a:lumOff val="8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6356" y="1293074"/>
            <a:ext cx="8160633" cy="508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3200" b="1" dirty="0" smtClean="0">
                <a:latin typeface="Century Gothic" panose="020B0502020202020204" pitchFamily="34" charset="0"/>
              </a:rPr>
              <a:t>By the end of the Workshop you will:</a:t>
            </a:r>
          </a:p>
          <a:p>
            <a:endParaRPr lang="en-GB" sz="105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Have a clear idea of what </a:t>
            </a: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an audit </a:t>
            </a: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system is and </a:t>
            </a: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yours could </a:t>
            </a: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look like</a:t>
            </a:r>
          </a:p>
          <a:p>
            <a:endParaRPr lang="en-GB" sz="12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Have identified what you need to measure and how</a:t>
            </a:r>
          </a:p>
          <a:p>
            <a:endParaRPr lang="en-GB" sz="12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Have shared you existing good practice</a:t>
            </a:r>
          </a:p>
          <a:p>
            <a:endParaRPr lang="en-GB" sz="12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Have links to some internal audit resources</a:t>
            </a:r>
          </a:p>
          <a:p>
            <a:endParaRPr lang="en-GB" sz="12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Have addressed some of the challenges identified.</a:t>
            </a:r>
            <a:endParaRPr lang="en-GB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91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2131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16369" y="93663"/>
            <a:ext cx="7048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200" b="1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INTRODUCTIONS</a:t>
            </a:r>
            <a:endParaRPr lang="en-GB" sz="3200" b="1" dirty="0">
              <a:solidFill>
                <a:srgbClr val="F79646">
                  <a:lumMod val="20000"/>
                  <a:lumOff val="8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93763" y="1419007"/>
            <a:ext cx="7772400" cy="4376003"/>
          </a:xfrm>
        </p:spPr>
        <p:txBody>
          <a:bodyPr anchor="t" anchorCtr="0"/>
          <a:lstStyle/>
          <a:p>
            <a:r>
              <a:rPr lang="en-GB" sz="2800" dirty="0" smtClean="0">
                <a:solidFill>
                  <a:schemeClr val="tx1"/>
                </a:solidFill>
                <a:latin typeface="Century Gothic" panose="020B0502020202020204"/>
              </a:rPr>
              <a:t>Working as a table, introduce yourselves to the rest of the group:</a:t>
            </a:r>
          </a:p>
          <a:p>
            <a:endParaRPr lang="en-GB" sz="2800" dirty="0">
              <a:solidFill>
                <a:schemeClr val="tx1"/>
              </a:solidFill>
              <a:latin typeface="Century Gothic" panose="020B0502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Century Gothic" panose="020B0502020202020204"/>
              </a:rPr>
              <a:t>Who you 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Century Gothic" panose="020B0502020202020204"/>
              </a:rPr>
              <a:t>Which organisation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Century Gothic" panose="020B0502020202020204"/>
              </a:rPr>
              <a:t>Who your clients 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Century Gothic" panose="020B0502020202020204"/>
              </a:rPr>
              <a:t>What you are hoping to get out of today</a:t>
            </a:r>
          </a:p>
          <a:p>
            <a:endParaRPr lang="en-GB" sz="2400" dirty="0">
              <a:solidFill>
                <a:schemeClr val="tx1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596236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2131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32089" y="2058277"/>
            <a:ext cx="7429527" cy="2874633"/>
          </a:xfrm>
        </p:spPr>
        <p:txBody>
          <a:bodyPr wrap="square" anchor="t" anchorCtr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prstClr val="black"/>
                </a:solidFill>
                <a:latin typeface="Century Gothic" panose="020B0502020202020204"/>
              </a:rPr>
              <a:t>Describe what it is?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32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prstClr val="black"/>
                </a:solidFill>
                <a:latin typeface="Century Gothic" panose="020B0502020202020204"/>
              </a:rPr>
              <a:t>Why is it important?</a:t>
            </a:r>
          </a:p>
          <a:p>
            <a:pPr lvl="0"/>
            <a:endParaRPr lang="en-GB" sz="3000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lvl="1"/>
            <a:r>
              <a:rPr lang="en-GB" sz="3000" dirty="0" smtClean="0">
                <a:solidFill>
                  <a:prstClr val="black"/>
                </a:solidFill>
                <a:latin typeface="Century Gothic" panose="020B0502020202020204"/>
              </a:rPr>
              <a:t>	</a:t>
            </a:r>
            <a:endParaRPr lang="en-GB" sz="30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3956" y="93663"/>
            <a:ext cx="71910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200" b="1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What is an internal audit system?</a:t>
            </a:r>
            <a:endParaRPr lang="en-GB" sz="3200" b="1" dirty="0">
              <a:solidFill>
                <a:srgbClr val="F79646">
                  <a:lumMod val="20000"/>
                  <a:lumOff val="8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554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2131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32089" y="1438277"/>
            <a:ext cx="7429527" cy="4450449"/>
          </a:xfrm>
        </p:spPr>
        <p:txBody>
          <a:bodyPr wrap="square" anchor="t" anchorCtr="0">
            <a:spAutoFit/>
          </a:bodyPr>
          <a:lstStyle/>
          <a:p>
            <a:pPr lvl="0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DEFINITION of 'Internal </a:t>
            </a:r>
            <a:r>
              <a:rPr lang="en-GB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Audit‘</a:t>
            </a:r>
          </a:p>
          <a:p>
            <a:pPr lvl="0"/>
            <a:endParaRPr lang="en-GB" sz="1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 </a:t>
            </a:r>
            <a:r>
              <a:rPr lang="en-GB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examination, monitoring and analysis of activities related to a company's operation, including its business structure, employee </a:t>
            </a:r>
            <a:r>
              <a:rPr lang="en-GB" sz="3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behaviour </a:t>
            </a:r>
            <a:r>
              <a:rPr lang="en-GB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and information systems.</a:t>
            </a:r>
            <a:endParaRPr lang="en-GB" sz="3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1"/>
            <a:r>
              <a:rPr lang="en-GB" sz="3000" dirty="0" smtClean="0">
                <a:solidFill>
                  <a:prstClr val="black"/>
                </a:solidFill>
                <a:latin typeface="Century Gothic" panose="020B0502020202020204"/>
              </a:rPr>
              <a:t>	</a:t>
            </a:r>
            <a:endParaRPr lang="en-GB" sz="30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3956" y="93663"/>
            <a:ext cx="71910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200" b="1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What is an internal audit system?</a:t>
            </a:r>
            <a:endParaRPr lang="en-GB" sz="3200" b="1" dirty="0">
              <a:solidFill>
                <a:srgbClr val="F79646">
                  <a:lumMod val="20000"/>
                  <a:lumOff val="8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8927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2131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32089" y="1438277"/>
            <a:ext cx="7429527" cy="4548938"/>
          </a:xfrm>
        </p:spPr>
        <p:txBody>
          <a:bodyPr wrap="square" anchor="t" anchorCtr="0">
            <a:spAutoFit/>
          </a:bodyPr>
          <a:lstStyle/>
          <a:p>
            <a:pPr lvl="0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Internal auditing</a:t>
            </a:r>
            <a:r>
              <a:rPr lang="en-GB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 </a:t>
            </a: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independent, objective </a:t>
            </a: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  <a:hlinkClick r:id="rId5" tooltip="Assurance services"/>
              </a:rPr>
              <a:t>assurance</a:t>
            </a: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  <a:hlinkClick r:id="rId6" tooltip="Consultant"/>
              </a:rPr>
              <a:t>consulting</a:t>
            </a: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activity designed to add value and improve an organization's operations. It helps an organization accomplish its objectives by bringing a systematic, disciplined approach to evaluate and improve the </a:t>
            </a: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  <a:hlinkClick r:id="rId7" tooltip="Effectiveness"/>
              </a:rPr>
              <a:t>effectiveness</a:t>
            </a: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of </a:t>
            </a: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  <a:hlinkClick r:id="rId8" tooltip="Enterprise risk management"/>
              </a:rPr>
              <a:t>risk management</a:t>
            </a: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  <a:hlinkClick r:id="rId9" tooltip="Internal control"/>
              </a:rPr>
              <a:t>control</a:t>
            </a: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  <a:hlinkClick r:id="rId10" tooltip="Corporate governance"/>
              </a:rPr>
              <a:t>governance</a:t>
            </a: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processes.</a:t>
            </a:r>
            <a:r>
              <a:rPr lang="en-GB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3956" y="93663"/>
            <a:ext cx="71910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200" b="1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What is an internal audit system?</a:t>
            </a:r>
            <a:endParaRPr lang="en-GB" sz="3200" b="1" dirty="0">
              <a:solidFill>
                <a:srgbClr val="F79646">
                  <a:lumMod val="20000"/>
                  <a:lumOff val="8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33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WL-PP-bott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OWL-PP-to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2131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79689" y="1459476"/>
            <a:ext cx="7518834" cy="5053691"/>
          </a:xfrm>
        </p:spPr>
        <p:txBody>
          <a:bodyPr wrap="square" anchor="t" anchorCtr="0">
            <a:spAutoFit/>
          </a:bodyPr>
          <a:lstStyle/>
          <a:p>
            <a:pPr lvl="0"/>
            <a:r>
              <a:rPr lang="en-GB" sz="3200" b="1" dirty="0" smtClean="0">
                <a:solidFill>
                  <a:prstClr val="black"/>
                </a:solidFill>
                <a:latin typeface="Century Gothic" panose="020B0502020202020204"/>
              </a:rPr>
              <a:t>As a table, </a:t>
            </a:r>
            <a:r>
              <a:rPr lang="en-GB" sz="3200" b="1" dirty="0" smtClean="0">
                <a:solidFill>
                  <a:prstClr val="black"/>
                </a:solidFill>
                <a:latin typeface="Century Gothic" panose="020B0502020202020204"/>
              </a:rPr>
              <a:t>consider: </a:t>
            </a:r>
          </a:p>
          <a:p>
            <a:pPr lvl="0"/>
            <a:endParaRPr lang="en-GB" sz="1200" b="1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entury Gothic" panose="020B0502020202020204"/>
              </a:rPr>
              <a:t>W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/>
              </a:rPr>
              <a:t>hat 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/>
              </a:rPr>
              <a:t>you measure 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/>
              </a:rPr>
              <a:t>currently?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entury Gothic" panose="020B0502020202020204"/>
              </a:rPr>
              <a:t>How do you measure it?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prstClr val="black"/>
                </a:solidFill>
                <a:latin typeface="Century Gothic" panose="020B0502020202020204"/>
              </a:rPr>
              <a:t>Qualitative?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prstClr val="black"/>
                </a:solidFill>
                <a:latin typeface="Century Gothic" panose="020B0502020202020204"/>
              </a:rPr>
              <a:t>Quantitative?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prstClr val="black"/>
                </a:solidFill>
                <a:latin typeface="Century Gothic" panose="020B0502020202020204"/>
              </a:rPr>
              <a:t>Baseline?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lvl="0"/>
            <a:endParaRPr lang="en-GB" sz="1000" dirty="0">
              <a:solidFill>
                <a:prstClr val="black"/>
              </a:solidFill>
              <a:latin typeface="Century Gothic" panose="020B0502020202020204"/>
            </a:endParaRPr>
          </a:p>
          <a:p>
            <a:pPr lvl="1"/>
            <a:r>
              <a:rPr lang="en-GB" sz="3000" dirty="0" smtClean="0">
                <a:solidFill>
                  <a:prstClr val="black"/>
                </a:solidFill>
                <a:latin typeface="Century Gothic" panose="020B0502020202020204"/>
              </a:rPr>
              <a:t>	</a:t>
            </a:r>
            <a:endParaRPr lang="en-GB" sz="30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3956" y="93663"/>
            <a:ext cx="71910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3200" b="1" dirty="0" smtClean="0">
                <a:solidFill>
                  <a:srgbClr val="F79646">
                    <a:lumMod val="20000"/>
                    <a:lumOff val="80000"/>
                  </a:srgbClr>
                </a:solidFill>
                <a:latin typeface="Century Gothic" panose="020B0502020202020204" pitchFamily="34" charset="0"/>
              </a:rPr>
              <a:t>What is an internal audit system?</a:t>
            </a:r>
            <a:endParaRPr lang="en-GB" sz="3200" b="1" dirty="0">
              <a:solidFill>
                <a:srgbClr val="F79646">
                  <a:lumMod val="20000"/>
                  <a:lumOff val="8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7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5937</TotalTime>
  <Words>661</Words>
  <Application>Microsoft Office PowerPoint</Application>
  <PresentationFormat>On-screen Show (4:3)</PresentationFormat>
  <Paragraphs>171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Century Gothic</vt:lpstr>
      <vt:lpstr>Geneva</vt:lpstr>
      <vt:lpstr>Wingdings</vt:lpstr>
      <vt:lpstr>Office Theme</vt:lpstr>
      <vt:lpstr>Custom Design</vt:lpstr>
      <vt:lpstr>PowerPoint Presentation</vt:lpstr>
      <vt:lpstr>Internal Audit Optimum Members’ Facilitated Workshop   20th October2017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local authority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mclaughlin</dc:creator>
  <cp:lastModifiedBy>Claire Poole</cp:lastModifiedBy>
  <cp:revision>381</cp:revision>
  <cp:lastPrinted>2017-10-20T08:04:57Z</cp:lastPrinted>
  <dcterms:created xsi:type="dcterms:W3CDTF">2014-03-07T13:37:09Z</dcterms:created>
  <dcterms:modified xsi:type="dcterms:W3CDTF">2017-10-20T08:47:52Z</dcterms:modified>
</cp:coreProperties>
</file>