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6" r:id="rId2"/>
    <p:sldMasterId id="2147483738" r:id="rId3"/>
  </p:sldMasterIdLst>
  <p:notesMasterIdLst>
    <p:notesMasterId r:id="rId59"/>
  </p:notesMasterIdLst>
  <p:handoutMasterIdLst>
    <p:handoutMasterId r:id="rId60"/>
  </p:handoutMasterIdLst>
  <p:sldIdLst>
    <p:sldId id="291" r:id="rId4"/>
    <p:sldId id="256" r:id="rId5"/>
    <p:sldId id="284" r:id="rId6"/>
    <p:sldId id="288" r:id="rId7"/>
    <p:sldId id="402" r:id="rId8"/>
    <p:sldId id="350" r:id="rId9"/>
    <p:sldId id="354" r:id="rId10"/>
    <p:sldId id="370" r:id="rId11"/>
    <p:sldId id="361" r:id="rId12"/>
    <p:sldId id="355" r:id="rId13"/>
    <p:sldId id="362" r:id="rId14"/>
    <p:sldId id="356" r:id="rId15"/>
    <p:sldId id="357" r:id="rId16"/>
    <p:sldId id="358" r:id="rId17"/>
    <p:sldId id="359" r:id="rId18"/>
    <p:sldId id="351" r:id="rId19"/>
    <p:sldId id="363"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364" r:id="rId52"/>
    <p:sldId id="365" r:id="rId53"/>
    <p:sldId id="366" r:id="rId54"/>
    <p:sldId id="367" r:id="rId55"/>
    <p:sldId id="368" r:id="rId56"/>
    <p:sldId id="326" r:id="rId57"/>
    <p:sldId id="321" r:id="rId58"/>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5pPr>
    <a:lvl6pPr marL="2286000" algn="l" defTabSz="914400" rtl="0" eaLnBrk="1" latinLnBrk="0" hangingPunct="1">
      <a:defRPr kern="1200">
        <a:solidFill>
          <a:schemeClr val="tx1"/>
        </a:solidFill>
        <a:latin typeface="Calibri" pitchFamily="34" charset="0"/>
        <a:ea typeface="Geneva" pitchFamily="-84" charset="-128"/>
        <a:cs typeface="+mn-cs"/>
      </a:defRPr>
    </a:lvl6pPr>
    <a:lvl7pPr marL="2743200" algn="l" defTabSz="914400" rtl="0" eaLnBrk="1" latinLnBrk="0" hangingPunct="1">
      <a:defRPr kern="1200">
        <a:solidFill>
          <a:schemeClr val="tx1"/>
        </a:solidFill>
        <a:latin typeface="Calibri" pitchFamily="34" charset="0"/>
        <a:ea typeface="Geneva" pitchFamily="-84" charset="-128"/>
        <a:cs typeface="+mn-cs"/>
      </a:defRPr>
    </a:lvl7pPr>
    <a:lvl8pPr marL="3200400" algn="l" defTabSz="914400" rtl="0" eaLnBrk="1" latinLnBrk="0" hangingPunct="1">
      <a:defRPr kern="1200">
        <a:solidFill>
          <a:schemeClr val="tx1"/>
        </a:solidFill>
        <a:latin typeface="Calibri" pitchFamily="34" charset="0"/>
        <a:ea typeface="Geneva" pitchFamily="-84" charset="-128"/>
        <a:cs typeface="+mn-cs"/>
      </a:defRPr>
    </a:lvl8pPr>
    <a:lvl9pPr marL="3657600" algn="l" defTabSz="914400" rtl="0" eaLnBrk="1" latinLnBrk="0" hangingPunct="1">
      <a:defRPr kern="1200">
        <a:solidFill>
          <a:schemeClr val="tx1"/>
        </a:solidFill>
        <a:latin typeface="Calibri" pitchFamily="34" charset="0"/>
        <a:ea typeface="Geneva"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5242" autoAdjust="0"/>
  </p:normalViewPr>
  <p:slideViewPr>
    <p:cSldViewPr snapToGrid="0" snapToObjects="1">
      <p:cViewPr varScale="1">
        <p:scale>
          <a:sx n="82" d="100"/>
          <a:sy n="82" d="100"/>
        </p:scale>
        <p:origin x="834" y="90"/>
      </p:cViewPr>
      <p:guideLst>
        <p:guide orient="horz" pos="2160"/>
        <p:guide pos="2880"/>
      </p:guideLst>
    </p:cSldViewPr>
  </p:slideViewPr>
  <p:outlineViewPr>
    <p:cViewPr>
      <p:scale>
        <a:sx n="33" d="100"/>
        <a:sy n="33" d="100"/>
      </p:scale>
      <p:origin x="0" y="-1087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2" d="100"/>
          <a:sy n="52" d="100"/>
        </p:scale>
        <p:origin x="294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16460789720348E-2"/>
          <c:y val="1.8108254442032495E-2"/>
          <c:w val="0.6845236347852709"/>
          <c:h val="0.82019661269898725"/>
        </c:manualLayout>
      </c:layout>
      <c:pieChart>
        <c:varyColors val="1"/>
        <c:ser>
          <c:idx val="0"/>
          <c:order val="0"/>
          <c:tx>
            <c:strRef>
              <c:f>Sheet1!$B$1</c:f>
              <c:strCache>
                <c:ptCount val="1"/>
                <c:pt idx="0">
                  <c:v>Sales</c:v>
                </c:pt>
              </c:strCache>
            </c:strRef>
          </c:tx>
          <c:cat>
            <c:strRef>
              <c:f>Sheet1!$A$2:$A$3</c:f>
              <c:strCache>
                <c:ptCount val="2"/>
                <c:pt idx="0">
                  <c:v>Government 90%</c:v>
                </c:pt>
                <c:pt idx="1">
                  <c:v>Employer 10%</c:v>
                </c:pt>
              </c:strCache>
            </c:strRef>
          </c:cat>
          <c:val>
            <c:numRef>
              <c:f>Sheet1!$B$2:$B$3</c:f>
              <c:numCache>
                <c:formatCode>0%</c:formatCode>
                <c:ptCount val="2"/>
                <c:pt idx="0">
                  <c:v>0.9</c:v>
                </c:pt>
                <c:pt idx="1">
                  <c:v>0.1</c:v>
                </c:pt>
              </c:numCache>
            </c:numRef>
          </c:val>
          <c:extLst xmlns:c16r2="http://schemas.microsoft.com/office/drawing/2015/06/chart">
            <c:ext xmlns:c16="http://schemas.microsoft.com/office/drawing/2014/chart" uri="{C3380CC4-5D6E-409C-BE32-E72D297353CC}">
              <c16:uniqueId val="{00000000-207F-4DF3-84FE-8EFAA39C58F0}"/>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6402871818684216"/>
          <c:y val="0.25368735176475321"/>
          <c:w val="0.35971281813157829"/>
          <c:h val="0.38094636899019141"/>
        </c:manualLayout>
      </c:layout>
      <c:overlay val="0"/>
      <c:txPr>
        <a:bodyPr/>
        <a:lstStyle/>
        <a:p>
          <a:pPr>
            <a:defRPr sz="2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7568E-2A54-474A-8032-D8E9938F71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590C5D1-EDF5-47EE-AEA8-022C6A2A1DBC}">
      <dgm:prSet/>
      <dgm:spPr/>
      <dgm:t>
        <a:bodyPr/>
        <a:lstStyle/>
        <a:p>
          <a:pPr rtl="0"/>
          <a:r>
            <a:rPr lang="en-GB"/>
            <a:t>Starts on </a:t>
          </a:r>
          <a:r>
            <a:rPr lang="en-GB" b="1"/>
            <a:t>6 April 2017, </a:t>
          </a:r>
          <a:r>
            <a:rPr lang="en-GB"/>
            <a:t>at a rate of</a:t>
          </a:r>
          <a:br>
            <a:rPr lang="en-GB"/>
          </a:br>
          <a:r>
            <a:rPr lang="en-GB" b="1"/>
            <a:t>0.5% of pay bill, </a:t>
          </a:r>
          <a:r>
            <a:rPr lang="en-GB"/>
            <a:t>paid through PAYE</a:t>
          </a:r>
        </a:p>
      </dgm:t>
    </dgm:pt>
    <dgm:pt modelId="{7E5BCA4B-BE5C-440E-8543-386F0BA57828}" type="parTrans" cxnId="{8A74C69F-004D-4761-B13C-927E134813FB}">
      <dgm:prSet/>
      <dgm:spPr/>
      <dgm:t>
        <a:bodyPr/>
        <a:lstStyle/>
        <a:p>
          <a:endParaRPr lang="en-GB"/>
        </a:p>
      </dgm:t>
    </dgm:pt>
    <dgm:pt modelId="{3365996A-E0AA-4B51-AE4E-D549317B79C1}" type="sibTrans" cxnId="{8A74C69F-004D-4761-B13C-927E134813FB}">
      <dgm:prSet/>
      <dgm:spPr/>
      <dgm:t>
        <a:bodyPr/>
        <a:lstStyle/>
        <a:p>
          <a:endParaRPr lang="en-GB"/>
        </a:p>
      </dgm:t>
    </dgm:pt>
    <dgm:pt modelId="{C4ECD3F1-F441-42AF-AD22-00116F781C70}">
      <dgm:prSet/>
      <dgm:spPr/>
      <dgm:t>
        <a:bodyPr/>
        <a:lstStyle/>
        <a:p>
          <a:pPr rtl="0"/>
          <a:r>
            <a:rPr lang="en-GB"/>
            <a:t>Applies to all </a:t>
          </a:r>
          <a:r>
            <a:rPr lang="en-GB" b="1"/>
            <a:t>UK employers </a:t>
          </a:r>
          <a:r>
            <a:rPr lang="en-GB"/>
            <a:t>in</a:t>
          </a:r>
          <a:br>
            <a:rPr lang="en-GB"/>
          </a:br>
          <a:r>
            <a:rPr lang="en-GB"/>
            <a:t>all sectors</a:t>
          </a:r>
        </a:p>
      </dgm:t>
    </dgm:pt>
    <dgm:pt modelId="{8FF3B5A3-6AEE-486C-B7FF-302C011D1AA3}" type="parTrans" cxnId="{C7C037DC-C3DF-438B-9C03-7305B51757B0}">
      <dgm:prSet/>
      <dgm:spPr/>
      <dgm:t>
        <a:bodyPr/>
        <a:lstStyle/>
        <a:p>
          <a:endParaRPr lang="en-GB"/>
        </a:p>
      </dgm:t>
    </dgm:pt>
    <dgm:pt modelId="{559A6F62-BEB6-44AD-8C23-65D223D8A33F}" type="sibTrans" cxnId="{C7C037DC-C3DF-438B-9C03-7305B51757B0}">
      <dgm:prSet/>
      <dgm:spPr/>
      <dgm:t>
        <a:bodyPr/>
        <a:lstStyle/>
        <a:p>
          <a:endParaRPr lang="en-GB"/>
        </a:p>
      </dgm:t>
    </dgm:pt>
    <dgm:pt modelId="{A0B862F8-0E3D-4C3A-92F7-0DC4CAA3A256}">
      <dgm:prSet/>
      <dgm:spPr/>
      <dgm:t>
        <a:bodyPr/>
        <a:lstStyle/>
        <a:p>
          <a:pPr rtl="0"/>
          <a:r>
            <a:rPr lang="en-GB" dirty="0"/>
            <a:t>£15,000 allowance is </a:t>
          </a:r>
          <a:r>
            <a:rPr lang="en-GB" b="1" dirty="0"/>
            <a:t>not a cash</a:t>
          </a:r>
          <a:br>
            <a:rPr lang="en-GB" b="1" dirty="0"/>
          </a:br>
          <a:r>
            <a:rPr lang="en-GB" b="1" dirty="0"/>
            <a:t>payment</a:t>
          </a:r>
          <a:endParaRPr lang="en-GB" dirty="0"/>
        </a:p>
      </dgm:t>
    </dgm:pt>
    <dgm:pt modelId="{0E42039D-0C61-4E34-ADE8-A992C6DC6A59}" type="parTrans" cxnId="{5380381A-FF39-4D30-9060-A4D0846CC443}">
      <dgm:prSet/>
      <dgm:spPr/>
      <dgm:t>
        <a:bodyPr/>
        <a:lstStyle/>
        <a:p>
          <a:endParaRPr lang="en-GB"/>
        </a:p>
      </dgm:t>
    </dgm:pt>
    <dgm:pt modelId="{B3A0F0B1-4718-4307-B609-B50D6EB1FF68}" type="sibTrans" cxnId="{5380381A-FF39-4D30-9060-A4D0846CC443}">
      <dgm:prSet/>
      <dgm:spPr/>
      <dgm:t>
        <a:bodyPr/>
        <a:lstStyle/>
        <a:p>
          <a:endParaRPr lang="en-GB"/>
        </a:p>
      </dgm:t>
    </dgm:pt>
    <dgm:pt modelId="{E86FB0BB-316E-477D-9608-B9C50D99C66D}">
      <dgm:prSet/>
      <dgm:spPr/>
      <dgm:t>
        <a:bodyPr/>
        <a:lstStyle/>
        <a:p>
          <a:pPr rtl="0"/>
          <a:r>
            <a:rPr lang="en-GB"/>
            <a:t>Only 1.3</a:t>
          </a:r>
          <a:r>
            <a:rPr lang="en-GB" b="1"/>
            <a:t>% of employers </a:t>
          </a:r>
          <a:r>
            <a:rPr lang="en-GB"/>
            <a:t>will pay</a:t>
          </a:r>
          <a:br>
            <a:rPr lang="en-GB"/>
          </a:br>
          <a:r>
            <a:rPr lang="en-GB"/>
            <a:t>the levy</a:t>
          </a:r>
        </a:p>
      </dgm:t>
    </dgm:pt>
    <dgm:pt modelId="{2721CCBC-D4B5-4082-96E8-94D752AE92D6}" type="parTrans" cxnId="{3480E78C-0733-4A39-8493-C37CEB8C4268}">
      <dgm:prSet/>
      <dgm:spPr/>
      <dgm:t>
        <a:bodyPr/>
        <a:lstStyle/>
        <a:p>
          <a:endParaRPr lang="en-GB"/>
        </a:p>
      </dgm:t>
    </dgm:pt>
    <dgm:pt modelId="{60AC7D97-85DB-4825-A7DE-1935BCA55F4C}" type="sibTrans" cxnId="{3480E78C-0733-4A39-8493-C37CEB8C4268}">
      <dgm:prSet/>
      <dgm:spPr/>
      <dgm:t>
        <a:bodyPr/>
        <a:lstStyle/>
        <a:p>
          <a:endParaRPr lang="en-GB"/>
        </a:p>
      </dgm:t>
    </dgm:pt>
    <dgm:pt modelId="{97F7C8C6-14CC-4925-9D33-51CCCDBF0557}" type="pres">
      <dgm:prSet presAssocID="{E767568E-2A54-474A-8032-D8E9938F716A}" presName="linear" presStyleCnt="0">
        <dgm:presLayoutVars>
          <dgm:animLvl val="lvl"/>
          <dgm:resizeHandles val="exact"/>
        </dgm:presLayoutVars>
      </dgm:prSet>
      <dgm:spPr/>
      <dgm:t>
        <a:bodyPr/>
        <a:lstStyle/>
        <a:p>
          <a:endParaRPr lang="en-GB"/>
        </a:p>
      </dgm:t>
    </dgm:pt>
    <dgm:pt modelId="{EA376649-15D4-4596-AA86-B9EC54546DB4}" type="pres">
      <dgm:prSet presAssocID="{3590C5D1-EDF5-47EE-AEA8-022C6A2A1DBC}" presName="parentText" presStyleLbl="node1" presStyleIdx="0" presStyleCnt="4">
        <dgm:presLayoutVars>
          <dgm:chMax val="0"/>
          <dgm:bulletEnabled val="1"/>
        </dgm:presLayoutVars>
      </dgm:prSet>
      <dgm:spPr/>
      <dgm:t>
        <a:bodyPr/>
        <a:lstStyle/>
        <a:p>
          <a:endParaRPr lang="en-GB"/>
        </a:p>
      </dgm:t>
    </dgm:pt>
    <dgm:pt modelId="{579F666F-C3A4-4413-88C7-5DA18956BC13}" type="pres">
      <dgm:prSet presAssocID="{3365996A-E0AA-4B51-AE4E-D549317B79C1}" presName="spacer" presStyleCnt="0"/>
      <dgm:spPr/>
    </dgm:pt>
    <dgm:pt modelId="{E0BFCFD0-49E9-4384-87EA-D309398F87C6}" type="pres">
      <dgm:prSet presAssocID="{C4ECD3F1-F441-42AF-AD22-00116F781C70}" presName="parentText" presStyleLbl="node1" presStyleIdx="1" presStyleCnt="4">
        <dgm:presLayoutVars>
          <dgm:chMax val="0"/>
          <dgm:bulletEnabled val="1"/>
        </dgm:presLayoutVars>
      </dgm:prSet>
      <dgm:spPr/>
      <dgm:t>
        <a:bodyPr/>
        <a:lstStyle/>
        <a:p>
          <a:endParaRPr lang="en-GB"/>
        </a:p>
      </dgm:t>
    </dgm:pt>
    <dgm:pt modelId="{7F3CA8BA-5D43-4B9A-A0DD-65F252CA9D48}" type="pres">
      <dgm:prSet presAssocID="{559A6F62-BEB6-44AD-8C23-65D223D8A33F}" presName="spacer" presStyleCnt="0"/>
      <dgm:spPr/>
    </dgm:pt>
    <dgm:pt modelId="{4DF7C99E-AC9A-43A1-A5CE-E211FF73657C}" type="pres">
      <dgm:prSet presAssocID="{A0B862F8-0E3D-4C3A-92F7-0DC4CAA3A256}" presName="parentText" presStyleLbl="node1" presStyleIdx="2" presStyleCnt="4">
        <dgm:presLayoutVars>
          <dgm:chMax val="0"/>
          <dgm:bulletEnabled val="1"/>
        </dgm:presLayoutVars>
      </dgm:prSet>
      <dgm:spPr/>
      <dgm:t>
        <a:bodyPr/>
        <a:lstStyle/>
        <a:p>
          <a:endParaRPr lang="en-GB"/>
        </a:p>
      </dgm:t>
    </dgm:pt>
    <dgm:pt modelId="{6B928890-3A5F-4E14-B201-2FBBB12C3721}" type="pres">
      <dgm:prSet presAssocID="{B3A0F0B1-4718-4307-B609-B50D6EB1FF68}" presName="spacer" presStyleCnt="0"/>
      <dgm:spPr/>
    </dgm:pt>
    <dgm:pt modelId="{0192DF69-EC8E-44A6-B6B5-66D9219D2647}" type="pres">
      <dgm:prSet presAssocID="{E86FB0BB-316E-477D-9608-B9C50D99C66D}" presName="parentText" presStyleLbl="node1" presStyleIdx="3" presStyleCnt="4">
        <dgm:presLayoutVars>
          <dgm:chMax val="0"/>
          <dgm:bulletEnabled val="1"/>
        </dgm:presLayoutVars>
      </dgm:prSet>
      <dgm:spPr/>
      <dgm:t>
        <a:bodyPr/>
        <a:lstStyle/>
        <a:p>
          <a:endParaRPr lang="en-GB"/>
        </a:p>
      </dgm:t>
    </dgm:pt>
  </dgm:ptLst>
  <dgm:cxnLst>
    <dgm:cxn modelId="{60257CE3-4798-4A55-B9EE-B87D23B9912D}" type="presOf" srcId="{E86FB0BB-316E-477D-9608-B9C50D99C66D}" destId="{0192DF69-EC8E-44A6-B6B5-66D9219D2647}" srcOrd="0" destOrd="0" presId="urn:microsoft.com/office/officeart/2005/8/layout/vList2"/>
    <dgm:cxn modelId="{196352BC-141B-4DFE-83F1-61D187256A1E}" type="presOf" srcId="{3590C5D1-EDF5-47EE-AEA8-022C6A2A1DBC}" destId="{EA376649-15D4-4596-AA86-B9EC54546DB4}" srcOrd="0" destOrd="0" presId="urn:microsoft.com/office/officeart/2005/8/layout/vList2"/>
    <dgm:cxn modelId="{D48D314F-9D70-492A-B495-852798F726F2}" type="presOf" srcId="{A0B862F8-0E3D-4C3A-92F7-0DC4CAA3A256}" destId="{4DF7C99E-AC9A-43A1-A5CE-E211FF73657C}" srcOrd="0" destOrd="0" presId="urn:microsoft.com/office/officeart/2005/8/layout/vList2"/>
    <dgm:cxn modelId="{C7C037DC-C3DF-438B-9C03-7305B51757B0}" srcId="{E767568E-2A54-474A-8032-D8E9938F716A}" destId="{C4ECD3F1-F441-42AF-AD22-00116F781C70}" srcOrd="1" destOrd="0" parTransId="{8FF3B5A3-6AEE-486C-B7FF-302C011D1AA3}" sibTransId="{559A6F62-BEB6-44AD-8C23-65D223D8A33F}"/>
    <dgm:cxn modelId="{5380381A-FF39-4D30-9060-A4D0846CC443}" srcId="{E767568E-2A54-474A-8032-D8E9938F716A}" destId="{A0B862F8-0E3D-4C3A-92F7-0DC4CAA3A256}" srcOrd="2" destOrd="0" parTransId="{0E42039D-0C61-4E34-ADE8-A992C6DC6A59}" sibTransId="{B3A0F0B1-4718-4307-B609-B50D6EB1FF68}"/>
    <dgm:cxn modelId="{0F8107C7-4D70-418C-9305-A308639957D2}" type="presOf" srcId="{C4ECD3F1-F441-42AF-AD22-00116F781C70}" destId="{E0BFCFD0-49E9-4384-87EA-D309398F87C6}" srcOrd="0" destOrd="0" presId="urn:microsoft.com/office/officeart/2005/8/layout/vList2"/>
    <dgm:cxn modelId="{6973563E-F81A-4B05-A41C-4F07B5089ED9}" type="presOf" srcId="{E767568E-2A54-474A-8032-D8E9938F716A}" destId="{97F7C8C6-14CC-4925-9D33-51CCCDBF0557}" srcOrd="0" destOrd="0" presId="urn:microsoft.com/office/officeart/2005/8/layout/vList2"/>
    <dgm:cxn modelId="{8A74C69F-004D-4761-B13C-927E134813FB}" srcId="{E767568E-2A54-474A-8032-D8E9938F716A}" destId="{3590C5D1-EDF5-47EE-AEA8-022C6A2A1DBC}" srcOrd="0" destOrd="0" parTransId="{7E5BCA4B-BE5C-440E-8543-386F0BA57828}" sibTransId="{3365996A-E0AA-4B51-AE4E-D549317B79C1}"/>
    <dgm:cxn modelId="{3480E78C-0733-4A39-8493-C37CEB8C4268}" srcId="{E767568E-2A54-474A-8032-D8E9938F716A}" destId="{E86FB0BB-316E-477D-9608-B9C50D99C66D}" srcOrd="3" destOrd="0" parTransId="{2721CCBC-D4B5-4082-96E8-94D752AE92D6}" sibTransId="{60AC7D97-85DB-4825-A7DE-1935BCA55F4C}"/>
    <dgm:cxn modelId="{E5CB4B62-FF8A-4D35-BB79-F9CD40138918}" type="presParOf" srcId="{97F7C8C6-14CC-4925-9D33-51CCCDBF0557}" destId="{EA376649-15D4-4596-AA86-B9EC54546DB4}" srcOrd="0" destOrd="0" presId="urn:microsoft.com/office/officeart/2005/8/layout/vList2"/>
    <dgm:cxn modelId="{66DD69D3-6D25-4AD2-A94E-D588C2715921}" type="presParOf" srcId="{97F7C8C6-14CC-4925-9D33-51CCCDBF0557}" destId="{579F666F-C3A4-4413-88C7-5DA18956BC13}" srcOrd="1" destOrd="0" presId="urn:microsoft.com/office/officeart/2005/8/layout/vList2"/>
    <dgm:cxn modelId="{61741968-D249-4659-B8A3-B01D374E91D4}" type="presParOf" srcId="{97F7C8C6-14CC-4925-9D33-51CCCDBF0557}" destId="{E0BFCFD0-49E9-4384-87EA-D309398F87C6}" srcOrd="2" destOrd="0" presId="urn:microsoft.com/office/officeart/2005/8/layout/vList2"/>
    <dgm:cxn modelId="{12668EBC-F3F9-45CF-957F-ECC6DA5E4551}" type="presParOf" srcId="{97F7C8C6-14CC-4925-9D33-51CCCDBF0557}" destId="{7F3CA8BA-5D43-4B9A-A0DD-65F252CA9D48}" srcOrd="3" destOrd="0" presId="urn:microsoft.com/office/officeart/2005/8/layout/vList2"/>
    <dgm:cxn modelId="{86C09190-9959-4E3A-97C2-D790C2F15300}" type="presParOf" srcId="{97F7C8C6-14CC-4925-9D33-51CCCDBF0557}" destId="{4DF7C99E-AC9A-43A1-A5CE-E211FF73657C}" srcOrd="4" destOrd="0" presId="urn:microsoft.com/office/officeart/2005/8/layout/vList2"/>
    <dgm:cxn modelId="{4DD28134-4671-496C-B318-5A33515E13A2}" type="presParOf" srcId="{97F7C8C6-14CC-4925-9D33-51CCCDBF0557}" destId="{6B928890-3A5F-4E14-B201-2FBBB12C3721}" srcOrd="5" destOrd="0" presId="urn:microsoft.com/office/officeart/2005/8/layout/vList2"/>
    <dgm:cxn modelId="{1A95589F-D836-4A37-B296-FA19CF3FC493}" type="presParOf" srcId="{97F7C8C6-14CC-4925-9D33-51CCCDBF0557}" destId="{0192DF69-EC8E-44A6-B6B5-66D9219D264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C948E4-637F-4607-9764-03BECABA18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4080675-222D-4DBD-89C2-1AF7BF3BA19C}">
      <dgm:prSet custT="1"/>
      <dgm:spPr/>
      <dgm:t>
        <a:bodyPr/>
        <a:lstStyle/>
        <a:p>
          <a:pPr rtl="0"/>
          <a:r>
            <a:rPr lang="en-GB" sz="1800" dirty="0"/>
            <a:t>Apprenticeship standards are employer-designed and offer employers and apprentices a more robust and relevant training experience.</a:t>
          </a:r>
        </a:p>
      </dgm:t>
    </dgm:pt>
    <dgm:pt modelId="{7A2C6DA1-454F-4ECE-AA61-AB5DD8924AB1}" type="parTrans" cxnId="{54E8FE60-45C0-4C6F-B931-C1F7035B402C}">
      <dgm:prSet/>
      <dgm:spPr/>
      <dgm:t>
        <a:bodyPr/>
        <a:lstStyle/>
        <a:p>
          <a:endParaRPr lang="en-GB" sz="1400"/>
        </a:p>
      </dgm:t>
    </dgm:pt>
    <dgm:pt modelId="{23633C86-19C0-42B2-8F1D-238312E61122}" type="sibTrans" cxnId="{54E8FE60-45C0-4C6F-B931-C1F7035B402C}">
      <dgm:prSet/>
      <dgm:spPr/>
      <dgm:t>
        <a:bodyPr/>
        <a:lstStyle/>
        <a:p>
          <a:endParaRPr lang="en-GB" sz="1400"/>
        </a:p>
      </dgm:t>
    </dgm:pt>
    <dgm:pt modelId="{C7E05ADF-53DB-4B17-B620-F17CE734935E}">
      <dgm:prSet custT="1"/>
      <dgm:spPr/>
      <dgm:t>
        <a:bodyPr/>
        <a:lstStyle/>
        <a:p>
          <a:pPr rtl="0"/>
          <a:r>
            <a:rPr lang="en-GB" sz="1800" dirty="0"/>
            <a:t>Recognised in the funding system by allocating higher funding bands to apprenticeship standards, relative to equivalent frameworks, where appropriate.</a:t>
          </a:r>
        </a:p>
      </dgm:t>
    </dgm:pt>
    <dgm:pt modelId="{CF982F8F-4C3D-4917-A232-9FAFE86E3425}" type="parTrans" cxnId="{092E80D2-2E3C-4C21-9CE1-8344C4B5C8B5}">
      <dgm:prSet/>
      <dgm:spPr/>
      <dgm:t>
        <a:bodyPr/>
        <a:lstStyle/>
        <a:p>
          <a:endParaRPr lang="en-GB" sz="1400"/>
        </a:p>
      </dgm:t>
    </dgm:pt>
    <dgm:pt modelId="{5625B197-E87E-40E0-A25B-087101BFEF8A}" type="sibTrans" cxnId="{092E80D2-2E3C-4C21-9CE1-8344C4B5C8B5}">
      <dgm:prSet/>
      <dgm:spPr/>
      <dgm:t>
        <a:bodyPr/>
        <a:lstStyle/>
        <a:p>
          <a:endParaRPr lang="en-GB" sz="1400"/>
        </a:p>
      </dgm:t>
    </dgm:pt>
    <dgm:pt modelId="{77225E92-0532-4D82-80CE-3C716BBD4FDE}" type="pres">
      <dgm:prSet presAssocID="{8CC948E4-637F-4607-9764-03BECABA18F3}" presName="linear" presStyleCnt="0">
        <dgm:presLayoutVars>
          <dgm:animLvl val="lvl"/>
          <dgm:resizeHandles val="exact"/>
        </dgm:presLayoutVars>
      </dgm:prSet>
      <dgm:spPr/>
      <dgm:t>
        <a:bodyPr/>
        <a:lstStyle/>
        <a:p>
          <a:endParaRPr lang="en-GB"/>
        </a:p>
      </dgm:t>
    </dgm:pt>
    <dgm:pt modelId="{CD91DAF5-5366-41FB-80EB-E534B63DFA80}" type="pres">
      <dgm:prSet presAssocID="{84080675-222D-4DBD-89C2-1AF7BF3BA19C}" presName="parentText" presStyleLbl="node1" presStyleIdx="0" presStyleCnt="2" custLinFactNeighborY="-31893">
        <dgm:presLayoutVars>
          <dgm:chMax val="0"/>
          <dgm:bulletEnabled val="1"/>
        </dgm:presLayoutVars>
      </dgm:prSet>
      <dgm:spPr/>
      <dgm:t>
        <a:bodyPr/>
        <a:lstStyle/>
        <a:p>
          <a:endParaRPr lang="en-GB"/>
        </a:p>
      </dgm:t>
    </dgm:pt>
    <dgm:pt modelId="{F9FC9FEC-DED0-47AA-99A5-296491BC1D1F}" type="pres">
      <dgm:prSet presAssocID="{23633C86-19C0-42B2-8F1D-238312E61122}" presName="spacer" presStyleCnt="0"/>
      <dgm:spPr/>
    </dgm:pt>
    <dgm:pt modelId="{D352ACD0-172E-4A7C-9E17-9ADF2E7F3DB8}" type="pres">
      <dgm:prSet presAssocID="{C7E05ADF-53DB-4B17-B620-F17CE734935E}" presName="parentText" presStyleLbl="node1" presStyleIdx="1" presStyleCnt="2">
        <dgm:presLayoutVars>
          <dgm:chMax val="0"/>
          <dgm:bulletEnabled val="1"/>
        </dgm:presLayoutVars>
      </dgm:prSet>
      <dgm:spPr/>
      <dgm:t>
        <a:bodyPr/>
        <a:lstStyle/>
        <a:p>
          <a:endParaRPr lang="en-GB"/>
        </a:p>
      </dgm:t>
    </dgm:pt>
  </dgm:ptLst>
  <dgm:cxnLst>
    <dgm:cxn modelId="{54E8FE60-45C0-4C6F-B931-C1F7035B402C}" srcId="{8CC948E4-637F-4607-9764-03BECABA18F3}" destId="{84080675-222D-4DBD-89C2-1AF7BF3BA19C}" srcOrd="0" destOrd="0" parTransId="{7A2C6DA1-454F-4ECE-AA61-AB5DD8924AB1}" sibTransId="{23633C86-19C0-42B2-8F1D-238312E61122}"/>
    <dgm:cxn modelId="{AFF4D3A9-386A-40B1-8AF5-FD53EA15DC62}" type="presOf" srcId="{8CC948E4-637F-4607-9764-03BECABA18F3}" destId="{77225E92-0532-4D82-80CE-3C716BBD4FDE}" srcOrd="0" destOrd="0" presId="urn:microsoft.com/office/officeart/2005/8/layout/vList2"/>
    <dgm:cxn modelId="{092E80D2-2E3C-4C21-9CE1-8344C4B5C8B5}" srcId="{8CC948E4-637F-4607-9764-03BECABA18F3}" destId="{C7E05ADF-53DB-4B17-B620-F17CE734935E}" srcOrd="1" destOrd="0" parTransId="{CF982F8F-4C3D-4917-A232-9FAFE86E3425}" sibTransId="{5625B197-E87E-40E0-A25B-087101BFEF8A}"/>
    <dgm:cxn modelId="{6EF81AFD-C55B-4561-89AC-CF06175B619B}" type="presOf" srcId="{C7E05ADF-53DB-4B17-B620-F17CE734935E}" destId="{D352ACD0-172E-4A7C-9E17-9ADF2E7F3DB8}" srcOrd="0" destOrd="0" presId="urn:microsoft.com/office/officeart/2005/8/layout/vList2"/>
    <dgm:cxn modelId="{903FCD45-758F-42A9-8C65-B0D830FF4F3A}" type="presOf" srcId="{84080675-222D-4DBD-89C2-1AF7BF3BA19C}" destId="{CD91DAF5-5366-41FB-80EB-E534B63DFA80}" srcOrd="0" destOrd="0" presId="urn:microsoft.com/office/officeart/2005/8/layout/vList2"/>
    <dgm:cxn modelId="{E7C003EA-9B37-45C1-9124-CB2DBF2561F7}" type="presParOf" srcId="{77225E92-0532-4D82-80CE-3C716BBD4FDE}" destId="{CD91DAF5-5366-41FB-80EB-E534B63DFA80}" srcOrd="0" destOrd="0" presId="urn:microsoft.com/office/officeart/2005/8/layout/vList2"/>
    <dgm:cxn modelId="{ECE42D28-ECEE-4349-886E-A7FFB91A7A01}" type="presParOf" srcId="{77225E92-0532-4D82-80CE-3C716BBD4FDE}" destId="{F9FC9FEC-DED0-47AA-99A5-296491BC1D1F}" srcOrd="1" destOrd="0" presId="urn:microsoft.com/office/officeart/2005/8/layout/vList2"/>
    <dgm:cxn modelId="{3BAF0601-AEAB-4D37-AA11-513061041A36}" type="presParOf" srcId="{77225E92-0532-4D82-80CE-3C716BBD4FDE}" destId="{D352ACD0-172E-4A7C-9E17-9ADF2E7F3DB8}"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013B6-504E-44B5-A011-B6F1785A382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099FD619-544A-4BED-8B38-62D6A5B6D78C}" type="pres">
      <dgm:prSet presAssocID="{928013B6-504E-44B5-A011-B6F1785A3829}" presName="Name0" presStyleCnt="0">
        <dgm:presLayoutVars>
          <dgm:dir/>
          <dgm:animLvl val="lvl"/>
          <dgm:resizeHandles val="exact"/>
        </dgm:presLayoutVars>
      </dgm:prSet>
      <dgm:spPr/>
      <dgm:t>
        <a:bodyPr/>
        <a:lstStyle/>
        <a:p>
          <a:endParaRPr lang="en-GB"/>
        </a:p>
      </dgm:t>
    </dgm:pt>
  </dgm:ptLst>
  <dgm:cxnLst>
    <dgm:cxn modelId="{C4766D7D-DC5B-47E7-A3FC-FE40096F6EE5}" type="presOf" srcId="{928013B6-504E-44B5-A011-B6F1785A3829}" destId="{099FD619-544A-4BED-8B38-62D6A5B6D78C}" srcOrd="0"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76649-15D4-4596-AA86-B9EC54546DB4}">
      <dsp:nvSpPr>
        <dsp:cNvPr id="0" name=""/>
        <dsp:cNvSpPr/>
      </dsp:nvSpPr>
      <dsp:spPr>
        <a:xfrm>
          <a:off x="0" y="72121"/>
          <a:ext cx="6535626" cy="755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a:t>Starts on </a:t>
          </a:r>
          <a:r>
            <a:rPr lang="en-GB" sz="1900" b="1" kern="1200"/>
            <a:t>6 April 2017, </a:t>
          </a:r>
          <a:r>
            <a:rPr lang="en-GB" sz="1900" kern="1200"/>
            <a:t>at a rate of</a:t>
          </a:r>
          <a:br>
            <a:rPr lang="en-GB" sz="1900" kern="1200"/>
          </a:br>
          <a:r>
            <a:rPr lang="en-GB" sz="1900" b="1" kern="1200"/>
            <a:t>0.5% of pay bill, </a:t>
          </a:r>
          <a:r>
            <a:rPr lang="en-GB" sz="1900" kern="1200"/>
            <a:t>paid through PAYE</a:t>
          </a:r>
        </a:p>
      </dsp:txBody>
      <dsp:txXfrm>
        <a:off x="36896" y="109017"/>
        <a:ext cx="6461834" cy="682028"/>
      </dsp:txXfrm>
    </dsp:sp>
    <dsp:sp modelId="{E0BFCFD0-49E9-4384-87EA-D309398F87C6}">
      <dsp:nvSpPr>
        <dsp:cNvPr id="0" name=""/>
        <dsp:cNvSpPr/>
      </dsp:nvSpPr>
      <dsp:spPr>
        <a:xfrm>
          <a:off x="0" y="882661"/>
          <a:ext cx="6535626" cy="755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a:t>Applies to all </a:t>
          </a:r>
          <a:r>
            <a:rPr lang="en-GB" sz="1900" b="1" kern="1200"/>
            <a:t>UK employers </a:t>
          </a:r>
          <a:r>
            <a:rPr lang="en-GB" sz="1900" kern="1200"/>
            <a:t>in</a:t>
          </a:r>
          <a:br>
            <a:rPr lang="en-GB" sz="1900" kern="1200"/>
          </a:br>
          <a:r>
            <a:rPr lang="en-GB" sz="1900" kern="1200"/>
            <a:t>all sectors</a:t>
          </a:r>
        </a:p>
      </dsp:txBody>
      <dsp:txXfrm>
        <a:off x="36896" y="919557"/>
        <a:ext cx="6461834" cy="682028"/>
      </dsp:txXfrm>
    </dsp:sp>
    <dsp:sp modelId="{4DF7C99E-AC9A-43A1-A5CE-E211FF73657C}">
      <dsp:nvSpPr>
        <dsp:cNvPr id="0" name=""/>
        <dsp:cNvSpPr/>
      </dsp:nvSpPr>
      <dsp:spPr>
        <a:xfrm>
          <a:off x="0" y="1693201"/>
          <a:ext cx="6535626" cy="755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a:t>£15,000 allowance is </a:t>
          </a:r>
          <a:r>
            <a:rPr lang="en-GB" sz="1900" b="1" kern="1200" dirty="0"/>
            <a:t>not a cash</a:t>
          </a:r>
          <a:br>
            <a:rPr lang="en-GB" sz="1900" b="1" kern="1200" dirty="0"/>
          </a:br>
          <a:r>
            <a:rPr lang="en-GB" sz="1900" b="1" kern="1200" dirty="0"/>
            <a:t>payment</a:t>
          </a:r>
          <a:endParaRPr lang="en-GB" sz="1900" kern="1200" dirty="0"/>
        </a:p>
      </dsp:txBody>
      <dsp:txXfrm>
        <a:off x="36896" y="1730097"/>
        <a:ext cx="6461834" cy="682028"/>
      </dsp:txXfrm>
    </dsp:sp>
    <dsp:sp modelId="{0192DF69-EC8E-44A6-B6B5-66D9219D2647}">
      <dsp:nvSpPr>
        <dsp:cNvPr id="0" name=""/>
        <dsp:cNvSpPr/>
      </dsp:nvSpPr>
      <dsp:spPr>
        <a:xfrm>
          <a:off x="0" y="2503741"/>
          <a:ext cx="6535626" cy="755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a:t>Only 1.3</a:t>
          </a:r>
          <a:r>
            <a:rPr lang="en-GB" sz="1900" b="1" kern="1200"/>
            <a:t>% of employers </a:t>
          </a:r>
          <a:r>
            <a:rPr lang="en-GB" sz="1900" kern="1200"/>
            <a:t>will pay</a:t>
          </a:r>
          <a:br>
            <a:rPr lang="en-GB" sz="1900" kern="1200"/>
          </a:br>
          <a:r>
            <a:rPr lang="en-GB" sz="1900" kern="1200"/>
            <a:t>the levy</a:t>
          </a:r>
        </a:p>
      </dsp:txBody>
      <dsp:txXfrm>
        <a:off x="36896" y="2540637"/>
        <a:ext cx="6461834" cy="682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1DAF5-5366-41FB-80EB-E534B63DFA80}">
      <dsp:nvSpPr>
        <dsp:cNvPr id="0" name=""/>
        <dsp:cNvSpPr/>
      </dsp:nvSpPr>
      <dsp:spPr>
        <a:xfrm>
          <a:off x="0" y="231438"/>
          <a:ext cx="6597556"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t>Apprenticeship standards are employer-designed and offer employers and apprentices a more robust and relevant training experience.</a:t>
          </a:r>
        </a:p>
      </dsp:txBody>
      <dsp:txXfrm>
        <a:off x="59399" y="290837"/>
        <a:ext cx="6478758" cy="1098002"/>
      </dsp:txXfrm>
    </dsp:sp>
    <dsp:sp modelId="{D352ACD0-172E-4A7C-9E17-9ADF2E7F3DB8}">
      <dsp:nvSpPr>
        <dsp:cNvPr id="0" name=""/>
        <dsp:cNvSpPr/>
      </dsp:nvSpPr>
      <dsp:spPr>
        <a:xfrm>
          <a:off x="0" y="1695142"/>
          <a:ext cx="6597556"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t>Recognised in the funding system by allocating higher funding bands to apprenticeship standards, relative to equivalent frameworks, where appropriate.</a:t>
          </a:r>
        </a:p>
      </dsp:txBody>
      <dsp:txXfrm>
        <a:off x="59399" y="1754541"/>
        <a:ext cx="6478758"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6332"/>
          </a:xfrm>
          <a:prstGeom prst="rect">
            <a:avLst/>
          </a:prstGeom>
        </p:spPr>
        <p:txBody>
          <a:bodyPr vert="horz" lIns="91432" tIns="45716" rIns="91432" bIns="45716" rtlCol="0"/>
          <a:lstStyle>
            <a:lvl1pPr algn="r">
              <a:defRPr sz="1200"/>
            </a:lvl1pPr>
          </a:lstStyle>
          <a:p>
            <a:fld id="{A5562762-9FA6-422F-A1B9-782620D1F7B3}" type="datetimeFigureOut">
              <a:rPr lang="en-GB" smtClean="0"/>
              <a:t>26/01/2018</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32" tIns="45716" rIns="91432" bIns="45716"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32" tIns="45716" rIns="91432" bIns="45716" rtlCol="0" anchor="b"/>
          <a:lstStyle>
            <a:lvl1pPr algn="r">
              <a:defRPr sz="1200"/>
            </a:lvl1pPr>
          </a:lstStyle>
          <a:p>
            <a:fld id="{331E24C3-92BA-4EA9-95C2-F6DCAFBC15A7}" type="slidenum">
              <a:rPr lang="en-GB" smtClean="0"/>
              <a:t>‹#›</a:t>
            </a:fld>
            <a:endParaRPr lang="en-GB"/>
          </a:p>
        </p:txBody>
      </p:sp>
    </p:spTree>
    <p:extLst>
      <p:ext uri="{BB962C8B-B14F-4D97-AF65-F5344CB8AC3E}">
        <p14:creationId xmlns:p14="http://schemas.microsoft.com/office/powerpoint/2010/main" val="387923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5" y="0"/>
            <a:ext cx="2945659" cy="496332"/>
          </a:xfrm>
          <a:prstGeom prst="rect">
            <a:avLst/>
          </a:prstGeom>
        </p:spPr>
        <p:txBody>
          <a:bodyPr vert="horz" lIns="91432" tIns="45716" rIns="91432" bIns="45716" rtlCol="0"/>
          <a:lstStyle>
            <a:lvl1pPr algn="r">
              <a:defRPr sz="1200"/>
            </a:lvl1pPr>
          </a:lstStyle>
          <a:p>
            <a:fld id="{5A5DF86A-36D6-403B-9227-81157DDD575B}" type="datetimeFigureOut">
              <a:rPr lang="en-GB" smtClean="0"/>
              <a:t>26/01/2018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32" tIns="45716" rIns="91432" bIns="45716" rtlCol="0" anchor="b"/>
          <a:lstStyle>
            <a:lvl1pPr algn="r">
              <a:defRPr sz="1200"/>
            </a:lvl1pPr>
          </a:lstStyle>
          <a:p>
            <a:fld id="{5ADF2049-9E94-4885-870E-216753F11482}" type="slidenum">
              <a:rPr lang="en-GB" smtClean="0"/>
              <a:t>‹#›</a:t>
            </a:fld>
            <a:endParaRPr lang="en-GB"/>
          </a:p>
        </p:txBody>
      </p:sp>
    </p:spTree>
    <p:extLst>
      <p:ext uri="{BB962C8B-B14F-4D97-AF65-F5344CB8AC3E}">
        <p14:creationId xmlns:p14="http://schemas.microsoft.com/office/powerpoint/2010/main" val="90552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DF2049-9E94-4885-870E-216753F11482}" type="slidenum">
              <a:rPr lang="en-GB" smtClean="0"/>
              <a:t>1</a:t>
            </a:fld>
            <a:endParaRPr lang="en-GB"/>
          </a:p>
        </p:txBody>
      </p:sp>
    </p:spTree>
    <p:extLst>
      <p:ext uri="{BB962C8B-B14F-4D97-AF65-F5344CB8AC3E}">
        <p14:creationId xmlns:p14="http://schemas.microsoft.com/office/powerpoint/2010/main" val="199036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Capture the expectations on flip</a:t>
            </a:r>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77688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Capture the expectations on flip</a:t>
            </a:r>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249217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Capture the expectations on flip</a:t>
            </a:r>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328793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Capture the expectations on flip</a:t>
            </a:r>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33359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Capture the expectations on flip</a:t>
            </a:r>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06145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Capture the expectations on flip</a:t>
            </a:r>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54506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948073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48328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0" u="none" dirty="0"/>
          </a:p>
        </p:txBody>
      </p:sp>
      <p:sp>
        <p:nvSpPr>
          <p:cNvPr id="4" name="Slide Number Placeholder 3"/>
          <p:cNvSpPr>
            <a:spLocks noGrp="1"/>
          </p:cNvSpPr>
          <p:nvPr>
            <p:ph type="sldNum" sz="quarter" idx="10"/>
          </p:nvPr>
        </p:nvSpPr>
        <p:spPr/>
        <p:txBody>
          <a:bodyPr/>
          <a:lstStyle/>
          <a:p>
            <a:fld id="{E614D719-8FD2-4F4F-AB6E-201733C85ACB}" type="slidenum">
              <a:rPr lang="en-GB" smtClean="0"/>
              <a:pPr/>
              <a:t>26</a:t>
            </a:fld>
            <a:endParaRPr lang="en-GB"/>
          </a:p>
        </p:txBody>
      </p:sp>
    </p:spTree>
    <p:extLst>
      <p:ext uri="{BB962C8B-B14F-4D97-AF65-F5344CB8AC3E}">
        <p14:creationId xmlns:p14="http://schemas.microsoft.com/office/powerpoint/2010/main" val="1727442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b="0" dirty="0">
              <a:solidFill>
                <a:prstClr val="black"/>
              </a:solidFill>
            </a:endParaRPr>
          </a:p>
        </p:txBody>
      </p:sp>
      <p:sp>
        <p:nvSpPr>
          <p:cNvPr id="4" name="Slide Number Placeholder 3"/>
          <p:cNvSpPr>
            <a:spLocks noGrp="1"/>
          </p:cNvSpPr>
          <p:nvPr>
            <p:ph type="sldNum" sz="quarter" idx="10"/>
          </p:nvPr>
        </p:nvSpPr>
        <p:spPr/>
        <p:txBody>
          <a:bodyPr/>
          <a:lstStyle/>
          <a:p>
            <a:fld id="{E614D719-8FD2-4F4F-AB6E-201733C85ACB}" type="slidenum">
              <a:rPr lang="en-GB" smtClean="0"/>
              <a:pPr/>
              <a:t>28</a:t>
            </a:fld>
            <a:endParaRPr lang="en-GB"/>
          </a:p>
        </p:txBody>
      </p:sp>
    </p:spTree>
    <p:extLst>
      <p:ext uri="{BB962C8B-B14F-4D97-AF65-F5344CB8AC3E}">
        <p14:creationId xmlns:p14="http://schemas.microsoft.com/office/powerpoint/2010/main" val="368551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t>2</a:t>
            </a:fld>
            <a:endParaRPr lang="en-GB"/>
          </a:p>
        </p:txBody>
      </p:sp>
    </p:spTree>
    <p:extLst>
      <p:ext uri="{BB962C8B-B14F-4D97-AF65-F5344CB8AC3E}">
        <p14:creationId xmlns:p14="http://schemas.microsoft.com/office/powerpoint/2010/main" val="274647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10"/>
          </p:nvPr>
        </p:nvSpPr>
        <p:spPr/>
        <p:txBody>
          <a:bodyPr/>
          <a:lstStyle/>
          <a:p>
            <a:fld id="{E614D719-8FD2-4F4F-AB6E-201733C85ACB}" type="slidenum">
              <a:rPr lang="en-GB" smtClean="0"/>
              <a:pPr/>
              <a:t>29</a:t>
            </a:fld>
            <a:endParaRPr lang="en-GB"/>
          </a:p>
        </p:txBody>
      </p:sp>
    </p:spTree>
    <p:extLst>
      <p:ext uri="{BB962C8B-B14F-4D97-AF65-F5344CB8AC3E}">
        <p14:creationId xmlns:p14="http://schemas.microsoft.com/office/powerpoint/2010/main" val="7065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pPr/>
              <a:t>30</a:t>
            </a:fld>
            <a:endParaRPr lang="en-GB"/>
          </a:p>
        </p:txBody>
      </p:sp>
    </p:spTree>
    <p:extLst>
      <p:ext uri="{BB962C8B-B14F-4D97-AF65-F5344CB8AC3E}">
        <p14:creationId xmlns:p14="http://schemas.microsoft.com/office/powerpoint/2010/main" val="776439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E614D719-8FD2-4F4F-AB6E-201733C85ACB}" type="slidenum">
              <a:rPr lang="en-GB" smtClean="0"/>
              <a:pPr/>
              <a:t>33</a:t>
            </a:fld>
            <a:endParaRPr lang="en-GB"/>
          </a:p>
        </p:txBody>
      </p:sp>
    </p:spTree>
    <p:extLst>
      <p:ext uri="{BB962C8B-B14F-4D97-AF65-F5344CB8AC3E}">
        <p14:creationId xmlns:p14="http://schemas.microsoft.com/office/powerpoint/2010/main" val="1252561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pPr/>
              <a:t>34</a:t>
            </a:fld>
            <a:endParaRPr lang="en-GB"/>
          </a:p>
        </p:txBody>
      </p:sp>
    </p:spTree>
    <p:extLst>
      <p:ext uri="{BB962C8B-B14F-4D97-AF65-F5344CB8AC3E}">
        <p14:creationId xmlns:p14="http://schemas.microsoft.com/office/powerpoint/2010/main" val="4237950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E614D719-8FD2-4F4F-AB6E-201733C85ACB}" type="slidenum">
              <a:rPr lang="en-GB" smtClean="0"/>
              <a:pPr/>
              <a:t>35</a:t>
            </a:fld>
            <a:endParaRPr lang="en-GB"/>
          </a:p>
        </p:txBody>
      </p:sp>
    </p:spTree>
    <p:extLst>
      <p:ext uri="{BB962C8B-B14F-4D97-AF65-F5344CB8AC3E}">
        <p14:creationId xmlns:p14="http://schemas.microsoft.com/office/powerpoint/2010/main" val="1706856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pPr/>
              <a:t>36</a:t>
            </a:fld>
            <a:endParaRPr lang="en-GB"/>
          </a:p>
        </p:txBody>
      </p:sp>
    </p:spTree>
    <p:extLst>
      <p:ext uri="{BB962C8B-B14F-4D97-AF65-F5344CB8AC3E}">
        <p14:creationId xmlns:p14="http://schemas.microsoft.com/office/powerpoint/2010/main" val="160440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pPr/>
              <a:t>47</a:t>
            </a:fld>
            <a:endParaRPr lang="en-GB"/>
          </a:p>
        </p:txBody>
      </p:sp>
    </p:spTree>
    <p:extLst>
      <p:ext uri="{BB962C8B-B14F-4D97-AF65-F5344CB8AC3E}">
        <p14:creationId xmlns:p14="http://schemas.microsoft.com/office/powerpoint/2010/main" val="1390900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2461032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52866">
              <a:defRPr>
                <a:solidFill>
                  <a:schemeClr val="tx1"/>
                </a:solidFill>
                <a:latin typeface="Arial" charset="0"/>
              </a:defRPr>
            </a:lvl1pPr>
            <a:lvl2pPr marL="732252" indent="-281635" defTabSz="952866">
              <a:defRPr>
                <a:solidFill>
                  <a:schemeClr val="tx1"/>
                </a:solidFill>
                <a:latin typeface="Arial" charset="0"/>
              </a:defRPr>
            </a:lvl2pPr>
            <a:lvl3pPr marL="1126541" indent="-225308" defTabSz="952866">
              <a:defRPr>
                <a:solidFill>
                  <a:schemeClr val="tx1"/>
                </a:solidFill>
                <a:latin typeface="Arial" charset="0"/>
              </a:defRPr>
            </a:lvl3pPr>
            <a:lvl4pPr marL="1577157" indent="-225308" defTabSz="952866">
              <a:defRPr>
                <a:solidFill>
                  <a:schemeClr val="tx1"/>
                </a:solidFill>
                <a:latin typeface="Arial" charset="0"/>
              </a:defRPr>
            </a:lvl4pPr>
            <a:lvl5pPr marL="2027773" indent="-225308" defTabSz="952866">
              <a:defRPr>
                <a:solidFill>
                  <a:schemeClr val="tx1"/>
                </a:solidFill>
                <a:latin typeface="Arial" charset="0"/>
              </a:defRPr>
            </a:lvl5pPr>
            <a:lvl6pPr marL="2478390" indent="-225308" defTabSz="952866" eaLnBrk="0" fontAlgn="base" hangingPunct="0">
              <a:spcBef>
                <a:spcPct val="0"/>
              </a:spcBef>
              <a:spcAft>
                <a:spcPct val="0"/>
              </a:spcAft>
              <a:defRPr>
                <a:solidFill>
                  <a:schemeClr val="tx1"/>
                </a:solidFill>
                <a:latin typeface="Arial" charset="0"/>
              </a:defRPr>
            </a:lvl6pPr>
            <a:lvl7pPr marL="2929006" indent="-225308" defTabSz="952866" eaLnBrk="0" fontAlgn="base" hangingPunct="0">
              <a:spcBef>
                <a:spcPct val="0"/>
              </a:spcBef>
              <a:spcAft>
                <a:spcPct val="0"/>
              </a:spcAft>
              <a:defRPr>
                <a:solidFill>
                  <a:schemeClr val="tx1"/>
                </a:solidFill>
                <a:latin typeface="Arial" charset="0"/>
              </a:defRPr>
            </a:lvl7pPr>
            <a:lvl8pPr marL="3379622" indent="-225308" defTabSz="952866" eaLnBrk="0" fontAlgn="base" hangingPunct="0">
              <a:spcBef>
                <a:spcPct val="0"/>
              </a:spcBef>
              <a:spcAft>
                <a:spcPct val="0"/>
              </a:spcAft>
              <a:defRPr>
                <a:solidFill>
                  <a:schemeClr val="tx1"/>
                </a:solidFill>
                <a:latin typeface="Arial" charset="0"/>
              </a:defRPr>
            </a:lvl8pPr>
            <a:lvl9pPr marL="3830239" indent="-225308" defTabSz="952866" eaLnBrk="0" fontAlgn="base" hangingPunct="0">
              <a:spcBef>
                <a:spcPct val="0"/>
              </a:spcBef>
              <a:spcAft>
                <a:spcPct val="0"/>
              </a:spcAft>
              <a:defRPr>
                <a:solidFill>
                  <a:schemeClr val="tx1"/>
                </a:solidFill>
                <a:latin typeface="Arial" charset="0"/>
              </a:defRPr>
            </a:lvl9pPr>
          </a:lstStyle>
          <a:p>
            <a:fld id="{A6EEFC69-CB3D-4E98-9D6D-0DF10801FB49}" type="slidenum">
              <a:rPr lang="en-GB" altLang="en-US" smtClean="0">
                <a:solidFill>
                  <a:srgbClr val="000000"/>
                </a:solidFill>
                <a:latin typeface="Times New Roman" charset="0"/>
              </a:rPr>
              <a:pPr/>
              <a:t>50</a:t>
            </a:fld>
            <a:endParaRPr lang="en-GB" altLang="en-US" smtClean="0">
              <a:solidFill>
                <a:srgbClr val="000000"/>
              </a:solidFill>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39356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423448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981225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68212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85081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08177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Capture the expectations on flip</a:t>
            </a:r>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69599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Capture the expectations on flip</a:t>
            </a:r>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83507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Capture the expectations on flip</a:t>
            </a:r>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70924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Capture the expectations on flip</a:t>
            </a:r>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677639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A23A47-89D7-49F2-8CF0-1509994F4C6B}" type="datetimeFigureOut">
              <a:rPr lang="en-US" altLang="en-US"/>
              <a:pPr>
                <a:defRPr/>
              </a:pPr>
              <a:t>1/26/2018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67CB8D0-2351-4ED5-8811-2E241F79EB37}"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9CCF99E-1B10-4FDC-A16D-AF49CA33418C}" type="datetimeFigureOut">
              <a:rPr lang="en-US" altLang="en-US"/>
              <a:pPr>
                <a:defRPr/>
              </a:pPr>
              <a:t>1/26/2018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B46402-770E-4373-9BBF-01D7E5F52027}"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24D818F-4C4F-4046-8289-59A5D3D11804}" type="datetimeFigureOut">
              <a:rPr lang="en-US" altLang="en-US"/>
              <a:pPr>
                <a:defRPr/>
              </a:pPr>
              <a:t>1/26/2018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685C51-8A92-4012-BD7D-57C1FAB021A9}"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63688"/>
            <a:ext cx="7772400" cy="1470025"/>
          </a:xfrm>
        </p:spPr>
        <p:txBody>
          <a:bodyPr/>
          <a:lstStyle>
            <a:lvl1pPr>
              <a:defRPr sz="4800"/>
            </a:lvl1pPr>
          </a:lstStyle>
          <a:p>
            <a:pPr lvl="0"/>
            <a:r>
              <a:rPr lang="en-US" altLang="en-US" noProof="0" smtClean="0"/>
              <a:t>Click to edit Master title style</a:t>
            </a:r>
            <a:endParaRPr lang="en-GB" altLang="en-US" noProof="0" smtClean="0"/>
          </a:p>
        </p:txBody>
      </p:sp>
      <p:sp>
        <p:nvSpPr>
          <p:cNvPr id="11267" name="Rectangle 3"/>
          <p:cNvSpPr>
            <a:spLocks noGrp="1" noChangeArrowheads="1"/>
          </p:cNvSpPr>
          <p:nvPr>
            <p:ph type="subTitle" idx="1"/>
          </p:nvPr>
        </p:nvSpPr>
        <p:spPr>
          <a:xfrm>
            <a:off x="1371600" y="3319463"/>
            <a:ext cx="6400800" cy="1752600"/>
          </a:xfrm>
        </p:spPr>
        <p:txBody>
          <a:bodyPr/>
          <a:lstStyle>
            <a:lvl1pPr marL="0" indent="0" algn="ctr">
              <a:buFontTx/>
              <a:buNone/>
              <a:defRPr/>
            </a:lvl1pPr>
          </a:lstStyle>
          <a:p>
            <a:pPr lvl="0"/>
            <a:r>
              <a:rPr lang="en-US" altLang="en-US" noProof="0" smtClean="0"/>
              <a:t>Click to edit Master subtitle style</a:t>
            </a:r>
            <a:endParaRPr lang="en-GB" altLang="en-US" noProof="0" smtClean="0"/>
          </a:p>
        </p:txBody>
      </p:sp>
      <p:pic>
        <p:nvPicPr>
          <p:cNvPr id="11271" name="Picture 7" descr="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5500"/>
            <a:ext cx="9142413"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6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5751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137372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3025"/>
            <a:ext cx="4038600"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3025"/>
            <a:ext cx="4038600"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502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319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66250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029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34396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12F03B6-2AF4-46AF-AC54-4903FD8C8B27}" type="datetimeFigureOut">
              <a:rPr lang="en-US" altLang="en-US"/>
              <a:pPr>
                <a:defRPr/>
              </a:pPr>
              <a:t>1/26/2018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1DF965-FE03-4AC3-B9AC-2D5F0E78BF19}"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81537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8812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959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95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3546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defRPr/>
              </a:pPr>
              <a:endParaRPr kumimoji="1" lang="en-US" altLang="en-US" sz="2400" smtClean="0">
                <a:solidFill>
                  <a:srgbClr val="003366"/>
                </a:solidFill>
                <a:latin typeface="Times New Roman" charset="0"/>
                <a:ea typeface="+mn-ea"/>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defRPr/>
              </a:pPr>
              <a:endParaRPr kumimoji="1" lang="en-US" altLang="en-US" sz="2400" smtClean="0">
                <a:solidFill>
                  <a:srgbClr val="003366"/>
                </a:solidFill>
                <a:latin typeface="Times New Roman" charset="0"/>
                <a:ea typeface="+mn-ea"/>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defRPr/>
              </a:pPr>
              <a:endParaRPr lang="en-US" altLang="en-US" smtClean="0">
                <a:solidFill>
                  <a:srgbClr val="003366"/>
                </a:solidFill>
                <a:ea typeface="+mn-ea"/>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defRPr/>
              </a:pPr>
              <a:endParaRPr lang="en-US" altLang="en-US" smtClean="0">
                <a:solidFill>
                  <a:srgbClr val="003366"/>
                </a:solidFill>
                <a:ea typeface="+mn-ea"/>
              </a:endParaRPr>
            </a:p>
          </p:txBody>
        </p:sp>
      </p:grpSp>
      <p:sp>
        <p:nvSpPr>
          <p:cNvPr id="13415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13415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solidFill>
                <a:srgbClr val="FFFFFF"/>
              </a:solidFill>
            </a:endParaRPr>
          </a:p>
        </p:txBody>
      </p:sp>
      <p:sp>
        <p:nvSpPr>
          <p:cNvPr id="11" name="Rectangle 10"/>
          <p:cNvSpPr>
            <a:spLocks noGrp="1" noChangeArrowheads="1"/>
          </p:cNvSpPr>
          <p:nvPr>
            <p:ph type="ftr" sz="quarter" idx="11"/>
          </p:nvPr>
        </p:nvSpPr>
        <p:spPr/>
        <p:txBody>
          <a:bodyPr/>
          <a:lstStyle>
            <a:lvl1pPr algn="r">
              <a:defRPr/>
            </a:lvl1pPr>
          </a:lstStyle>
          <a:p>
            <a:pPr>
              <a:defRPr/>
            </a:pPr>
            <a:endParaRPr lang="en-US">
              <a:solidFill>
                <a:srgbClr val="003366"/>
              </a:solidFill>
            </a:endParaRPr>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982A5F15-66F5-44EF-B484-B824B365E4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7523531"/>
      </p:ext>
    </p:extLst>
  </p:cSld>
  <p:clrMapOvr>
    <a:masterClrMapping/>
  </p:clrMapOvr>
  <p:transition advClick="0">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p:txBody>
          <a:bodyPr/>
          <a:lstStyle>
            <a:lvl1pPr>
              <a:defRPr/>
            </a:lvl1pPr>
          </a:lstStyle>
          <a:p>
            <a:pPr>
              <a:defRPr/>
            </a:pPr>
            <a:fld id="{D90E447A-9DD6-4370-8E05-DE702BBF6B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7383279"/>
      </p:ext>
    </p:extLst>
  </p:cSld>
  <p:clrMapOvr>
    <a:masterClrMapping/>
  </p:clrMapOvr>
  <p:transition advClick="0">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p:txBody>
          <a:bodyPr/>
          <a:lstStyle>
            <a:lvl1pPr>
              <a:defRPr/>
            </a:lvl1pPr>
          </a:lstStyle>
          <a:p>
            <a:pPr>
              <a:defRPr/>
            </a:pPr>
            <a:fld id="{C9FCC51A-30F5-4AEF-9BFB-95563D29AC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7380351"/>
      </p:ext>
    </p:extLst>
  </p:cSld>
  <p:clrMapOvr>
    <a:masterClrMapping/>
  </p:clrMapOvr>
  <p:transition advClick="0">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p:txBody>
          <a:bodyPr/>
          <a:lstStyle>
            <a:lvl1pPr>
              <a:defRPr/>
            </a:lvl1pPr>
          </a:lstStyle>
          <a:p>
            <a:pPr>
              <a:defRPr/>
            </a:pPr>
            <a:endParaRPr lang="en-US">
              <a:solidFill>
                <a:srgbClr val="003366"/>
              </a:solidFill>
            </a:endParaRPr>
          </a:p>
        </p:txBody>
      </p:sp>
      <p:sp>
        <p:nvSpPr>
          <p:cNvPr id="6" name="Rectangle 12"/>
          <p:cNvSpPr>
            <a:spLocks noGrp="1" noChangeArrowheads="1"/>
          </p:cNvSpPr>
          <p:nvPr>
            <p:ph type="ftr" sz="quarter" idx="11"/>
          </p:nvPr>
        </p:nvSpPr>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p:txBody>
          <a:bodyPr/>
          <a:lstStyle>
            <a:lvl1pPr>
              <a:defRPr/>
            </a:lvl1pPr>
          </a:lstStyle>
          <a:p>
            <a:pPr>
              <a:defRPr/>
            </a:pPr>
            <a:fld id="{67573C4D-2169-4404-921E-AD12551B52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339788"/>
      </p:ext>
    </p:extLst>
  </p:cSld>
  <p:clrMapOvr>
    <a:masterClrMapping/>
  </p:clrMapOvr>
  <p:transition advClick="0">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1"/>
          <p:cNvSpPr>
            <a:spLocks noGrp="1" noChangeArrowheads="1"/>
          </p:cNvSpPr>
          <p:nvPr>
            <p:ph type="dt" sz="half" idx="10"/>
          </p:nvPr>
        </p:nvSpPr>
        <p:spPr/>
        <p:txBody>
          <a:bodyPr/>
          <a:lstStyle>
            <a:lvl1pPr>
              <a:defRPr/>
            </a:lvl1pPr>
          </a:lstStyle>
          <a:p>
            <a:pPr>
              <a:defRPr/>
            </a:pPr>
            <a:endParaRPr lang="en-US">
              <a:solidFill>
                <a:srgbClr val="003366"/>
              </a:solidFill>
            </a:endParaRPr>
          </a:p>
        </p:txBody>
      </p:sp>
      <p:sp>
        <p:nvSpPr>
          <p:cNvPr id="8" name="Rectangle 12"/>
          <p:cNvSpPr>
            <a:spLocks noGrp="1" noChangeArrowheads="1"/>
          </p:cNvSpPr>
          <p:nvPr>
            <p:ph type="ftr" sz="quarter" idx="11"/>
          </p:nvPr>
        </p:nvSpPr>
        <p:spPr/>
        <p:txBody>
          <a:bodyPr/>
          <a:lstStyle>
            <a:lvl1pPr>
              <a:defRPr/>
            </a:lvl1pPr>
          </a:lstStyle>
          <a:p>
            <a:pPr>
              <a:defRPr/>
            </a:pPr>
            <a:endParaRPr lang="en-US">
              <a:solidFill>
                <a:srgbClr val="003366"/>
              </a:solidFill>
            </a:endParaRPr>
          </a:p>
        </p:txBody>
      </p:sp>
      <p:sp>
        <p:nvSpPr>
          <p:cNvPr id="9" name="Rectangle 13"/>
          <p:cNvSpPr>
            <a:spLocks noGrp="1" noChangeArrowheads="1"/>
          </p:cNvSpPr>
          <p:nvPr>
            <p:ph type="sldNum" sz="quarter" idx="12"/>
          </p:nvPr>
        </p:nvSpPr>
        <p:spPr/>
        <p:txBody>
          <a:bodyPr/>
          <a:lstStyle>
            <a:lvl1pPr>
              <a:defRPr/>
            </a:lvl1pPr>
          </a:lstStyle>
          <a:p>
            <a:pPr>
              <a:defRPr/>
            </a:pPr>
            <a:fld id="{B45A4C56-AD8F-46A5-836F-DB9DE58787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0062237"/>
      </p:ext>
    </p:extLst>
  </p:cSld>
  <p:clrMapOvr>
    <a:masterClrMapping/>
  </p:clrMapOvr>
  <p:transition advClick="0">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1"/>
          <p:cNvSpPr>
            <a:spLocks noGrp="1" noChangeArrowheads="1"/>
          </p:cNvSpPr>
          <p:nvPr>
            <p:ph type="dt" sz="half" idx="10"/>
          </p:nvPr>
        </p:nvSpPr>
        <p:spPr/>
        <p:txBody>
          <a:bodyPr/>
          <a:lstStyle>
            <a:lvl1pPr>
              <a:defRPr/>
            </a:lvl1pPr>
          </a:lstStyle>
          <a:p>
            <a:pPr>
              <a:defRPr/>
            </a:pPr>
            <a:endParaRPr lang="en-US">
              <a:solidFill>
                <a:srgbClr val="003366"/>
              </a:solidFill>
            </a:endParaRPr>
          </a:p>
        </p:txBody>
      </p:sp>
      <p:sp>
        <p:nvSpPr>
          <p:cNvPr id="4" name="Rectangle 12"/>
          <p:cNvSpPr>
            <a:spLocks noGrp="1" noChangeArrowheads="1"/>
          </p:cNvSpPr>
          <p:nvPr>
            <p:ph type="ftr" sz="quarter" idx="11"/>
          </p:nvPr>
        </p:nvSpPr>
        <p:spPr/>
        <p:txBody>
          <a:bodyPr/>
          <a:lstStyle>
            <a:lvl1pPr>
              <a:defRPr/>
            </a:lvl1pPr>
          </a:lstStyle>
          <a:p>
            <a:pPr>
              <a:defRPr/>
            </a:pPr>
            <a:endParaRPr lang="en-US">
              <a:solidFill>
                <a:srgbClr val="003366"/>
              </a:solidFill>
            </a:endParaRPr>
          </a:p>
        </p:txBody>
      </p:sp>
      <p:sp>
        <p:nvSpPr>
          <p:cNvPr id="5" name="Rectangle 13"/>
          <p:cNvSpPr>
            <a:spLocks noGrp="1" noChangeArrowheads="1"/>
          </p:cNvSpPr>
          <p:nvPr>
            <p:ph type="sldNum" sz="quarter" idx="12"/>
          </p:nvPr>
        </p:nvSpPr>
        <p:spPr/>
        <p:txBody>
          <a:bodyPr/>
          <a:lstStyle>
            <a:lvl1pPr>
              <a:defRPr/>
            </a:lvl1pPr>
          </a:lstStyle>
          <a:p>
            <a:pPr>
              <a:defRPr/>
            </a:pPr>
            <a:fld id="{02142C58-1B88-466B-81E0-7ADEAC9FAF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87064"/>
      </p:ext>
    </p:extLst>
  </p:cSld>
  <p:clrMapOvr>
    <a:masterClrMapping/>
  </p:clrMapOvr>
  <p:transition advClick="0">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endParaRPr lang="en-US">
              <a:solidFill>
                <a:srgbClr val="003366"/>
              </a:solidFill>
            </a:endParaRPr>
          </a:p>
        </p:txBody>
      </p:sp>
      <p:sp>
        <p:nvSpPr>
          <p:cNvPr id="3" name="Rectangle 12"/>
          <p:cNvSpPr>
            <a:spLocks noGrp="1" noChangeArrowheads="1"/>
          </p:cNvSpPr>
          <p:nvPr>
            <p:ph type="ftr" sz="quarter" idx="11"/>
          </p:nvPr>
        </p:nvSpPr>
        <p:spPr/>
        <p:txBody>
          <a:bodyPr/>
          <a:lstStyle>
            <a:lvl1pPr>
              <a:defRPr/>
            </a:lvl1pPr>
          </a:lstStyle>
          <a:p>
            <a:pPr>
              <a:defRPr/>
            </a:pPr>
            <a:endParaRPr lang="en-US">
              <a:solidFill>
                <a:srgbClr val="003366"/>
              </a:solidFill>
            </a:endParaRPr>
          </a:p>
        </p:txBody>
      </p:sp>
      <p:sp>
        <p:nvSpPr>
          <p:cNvPr id="4" name="Rectangle 13"/>
          <p:cNvSpPr>
            <a:spLocks noGrp="1" noChangeArrowheads="1"/>
          </p:cNvSpPr>
          <p:nvPr>
            <p:ph type="sldNum" sz="quarter" idx="12"/>
          </p:nvPr>
        </p:nvSpPr>
        <p:spPr/>
        <p:txBody>
          <a:bodyPr/>
          <a:lstStyle>
            <a:lvl1pPr>
              <a:defRPr/>
            </a:lvl1pPr>
          </a:lstStyle>
          <a:p>
            <a:pPr>
              <a:defRPr/>
            </a:pPr>
            <a:fld id="{B37D2B75-6AB9-4723-AE7B-9E3158A20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43287847"/>
      </p:ext>
    </p:extLst>
  </p:cSld>
  <p:clrMapOvr>
    <a:masterClrMapping/>
  </p:clrMapOvr>
  <p:transition advClick="0">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08CC5B10-F37F-470C-93AB-2200266C711B}" type="datetimeFigureOut">
              <a:rPr lang="en-US" altLang="en-US"/>
              <a:pPr>
                <a:defRPr/>
              </a:pPr>
              <a:t>1/26/2018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5436FD6-0E50-444A-BF51-D6148E272D52}"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defRPr/>
            </a:pPr>
            <a:endParaRPr lang="en-US">
              <a:solidFill>
                <a:srgbClr val="003366"/>
              </a:solidFill>
            </a:endParaRPr>
          </a:p>
        </p:txBody>
      </p:sp>
      <p:sp>
        <p:nvSpPr>
          <p:cNvPr id="6" name="Rectangle 12"/>
          <p:cNvSpPr>
            <a:spLocks noGrp="1" noChangeArrowheads="1"/>
          </p:cNvSpPr>
          <p:nvPr>
            <p:ph type="ftr" sz="quarter" idx="11"/>
          </p:nvPr>
        </p:nvSpPr>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p:txBody>
          <a:bodyPr/>
          <a:lstStyle>
            <a:lvl1pPr>
              <a:defRPr/>
            </a:lvl1pPr>
          </a:lstStyle>
          <a:p>
            <a:pPr>
              <a:defRPr/>
            </a:pPr>
            <a:fld id="{CD1F059C-BF2A-4284-9D01-2BC88E4371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9736767"/>
      </p:ext>
    </p:extLst>
  </p:cSld>
  <p:clrMapOvr>
    <a:masterClrMapping/>
  </p:clrMapOvr>
  <p:transition advClick="0">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defRPr/>
            </a:pPr>
            <a:endParaRPr lang="en-US">
              <a:solidFill>
                <a:srgbClr val="003366"/>
              </a:solidFill>
            </a:endParaRPr>
          </a:p>
        </p:txBody>
      </p:sp>
      <p:sp>
        <p:nvSpPr>
          <p:cNvPr id="6" name="Rectangle 12"/>
          <p:cNvSpPr>
            <a:spLocks noGrp="1" noChangeArrowheads="1"/>
          </p:cNvSpPr>
          <p:nvPr>
            <p:ph type="ftr" sz="quarter" idx="11"/>
          </p:nvPr>
        </p:nvSpPr>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p:txBody>
          <a:bodyPr/>
          <a:lstStyle>
            <a:lvl1pPr>
              <a:defRPr/>
            </a:lvl1pPr>
          </a:lstStyle>
          <a:p>
            <a:pPr>
              <a:defRPr/>
            </a:pPr>
            <a:fld id="{A77E1BF1-6A1E-4801-B522-DDF1870C10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0808018"/>
      </p:ext>
    </p:extLst>
  </p:cSld>
  <p:clrMapOvr>
    <a:masterClrMapping/>
  </p:clrMapOvr>
  <p:transition advClick="0">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p:txBody>
          <a:bodyPr/>
          <a:lstStyle>
            <a:lvl1pPr>
              <a:defRPr/>
            </a:lvl1pPr>
          </a:lstStyle>
          <a:p>
            <a:pPr>
              <a:defRPr/>
            </a:pPr>
            <a:fld id="{55D979F1-BA51-44A6-B825-002B4B8307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0336818"/>
      </p:ext>
    </p:extLst>
  </p:cSld>
  <p:clrMapOvr>
    <a:masterClrMapping/>
  </p:clrMapOvr>
  <p:transition advClick="0">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p:txBody>
          <a:bodyPr/>
          <a:lstStyle>
            <a:lvl1pPr>
              <a:defRPr/>
            </a:lvl1pPr>
          </a:lstStyle>
          <a:p>
            <a:pPr>
              <a:defRPr/>
            </a:pPr>
            <a:fld id="{9BEAD3DA-F3C8-4A84-BD1D-D0D4EE732E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0171337"/>
      </p:ext>
    </p:extLst>
  </p:cSld>
  <p:clrMapOvr>
    <a:masterClrMapping/>
  </p:clrMapOvr>
  <p:transition advClick="0">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882ECC8A-0BF6-4519-A0FF-33CFB8C2B6C7}" type="datetimeFigureOut">
              <a:rPr lang="en-US" altLang="en-US"/>
              <a:pPr>
                <a:defRPr/>
              </a:pPr>
              <a:t>1/26/2018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19DCA6-FE4C-4ACA-9234-B7F17542B54F}"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9F4AC358-8F53-44F4-B7D7-62FE40B3F33D}" type="datetimeFigureOut">
              <a:rPr lang="en-US" altLang="en-US"/>
              <a:pPr>
                <a:defRPr/>
              </a:pPr>
              <a:t>1/26/2018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E5D04AD-96DF-47F2-B03B-81C2B717FDE2}"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6355B-D9BC-4E7A-AEBE-4C905FEEF6C2}" type="datetimeFigureOut">
              <a:rPr lang="en-US" altLang="en-US"/>
              <a:pPr>
                <a:defRPr/>
              </a:pPr>
              <a:t>1/26/2018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46BD1F2-50CF-471C-B373-5FAC80A382BA}"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C6CFD1-B5C2-4AD0-83F6-19308598D8A4}" type="datetimeFigureOut">
              <a:rPr lang="en-US" altLang="en-US"/>
              <a:pPr>
                <a:defRPr/>
              </a:pPr>
              <a:t>1/26/2018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2153195-9EE6-42F7-AF51-5E6B4B6D6FB6}"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D7BCAD5-FFB8-4AD8-9C5C-B7547FF884E1}" type="datetimeFigureOut">
              <a:rPr lang="en-US" altLang="en-US"/>
              <a:pPr>
                <a:defRPr/>
              </a:pPr>
              <a:t>1/26/2018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B7018E8-91C3-46E5-ACFF-335DDC004765}"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794E6E5-C955-43D8-802C-6BC8384E9AEF}" type="datetimeFigureOut">
              <a:rPr lang="en-US" altLang="en-US"/>
              <a:pPr>
                <a:defRPr/>
              </a:pPr>
              <a:t>1/26/2018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453C0C7-7FDE-4A5B-ABB9-CA7FBA23250F}"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CE2570E-CEB7-426D-AEA2-97F34DBB2B40}" type="datetimeFigureOut">
              <a:rPr lang="en-US" altLang="en-US"/>
              <a:pPr>
                <a:defRPr/>
              </a:pPr>
              <a:t>1/26/2018</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49D4E39-FCF9-435F-BD08-513B75D3FA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sndAc>
      <p:stSnd>
        <p:snd r:embed="rId13" name="Explosion"/>
      </p:stSnd>
    </p:sndAc>
  </p:transition>
  <p:txStyles>
    <p:titleStyle>
      <a:lvl1pPr algn="ctr" defTabSz="457200" rtl="0" eaLnBrk="0" fontAlgn="base" hangingPunct="0">
        <a:spcBef>
          <a:spcPct val="0"/>
        </a:spcBef>
        <a:spcAft>
          <a:spcPct val="0"/>
        </a:spcAft>
        <a:defRPr sz="4400" kern="1200">
          <a:solidFill>
            <a:schemeClr val="tx1"/>
          </a:solidFill>
          <a:latin typeface="+mj-lt"/>
          <a:ea typeface="Geneva" pitchFamily="-8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2pPr>
      <a:lvl3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3pPr>
      <a:lvl4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4pPr>
      <a:lvl5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5pPr>
      <a:lvl6pPr marL="457200" algn="ctr" defTabSz="457200" rtl="0" fontAlgn="base">
        <a:spcBef>
          <a:spcPct val="0"/>
        </a:spcBef>
        <a:spcAft>
          <a:spcPct val="0"/>
        </a:spcAft>
        <a:defRPr sz="4400">
          <a:solidFill>
            <a:schemeClr val="tx1"/>
          </a:solidFill>
          <a:latin typeface="Calibri" pitchFamily="34" charset="0"/>
          <a:ea typeface="Geneva" pitchFamily="-84" charset="-128"/>
        </a:defRPr>
      </a:lvl6pPr>
      <a:lvl7pPr marL="914400" algn="ctr" defTabSz="457200" rtl="0" fontAlgn="base">
        <a:spcBef>
          <a:spcPct val="0"/>
        </a:spcBef>
        <a:spcAft>
          <a:spcPct val="0"/>
        </a:spcAft>
        <a:defRPr sz="4400">
          <a:solidFill>
            <a:schemeClr val="tx1"/>
          </a:solidFill>
          <a:latin typeface="Calibri" pitchFamily="34" charset="0"/>
          <a:ea typeface="Geneva" pitchFamily="-84" charset="-128"/>
        </a:defRPr>
      </a:lvl7pPr>
      <a:lvl8pPr marL="1371600" algn="ctr" defTabSz="457200" rtl="0" fontAlgn="base">
        <a:spcBef>
          <a:spcPct val="0"/>
        </a:spcBef>
        <a:spcAft>
          <a:spcPct val="0"/>
        </a:spcAft>
        <a:defRPr sz="4400">
          <a:solidFill>
            <a:schemeClr val="tx1"/>
          </a:solidFill>
          <a:latin typeface="Calibri" pitchFamily="34" charset="0"/>
          <a:ea typeface="Geneva" pitchFamily="-84" charset="-128"/>
        </a:defRPr>
      </a:lvl8pPr>
      <a:lvl9pPr marL="1828800" algn="ctr" defTabSz="457200" rtl="0" fontAlgn="base">
        <a:spcBef>
          <a:spcPct val="0"/>
        </a:spcBef>
        <a:spcAft>
          <a:spcPct val="0"/>
        </a:spcAft>
        <a:defRPr sz="4400">
          <a:solidFill>
            <a:schemeClr val="tx1"/>
          </a:solidFill>
          <a:latin typeface="Calibri" pitchFamily="34" charset="0"/>
          <a:ea typeface="Geneva" pitchFamily="-8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8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8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8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8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457200" y="1343025"/>
            <a:ext cx="82296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Text here (level one)</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51" name="Rectangle 1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pic>
        <p:nvPicPr>
          <p:cNvPr id="10254" name="Picture 14" descr="PowerPoint Banner 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05500"/>
            <a:ext cx="9144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780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Black" panose="020B0A04020102020204" pitchFamily="34" charset="0"/>
        </a:defRPr>
      </a:lvl2pPr>
      <a:lvl3pPr algn="ctr" rtl="0" eaLnBrk="1" fontAlgn="base" hangingPunct="1">
        <a:spcBef>
          <a:spcPct val="0"/>
        </a:spcBef>
        <a:spcAft>
          <a:spcPct val="0"/>
        </a:spcAft>
        <a:defRPr sz="3600">
          <a:solidFill>
            <a:schemeClr val="tx1"/>
          </a:solidFill>
          <a:latin typeface="Arial Black" panose="020B0A04020102020204" pitchFamily="34" charset="0"/>
        </a:defRPr>
      </a:lvl3pPr>
      <a:lvl4pPr algn="ctr" rtl="0" eaLnBrk="1" fontAlgn="base" hangingPunct="1">
        <a:spcBef>
          <a:spcPct val="0"/>
        </a:spcBef>
        <a:spcAft>
          <a:spcPct val="0"/>
        </a:spcAft>
        <a:defRPr sz="3600">
          <a:solidFill>
            <a:schemeClr val="tx1"/>
          </a:solidFill>
          <a:latin typeface="Arial Black" panose="020B0A04020102020204" pitchFamily="34" charset="0"/>
        </a:defRPr>
      </a:lvl4pPr>
      <a:lvl5pPr algn="ctr" rtl="0" eaLnBrk="1" fontAlgn="base" hangingPunct="1">
        <a:spcBef>
          <a:spcPct val="0"/>
        </a:spcBef>
        <a:spcAft>
          <a:spcPct val="0"/>
        </a:spcAft>
        <a:defRPr sz="3600">
          <a:solidFill>
            <a:schemeClr val="tx1"/>
          </a:solidFill>
          <a:latin typeface="Arial Black" panose="020B0A04020102020204" pitchFamily="34" charset="0"/>
        </a:defRPr>
      </a:lvl5pPr>
      <a:lvl6pPr marL="457200" algn="ctr" rtl="0" eaLnBrk="1" fontAlgn="base" hangingPunct="1">
        <a:spcBef>
          <a:spcPct val="0"/>
        </a:spcBef>
        <a:spcAft>
          <a:spcPct val="0"/>
        </a:spcAft>
        <a:defRPr sz="3600">
          <a:solidFill>
            <a:schemeClr val="tx1"/>
          </a:solidFill>
          <a:latin typeface="Arial Black" panose="020B0A04020102020204" pitchFamily="34" charset="0"/>
        </a:defRPr>
      </a:lvl6pPr>
      <a:lvl7pPr marL="914400" algn="ctr" rtl="0" eaLnBrk="1" fontAlgn="base" hangingPunct="1">
        <a:spcBef>
          <a:spcPct val="0"/>
        </a:spcBef>
        <a:spcAft>
          <a:spcPct val="0"/>
        </a:spcAft>
        <a:defRPr sz="3600">
          <a:solidFill>
            <a:schemeClr val="tx1"/>
          </a:solidFill>
          <a:latin typeface="Arial Black" panose="020B0A04020102020204" pitchFamily="34" charset="0"/>
        </a:defRPr>
      </a:lvl7pPr>
      <a:lvl8pPr marL="1371600" algn="ctr" rtl="0" eaLnBrk="1" fontAlgn="base" hangingPunct="1">
        <a:spcBef>
          <a:spcPct val="0"/>
        </a:spcBef>
        <a:spcAft>
          <a:spcPct val="0"/>
        </a:spcAft>
        <a:defRPr sz="3600">
          <a:solidFill>
            <a:schemeClr val="tx1"/>
          </a:solidFill>
          <a:latin typeface="Arial Black" panose="020B0A04020102020204" pitchFamily="34" charset="0"/>
        </a:defRPr>
      </a:lvl8pPr>
      <a:lvl9pPr marL="1828800" algn="ctr" rtl="0" eaLnBrk="1" fontAlgn="base" hangingPunct="1">
        <a:spcBef>
          <a:spcPct val="0"/>
        </a:spcBef>
        <a:spcAft>
          <a:spcPct val="0"/>
        </a:spcAft>
        <a:defRPr sz="3600">
          <a:solidFill>
            <a:schemeClr val="tx1"/>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defRPr/>
                </a:pPr>
                <a:endParaRPr lang="en-US" altLang="en-US" smtClean="0">
                  <a:solidFill>
                    <a:srgbClr val="003366"/>
                  </a:solidFill>
                  <a:ea typeface="+mn-ea"/>
                </a:endParaRPr>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GB">
                  <a:solidFill>
                    <a:srgbClr val="003366"/>
                  </a:solidFill>
                  <a:latin typeface="Arial" charset="0"/>
                  <a:ea typeface="+mn-ea"/>
                </a:endParaRPr>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defRPr/>
                </a:pPr>
                <a:endParaRPr lang="en-US" altLang="en-US" smtClean="0">
                  <a:solidFill>
                    <a:srgbClr val="003366"/>
                  </a:solidFill>
                  <a:ea typeface="+mn-ea"/>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a:defRPr/>
                </a:pPr>
                <a:endParaRPr lang="en-US" altLang="en-US" smtClean="0">
                  <a:solidFill>
                    <a:srgbClr val="003366"/>
                  </a:solidFill>
                  <a:ea typeface="+mn-ea"/>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31"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defTabSz="914400">
              <a:defRPr/>
            </a:pPr>
            <a:endParaRPr lang="en-US">
              <a:solidFill>
                <a:srgbClr val="003366"/>
              </a:solidFill>
              <a:latin typeface="Arial" charset="0"/>
              <a:ea typeface="+mn-ea"/>
            </a:endParaRPr>
          </a:p>
        </p:txBody>
      </p:sp>
      <p:sp>
        <p:nvSpPr>
          <p:cNvPr id="133132"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defTabSz="914400">
              <a:defRPr/>
            </a:pPr>
            <a:endParaRPr lang="en-US">
              <a:solidFill>
                <a:srgbClr val="003366"/>
              </a:solidFill>
              <a:latin typeface="Arial" charset="0"/>
              <a:ea typeface="+mn-ea"/>
            </a:endParaRPr>
          </a:p>
        </p:txBody>
      </p:sp>
      <p:sp>
        <p:nvSpPr>
          <p:cNvPr id="133133"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defTabSz="914400">
              <a:defRPr/>
            </a:pPr>
            <a:fld id="{99525BC2-3F17-4FCA-92F8-36D4510DDADC}" type="slidenum">
              <a:rPr lang="en-US">
                <a:solidFill>
                  <a:srgbClr val="FFFFFF"/>
                </a:solidFill>
                <a:latin typeface="Arial" charset="0"/>
                <a:ea typeface="+mn-ea"/>
              </a:rPr>
              <a:pPr defTabSz="914400">
                <a:defRPr/>
              </a:pPr>
              <a:t>‹#›</a:t>
            </a:fld>
            <a:endParaRPr lang="en-US">
              <a:solidFill>
                <a:srgbClr val="FFFFFF"/>
              </a:solidFill>
              <a:latin typeface="Arial" charset="0"/>
              <a:ea typeface="+mn-ea"/>
            </a:endParaRPr>
          </a:p>
        </p:txBody>
      </p:sp>
    </p:spTree>
    <p:extLst>
      <p:ext uri="{BB962C8B-B14F-4D97-AF65-F5344CB8AC3E}">
        <p14:creationId xmlns:p14="http://schemas.microsoft.com/office/powerpoint/2010/main" val="19146005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advClick="0">
    <p:zoom dir="in"/>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nmds-sc-online.org.uk/"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skillsforcare.org.uk/WDFmembersdec" TargetMode="External"/><Relationship Id="rId5" Type="http://schemas.openxmlformats.org/officeDocument/2006/relationships/hyperlink" Target="http://www.skillsforcare.org.uk/partnershipaccess"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skillsforcare.org.uk/WDFnmds-sc" TargetMode="Externa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www.skillsforcare.org.uk/partnershipaccess" TargetMode="Externa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www.skillsforcare.org.uk/Learning-development/Apprenticeships/Funding-and-the-levy.aspx" TargetMode="External"/><Relationship Id="rId5" Type="http://schemas.openxmlformats.org/officeDocument/2006/relationships/hyperlink" Target="http://www.skillsforcare.org.uk/Documents/Learning-and-development/Apprenticeships/Funding/A-levy-paying-employers-journey.pdf" TargetMode="Externa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bin"/><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11.jpeg"/><Relationship Id="rId4" Type="http://schemas.openxmlformats.org/officeDocument/2006/relationships/diagramData" Target="../diagrams/data1.xm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audio" Target="../media/audio1.bin"/><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9.png"/><Relationship Id="rId10" Type="http://schemas.openxmlformats.org/officeDocument/2006/relationships/diagramData" Target="../diagrams/data3.xml"/><Relationship Id="rId4" Type="http://schemas.openxmlformats.org/officeDocument/2006/relationships/image" Target="../media/image10.png"/><Relationship Id="rId9" Type="http://schemas.microsoft.com/office/2007/relationships/diagramDrawing" Target="../diagrams/drawing2.xml"/><Relationship Id="rId14" Type="http://schemas.microsoft.com/office/2007/relationships/diagramDrawing" Target="../diagrams/drawing3.xml"/></Relationships>
</file>

<file path=ppt/slides/_rels/slide3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bin"/><Relationship Id="rId7" Type="http://schemas.openxmlformats.org/officeDocument/2006/relationships/hyperlink" Target="https://www.gov.uk/government/publications/draft-legislation-regulations-for-the-calculation-payment-and-recovery-of-the-apprenticehip-lev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estimate-my-apprenticeship-funding.sfa.bis.gov.uk/" TargetMode="External"/><Relationship Id="rId5" Type="http://schemas.openxmlformats.org/officeDocument/2006/relationships/hyperlink" Target="https://www.gov.uk/government/collections/apprenticeship-changes" TargetMode="Externa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hyperlink" Target="http://www.scils.co.uk/"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skillsforcare.org.uk/WDFunits"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OWL-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317500"/>
            <a:ext cx="51562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457326"/>
      </p:ext>
    </p:extLst>
  </p:cSld>
  <p:clrMapOvr>
    <a:masterClrMapping/>
  </p:clrMapOvr>
  <p:transition spd="slow">
    <p:fade/>
    <p:sndAc>
      <p:stSnd>
        <p:snd r:embed="rId3" name="Opening"/>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6" name="TextBox 5"/>
          <p:cNvSpPr txBox="1"/>
          <p:nvPr/>
        </p:nvSpPr>
        <p:spPr>
          <a:xfrm>
            <a:off x="2016369" y="93663"/>
            <a:ext cx="7048608" cy="523220"/>
          </a:xfrm>
          <a:prstGeom prst="rect">
            <a:avLst/>
          </a:prstGeom>
          <a:noFill/>
        </p:spPr>
        <p:txBody>
          <a:bodyPr wrap="square">
            <a:spAutoFit/>
          </a:bodyPr>
          <a:lstStyle/>
          <a:p>
            <a:pPr eaLnBrk="1" hangingPunct="1">
              <a:defRPr/>
            </a:pPr>
            <a:r>
              <a:rPr lang="en-GB" sz="2800" b="1" dirty="0" smtClean="0">
                <a:solidFill>
                  <a:srgbClr val="F79646">
                    <a:lumMod val="20000"/>
                    <a:lumOff val="80000"/>
                  </a:srgbClr>
                </a:solidFill>
                <a:latin typeface="Century Gothic" panose="020B0502020202020204" pitchFamily="34" charset="0"/>
              </a:rPr>
              <a:t>What is the National Minimum Data Set?</a:t>
            </a:r>
            <a:endParaRPr lang="en-GB" sz="28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893762" y="1254884"/>
            <a:ext cx="8015775" cy="5075577"/>
          </a:xfrm>
        </p:spPr>
        <p:txBody>
          <a:bodyPr anchor="t" anchorCtr="0"/>
          <a:lstStyle/>
          <a:p>
            <a:pPr marR="2800"/>
            <a:r>
              <a:rPr lang="en-GB" sz="3600" b="1" dirty="0" smtClean="0">
                <a:solidFill>
                  <a:srgbClr val="000000"/>
                </a:solidFill>
                <a:latin typeface="Century Gothic" panose="020B0502020202020204" pitchFamily="34" charset="0"/>
              </a:rPr>
              <a:t>2</a:t>
            </a:r>
            <a:r>
              <a:rPr lang="en-GB" sz="3600" b="1" dirty="0">
                <a:solidFill>
                  <a:srgbClr val="000000"/>
                </a:solidFill>
                <a:latin typeface="Century Gothic" panose="020B0502020202020204" pitchFamily="34" charset="0"/>
              </a:rPr>
              <a:t>. Get your NMDS-SC </a:t>
            </a:r>
            <a:r>
              <a:rPr lang="en-GB" sz="3600" b="1" dirty="0" smtClean="0">
                <a:solidFill>
                  <a:srgbClr val="000000"/>
                </a:solidFill>
                <a:latin typeface="Century Gothic" panose="020B0502020202020204" pitchFamily="34" charset="0"/>
              </a:rPr>
              <a:t>number</a:t>
            </a:r>
          </a:p>
          <a:p>
            <a:pPr marR="2800"/>
            <a:endParaRPr lang="en-GB" sz="1200" dirty="0">
              <a:solidFill>
                <a:srgbClr val="000000"/>
              </a:solidFill>
              <a:latin typeface="Century Gothic" panose="020B0502020202020204" pitchFamily="34" charset="0"/>
            </a:endParaRPr>
          </a:p>
          <a:p>
            <a:pPr marR="2800" lvl="1"/>
            <a:r>
              <a:rPr lang="en-GB" sz="2800" dirty="0">
                <a:solidFill>
                  <a:srgbClr val="000000"/>
                </a:solidFill>
                <a:latin typeface="Century Gothic" panose="020B0502020202020204" pitchFamily="34" charset="0"/>
              </a:rPr>
              <a:t>If you’re not already on the National Minimum Data Set for Social Care (NMDS-SC) then you’ll need to set up an account. The NMDS-SC is an online data collection for the whole adult social care workforce and sector</a:t>
            </a:r>
            <a:r>
              <a:rPr lang="en-GB" sz="2800" dirty="0" smtClean="0">
                <a:solidFill>
                  <a:srgbClr val="000000"/>
                </a:solidFill>
                <a:latin typeface="Century Gothic" panose="020B0502020202020204" pitchFamily="34" charset="0"/>
              </a:rPr>
              <a:t>.</a:t>
            </a:r>
          </a:p>
          <a:p>
            <a:pPr marR="2800"/>
            <a:r>
              <a:rPr lang="en-GB" sz="3200" dirty="0" smtClean="0">
                <a:solidFill>
                  <a:srgbClr val="000000"/>
                </a:solidFill>
                <a:latin typeface="Century Gothic" panose="020B0502020202020204" pitchFamily="34" charset="0"/>
              </a:rPr>
              <a:t> </a:t>
            </a:r>
            <a:endParaRPr lang="en-GB" sz="3200" dirty="0">
              <a:solidFill>
                <a:srgbClr val="000000"/>
              </a:solidFill>
              <a:latin typeface="Century Gothic" panose="020B0502020202020204" pitchFamily="34" charset="0"/>
            </a:endParaRPr>
          </a:p>
          <a:p>
            <a:pPr marR="2800" lvl="1"/>
            <a:r>
              <a:rPr lang="en-GB" sz="2800" dirty="0">
                <a:solidFill>
                  <a:srgbClr val="000000"/>
                </a:solidFill>
                <a:latin typeface="Century Gothic" panose="020B0502020202020204" pitchFamily="34" charset="0"/>
              </a:rPr>
              <a:t>Visit </a:t>
            </a:r>
            <a:r>
              <a:rPr lang="en-GB" sz="2800" b="1" dirty="0" smtClean="0">
                <a:solidFill>
                  <a:srgbClr val="000000"/>
                </a:solidFill>
                <a:latin typeface="Century Gothic" panose="020B0502020202020204" pitchFamily="34" charset="0"/>
                <a:hlinkClick r:id="rId5"/>
              </a:rPr>
              <a:t>www.nmds-sc-online.org.uk</a:t>
            </a:r>
            <a:r>
              <a:rPr lang="en-GB" sz="2800" b="1" dirty="0" smtClean="0">
                <a:solidFill>
                  <a:srgbClr val="000000"/>
                </a:solidFill>
                <a:latin typeface="Century Gothic" panose="020B0502020202020204" pitchFamily="34" charset="0"/>
              </a:rPr>
              <a:t>  </a:t>
            </a:r>
            <a:r>
              <a:rPr lang="en-GB" sz="2800" dirty="0">
                <a:solidFill>
                  <a:srgbClr val="000000"/>
                </a:solidFill>
                <a:latin typeface="Century Gothic" panose="020B0502020202020204" pitchFamily="34" charset="0"/>
              </a:rPr>
              <a:t>for more information and how to get started</a:t>
            </a:r>
            <a:r>
              <a:rPr lang="en-GB" sz="2800" dirty="0" smtClean="0">
                <a:solidFill>
                  <a:srgbClr val="000000"/>
                </a:solidFill>
                <a:latin typeface="Century Gothic" panose="020B0502020202020204" pitchFamily="34" charset="0"/>
              </a:rPr>
              <a:t>.</a:t>
            </a:r>
            <a:endParaRPr lang="en-GB" sz="28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58094759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The National Minimum Data Set</a:t>
            </a:r>
            <a:endParaRPr lang="en-GB" sz="32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893762" y="1419008"/>
            <a:ext cx="8015775" cy="4713506"/>
          </a:xfrm>
        </p:spPr>
        <p:txBody>
          <a:bodyPr anchor="t" anchorCtr="0"/>
          <a:lstStyle/>
          <a:p>
            <a:pPr marR="2800"/>
            <a:r>
              <a:rPr lang="en-GB" sz="3600" b="1" dirty="0" smtClean="0">
                <a:solidFill>
                  <a:srgbClr val="000000"/>
                </a:solidFill>
                <a:latin typeface="Century Gothic" panose="020B0502020202020204" pitchFamily="34" charset="0"/>
              </a:rPr>
              <a:t>What are the benefits of registering and maintaining the NMDS-SC for:</a:t>
            </a:r>
          </a:p>
          <a:p>
            <a:pPr marR="2800"/>
            <a:endParaRPr lang="en-GB" sz="3600" b="1" dirty="0" smtClean="0">
              <a:solidFill>
                <a:srgbClr val="000000"/>
              </a:solidFill>
              <a:latin typeface="Century Gothic" panose="020B0502020202020204" pitchFamily="34" charset="0"/>
            </a:endParaRPr>
          </a:p>
          <a:p>
            <a:pPr marL="571500" marR="2800" indent="-571500">
              <a:buFont typeface="Arial" panose="020B0604020202020204" pitchFamily="34" charset="0"/>
              <a:buChar char="•"/>
            </a:pPr>
            <a:r>
              <a:rPr lang="en-GB" sz="3600" dirty="0" smtClean="0">
                <a:solidFill>
                  <a:srgbClr val="000000"/>
                </a:solidFill>
                <a:latin typeface="Century Gothic" panose="020B0502020202020204" pitchFamily="34" charset="0"/>
              </a:rPr>
              <a:t>Government</a:t>
            </a:r>
            <a:endParaRPr lang="en-GB" sz="3600" dirty="0">
              <a:solidFill>
                <a:srgbClr val="000000"/>
              </a:solidFill>
              <a:latin typeface="Century Gothic" panose="020B0502020202020204" pitchFamily="34" charset="0"/>
            </a:endParaRPr>
          </a:p>
          <a:p>
            <a:pPr marL="571500" marR="2800" indent="-571500">
              <a:buFont typeface="Arial" panose="020B0604020202020204" pitchFamily="34" charset="0"/>
              <a:buChar char="•"/>
            </a:pPr>
            <a:endParaRPr lang="en-GB" sz="3600" dirty="0" smtClean="0">
              <a:solidFill>
                <a:srgbClr val="000000"/>
              </a:solidFill>
              <a:latin typeface="Century Gothic" panose="020B0502020202020204" pitchFamily="34" charset="0"/>
            </a:endParaRPr>
          </a:p>
          <a:p>
            <a:pPr marL="571500" marR="2800" indent="-571500">
              <a:buFont typeface="Arial" panose="020B0604020202020204" pitchFamily="34" charset="0"/>
              <a:buChar char="•"/>
            </a:pPr>
            <a:r>
              <a:rPr lang="en-GB" sz="3600" dirty="0" smtClean="0">
                <a:solidFill>
                  <a:srgbClr val="000000"/>
                </a:solidFill>
                <a:latin typeface="Century Gothic" panose="020B0502020202020204" pitchFamily="34" charset="0"/>
              </a:rPr>
              <a:t>Your organisation</a:t>
            </a:r>
            <a:endParaRPr lang="en-GB" sz="28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7089646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6" name="TextBox 5"/>
          <p:cNvSpPr txBox="1"/>
          <p:nvPr/>
        </p:nvSpPr>
        <p:spPr>
          <a:xfrm>
            <a:off x="2016369" y="55563"/>
            <a:ext cx="7048608"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What are Partnerships?</a:t>
            </a:r>
            <a:endParaRPr lang="en-GB" sz="32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704850" y="1244348"/>
            <a:ext cx="8204687" cy="5063855"/>
          </a:xfrm>
        </p:spPr>
        <p:txBody>
          <a:bodyPr anchor="t" anchorCtr="0"/>
          <a:lstStyle/>
          <a:p>
            <a:pPr marR="2800"/>
            <a:r>
              <a:rPr lang="en-GB" sz="3600" b="1" dirty="0" smtClean="0">
                <a:solidFill>
                  <a:srgbClr val="000000"/>
                </a:solidFill>
                <a:latin typeface="HelveticaNeueLT Std"/>
              </a:rPr>
              <a:t>3</a:t>
            </a:r>
            <a:r>
              <a:rPr lang="en-GB" sz="3600" b="1" dirty="0">
                <a:solidFill>
                  <a:srgbClr val="000000"/>
                </a:solidFill>
                <a:latin typeface="Century Gothic" panose="020B0502020202020204" pitchFamily="34" charset="0"/>
              </a:rPr>
              <a:t>. Join a partnership </a:t>
            </a:r>
            <a:endParaRPr lang="en-GB" sz="3600" dirty="0">
              <a:solidFill>
                <a:srgbClr val="000000"/>
              </a:solidFill>
              <a:latin typeface="Century Gothic" panose="020B0502020202020204" pitchFamily="34" charset="0"/>
            </a:endParaRPr>
          </a:p>
          <a:p>
            <a:pPr marR="2800" lvl="1"/>
            <a:r>
              <a:rPr lang="en-GB" sz="2800" dirty="0">
                <a:solidFill>
                  <a:srgbClr val="000000"/>
                </a:solidFill>
                <a:latin typeface="Century Gothic" panose="020B0502020202020204" pitchFamily="34" charset="0"/>
              </a:rPr>
              <a:t>Review the partnerships and decide which one you want to join. </a:t>
            </a:r>
            <a:endParaRPr lang="en-GB" sz="2800" dirty="0" smtClean="0">
              <a:solidFill>
                <a:srgbClr val="000000"/>
              </a:solidFill>
              <a:latin typeface="Century Gothic" panose="020B0502020202020204" pitchFamily="34" charset="0"/>
            </a:endParaRPr>
          </a:p>
          <a:p>
            <a:pPr marR="2800" lvl="1"/>
            <a:r>
              <a:rPr lang="en-GB" sz="2800" dirty="0" smtClean="0">
                <a:solidFill>
                  <a:srgbClr val="000000"/>
                </a:solidFill>
                <a:latin typeface="Century Gothic" panose="020B0502020202020204" pitchFamily="34" charset="0"/>
              </a:rPr>
              <a:t>For </a:t>
            </a:r>
            <a:r>
              <a:rPr lang="en-GB" sz="2800" dirty="0">
                <a:solidFill>
                  <a:srgbClr val="000000"/>
                </a:solidFill>
                <a:latin typeface="Century Gothic" panose="020B0502020202020204" pitchFamily="34" charset="0"/>
              </a:rPr>
              <a:t>details of partnerships </a:t>
            </a:r>
            <a:r>
              <a:rPr lang="en-GB" sz="2800" dirty="0" smtClean="0">
                <a:solidFill>
                  <a:srgbClr val="000000"/>
                </a:solidFill>
                <a:latin typeface="Century Gothic" panose="020B0502020202020204" pitchFamily="34" charset="0"/>
              </a:rPr>
              <a:t>visit: </a:t>
            </a:r>
            <a:r>
              <a:rPr lang="en-GB" sz="2800" b="1" dirty="0" smtClean="0">
                <a:solidFill>
                  <a:srgbClr val="000000"/>
                </a:solidFill>
                <a:latin typeface="Century Gothic" panose="020B0502020202020204" pitchFamily="34" charset="0"/>
                <a:hlinkClick r:id="rId5"/>
              </a:rPr>
              <a:t>www.skillsforcare.org.uk/partnershipaccess</a:t>
            </a:r>
            <a:r>
              <a:rPr lang="en-GB" sz="2800" b="1" dirty="0" smtClean="0">
                <a:solidFill>
                  <a:srgbClr val="000000"/>
                </a:solidFill>
                <a:latin typeface="Century Gothic" panose="020B0502020202020204" pitchFamily="34" charset="0"/>
              </a:rPr>
              <a:t> </a:t>
            </a:r>
            <a:endParaRPr lang="en-GB" sz="900" dirty="0" smtClean="0">
              <a:solidFill>
                <a:srgbClr val="000000"/>
              </a:solidFill>
              <a:latin typeface="Century Gothic" panose="020B0502020202020204" pitchFamily="34" charset="0"/>
            </a:endParaRPr>
          </a:p>
          <a:p>
            <a:pPr marR="2800" lvl="1"/>
            <a:r>
              <a:rPr lang="en-GB" sz="2800" dirty="0" smtClean="0">
                <a:solidFill>
                  <a:srgbClr val="000000"/>
                </a:solidFill>
                <a:latin typeface="Century Gothic" panose="020B0502020202020204" pitchFamily="34" charset="0"/>
              </a:rPr>
              <a:t>Send </a:t>
            </a:r>
            <a:r>
              <a:rPr lang="en-GB" sz="2800" dirty="0">
                <a:solidFill>
                  <a:srgbClr val="000000"/>
                </a:solidFill>
                <a:latin typeface="Century Gothic" panose="020B0502020202020204" pitchFamily="34" charset="0"/>
              </a:rPr>
              <a:t>your completed members declaration form to your chosen partnership. </a:t>
            </a:r>
            <a:endParaRPr lang="en-GB" sz="2800" dirty="0" smtClean="0">
              <a:solidFill>
                <a:srgbClr val="000000"/>
              </a:solidFill>
              <a:latin typeface="Century Gothic" panose="020B0502020202020204" pitchFamily="34" charset="0"/>
            </a:endParaRPr>
          </a:p>
          <a:p>
            <a:pPr marR="2800" lvl="1"/>
            <a:r>
              <a:rPr lang="en-GB" sz="2800" dirty="0" smtClean="0">
                <a:solidFill>
                  <a:srgbClr val="000000"/>
                </a:solidFill>
                <a:latin typeface="Century Gothic" panose="020B0502020202020204" pitchFamily="34" charset="0"/>
              </a:rPr>
              <a:t>Download </a:t>
            </a:r>
            <a:r>
              <a:rPr lang="en-GB" sz="2800" dirty="0">
                <a:solidFill>
                  <a:srgbClr val="000000"/>
                </a:solidFill>
                <a:latin typeface="Century Gothic" panose="020B0502020202020204" pitchFamily="34" charset="0"/>
              </a:rPr>
              <a:t>this </a:t>
            </a:r>
            <a:r>
              <a:rPr lang="en-GB" sz="2800" dirty="0" smtClean="0">
                <a:solidFill>
                  <a:srgbClr val="000000"/>
                </a:solidFill>
                <a:latin typeface="Century Gothic" panose="020B0502020202020204" pitchFamily="34" charset="0"/>
              </a:rPr>
              <a:t>from: </a:t>
            </a:r>
            <a:r>
              <a:rPr lang="en-GB" sz="2800" b="1" dirty="0" smtClean="0">
                <a:solidFill>
                  <a:srgbClr val="000000"/>
                </a:solidFill>
                <a:latin typeface="Century Gothic" panose="020B0502020202020204" pitchFamily="34" charset="0"/>
                <a:hlinkClick r:id="rId6"/>
              </a:rPr>
              <a:t>www.skillsforcare.org.uk/WDFmembersdec</a:t>
            </a:r>
            <a:r>
              <a:rPr lang="en-GB" sz="2800" b="1" dirty="0" smtClean="0">
                <a:solidFill>
                  <a:srgbClr val="000000"/>
                </a:solidFill>
                <a:latin typeface="Century Gothic" panose="020B0502020202020204" pitchFamily="34" charset="0"/>
              </a:rPr>
              <a:t>  </a:t>
            </a:r>
            <a:r>
              <a:rPr lang="en-GB" sz="2800" dirty="0">
                <a:solidFill>
                  <a:srgbClr val="000000"/>
                </a:solidFill>
                <a:latin typeface="Century Gothic" panose="020B0502020202020204" pitchFamily="34" charset="0"/>
              </a:rPr>
              <a:t>The partnership will send this to Skills for Care.</a:t>
            </a:r>
            <a:r>
              <a:rPr lang="en-GB" sz="2800" dirty="0">
                <a:solidFill>
                  <a:srgbClr val="000000"/>
                </a:solidFill>
                <a:latin typeface="HelveticaNeueLT Std"/>
              </a:rPr>
              <a:t> </a:t>
            </a:r>
          </a:p>
        </p:txBody>
      </p:sp>
    </p:spTree>
    <p:extLst>
      <p:ext uri="{BB962C8B-B14F-4D97-AF65-F5344CB8AC3E}">
        <p14:creationId xmlns:p14="http://schemas.microsoft.com/office/powerpoint/2010/main" val="170286905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How up to date does it need to be?</a:t>
            </a:r>
            <a:endParaRPr lang="en-GB" sz="32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893763" y="1244348"/>
            <a:ext cx="7793038" cy="5063855"/>
          </a:xfrm>
        </p:spPr>
        <p:txBody>
          <a:bodyPr anchor="t" anchorCtr="0"/>
          <a:lstStyle/>
          <a:p>
            <a:pPr marR="2800">
              <a:spcBef>
                <a:spcPts val="0"/>
              </a:spcBef>
            </a:pPr>
            <a:r>
              <a:rPr lang="en-GB" sz="3600" b="1" dirty="0" smtClean="0">
                <a:solidFill>
                  <a:srgbClr val="000000"/>
                </a:solidFill>
                <a:latin typeface="Century Gothic" panose="020B0502020202020204" pitchFamily="34" charset="0"/>
              </a:rPr>
              <a:t>4</a:t>
            </a:r>
            <a:r>
              <a:rPr lang="en-GB" sz="4000" b="1" dirty="0">
                <a:solidFill>
                  <a:srgbClr val="000000"/>
                </a:solidFill>
                <a:latin typeface="Century Gothic" panose="020B0502020202020204" pitchFamily="34" charset="0"/>
              </a:rPr>
              <a:t>. </a:t>
            </a:r>
            <a:r>
              <a:rPr lang="en-GB" sz="3600" b="1" dirty="0">
                <a:solidFill>
                  <a:srgbClr val="000000"/>
                </a:solidFill>
                <a:latin typeface="Century Gothic" panose="020B0502020202020204" pitchFamily="34" charset="0"/>
              </a:rPr>
              <a:t>Check that your NMDS-SC </a:t>
            </a:r>
            <a:r>
              <a:rPr lang="en-GB" sz="3600" b="1" dirty="0" smtClean="0">
                <a:solidFill>
                  <a:srgbClr val="000000"/>
                </a:solidFill>
                <a:latin typeface="Century Gothic" panose="020B0502020202020204" pitchFamily="34" charset="0"/>
              </a:rPr>
              <a:t>	account </a:t>
            </a:r>
            <a:r>
              <a:rPr lang="en-GB" sz="3600" b="1" dirty="0">
                <a:solidFill>
                  <a:srgbClr val="000000"/>
                </a:solidFill>
                <a:latin typeface="Century Gothic" panose="020B0502020202020204" pitchFamily="34" charset="0"/>
              </a:rPr>
              <a:t>complies with WDF </a:t>
            </a:r>
            <a:r>
              <a:rPr lang="en-GB" sz="3600" b="1" dirty="0" smtClean="0">
                <a:solidFill>
                  <a:srgbClr val="000000"/>
                </a:solidFill>
                <a:latin typeface="Century Gothic" panose="020B0502020202020204" pitchFamily="34" charset="0"/>
              </a:rPr>
              <a:t>	requirements</a:t>
            </a:r>
            <a:endParaRPr lang="en-GB" sz="4000" b="1" dirty="0" smtClean="0">
              <a:solidFill>
                <a:srgbClr val="000000"/>
              </a:solidFill>
              <a:latin typeface="Century Gothic" panose="020B0502020202020204" pitchFamily="34" charset="0"/>
            </a:endParaRPr>
          </a:p>
          <a:p>
            <a:pPr marR="2800">
              <a:spcBef>
                <a:spcPts val="0"/>
              </a:spcBef>
            </a:pPr>
            <a:endParaRPr lang="en-GB" dirty="0">
              <a:solidFill>
                <a:srgbClr val="000000"/>
              </a:solidFill>
              <a:latin typeface="Century Gothic" panose="020B0502020202020204" pitchFamily="34" charset="0"/>
            </a:endParaRPr>
          </a:p>
          <a:p>
            <a:pPr marR="2800" lvl="1"/>
            <a:r>
              <a:rPr lang="en-GB" sz="3200" dirty="0">
                <a:solidFill>
                  <a:srgbClr val="000000"/>
                </a:solidFill>
                <a:latin typeface="Century Gothic" panose="020B0502020202020204" pitchFamily="34" charset="0"/>
              </a:rPr>
              <a:t>Update your NMDS-SC account in line with the requirements for WDF. </a:t>
            </a:r>
            <a:endParaRPr lang="en-GB" sz="3200" dirty="0" smtClean="0">
              <a:solidFill>
                <a:srgbClr val="000000"/>
              </a:solidFill>
              <a:latin typeface="Century Gothic" panose="020B0502020202020204" pitchFamily="34" charset="0"/>
            </a:endParaRPr>
          </a:p>
          <a:p>
            <a:pPr marR="2800" lvl="1"/>
            <a:endParaRPr lang="en-GB" sz="2000" dirty="0" smtClean="0">
              <a:solidFill>
                <a:srgbClr val="000000"/>
              </a:solidFill>
              <a:latin typeface="Century Gothic" panose="020B0502020202020204" pitchFamily="34" charset="0"/>
            </a:endParaRPr>
          </a:p>
          <a:p>
            <a:pPr marR="2800" lvl="1"/>
            <a:r>
              <a:rPr lang="en-GB" sz="3200" dirty="0" smtClean="0">
                <a:solidFill>
                  <a:srgbClr val="000000"/>
                </a:solidFill>
                <a:latin typeface="Century Gothic" panose="020B0502020202020204" pitchFamily="34" charset="0"/>
              </a:rPr>
              <a:t>For </a:t>
            </a:r>
            <a:r>
              <a:rPr lang="en-GB" sz="3200" dirty="0">
                <a:solidFill>
                  <a:srgbClr val="000000"/>
                </a:solidFill>
                <a:latin typeface="Century Gothic" panose="020B0502020202020204" pitchFamily="34" charset="0"/>
              </a:rPr>
              <a:t>details of the requirements </a:t>
            </a:r>
            <a:r>
              <a:rPr lang="en-GB" sz="3200" dirty="0" smtClean="0">
                <a:solidFill>
                  <a:srgbClr val="000000"/>
                </a:solidFill>
                <a:latin typeface="Century Gothic" panose="020B0502020202020204" pitchFamily="34" charset="0"/>
              </a:rPr>
              <a:t>visit: </a:t>
            </a:r>
            <a:r>
              <a:rPr lang="en-GB" sz="3200" b="1" dirty="0">
                <a:solidFill>
                  <a:srgbClr val="000000"/>
                </a:solidFill>
                <a:latin typeface="Century Gothic" panose="020B0502020202020204" pitchFamily="34" charset="0"/>
                <a:hlinkClick r:id="rId5"/>
              </a:rPr>
              <a:t>www.skillsforcare.org.uk/WDFnmds-sc</a:t>
            </a:r>
            <a:r>
              <a:rPr lang="en-GB" sz="3200" b="1" dirty="0" smtClean="0">
                <a:solidFill>
                  <a:srgbClr val="000000"/>
                </a:solidFill>
                <a:latin typeface="Century Gothic" panose="020B0502020202020204" pitchFamily="34" charset="0"/>
              </a:rPr>
              <a:t>. </a:t>
            </a:r>
            <a:endParaRPr lang="en-GB" sz="3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57524146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How soon can I submit a claim?</a:t>
            </a:r>
            <a:endParaRPr lang="en-GB" sz="32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647700" y="1009650"/>
            <a:ext cx="8261837" cy="5719395"/>
          </a:xfrm>
        </p:spPr>
        <p:txBody>
          <a:bodyPr anchor="t" anchorCtr="0"/>
          <a:lstStyle/>
          <a:p>
            <a:pPr marR="2800"/>
            <a:r>
              <a:rPr lang="en-GB" sz="3200" b="1" dirty="0">
                <a:solidFill>
                  <a:srgbClr val="000000"/>
                </a:solidFill>
                <a:latin typeface="Century Gothic" panose="020B0502020202020204" pitchFamily="34" charset="0"/>
              </a:rPr>
              <a:t>5. Claim for completed units, </a:t>
            </a:r>
            <a:r>
              <a:rPr lang="en-GB" sz="3200" b="1" dirty="0" smtClean="0">
                <a:solidFill>
                  <a:srgbClr val="000000"/>
                </a:solidFill>
                <a:latin typeface="Century Gothic" panose="020B0502020202020204" pitchFamily="34" charset="0"/>
              </a:rPr>
              <a:t>	qualifications &amp; learning </a:t>
            </a:r>
            <a:r>
              <a:rPr lang="en-GB" sz="3200" b="1" dirty="0">
                <a:solidFill>
                  <a:srgbClr val="000000"/>
                </a:solidFill>
                <a:latin typeface="Century Gothic" panose="020B0502020202020204" pitchFamily="34" charset="0"/>
              </a:rPr>
              <a:t>programmes </a:t>
            </a:r>
            <a:endParaRPr lang="en-GB" sz="3200" dirty="0">
              <a:solidFill>
                <a:srgbClr val="000000"/>
              </a:solidFill>
              <a:latin typeface="Century Gothic" panose="020B0502020202020204" pitchFamily="34" charset="0"/>
            </a:endParaRPr>
          </a:p>
          <a:p>
            <a:pPr marR="2800" lvl="1"/>
            <a:r>
              <a:rPr lang="en-GB" sz="2400" dirty="0">
                <a:solidFill>
                  <a:srgbClr val="000000"/>
                </a:solidFill>
                <a:latin typeface="Century Gothic" panose="020B0502020202020204" pitchFamily="34" charset="0"/>
              </a:rPr>
              <a:t>When your employees have completed eligible units, submit the unit summary sheets, or equivalent, signed off by the internal verifier to the partnership. </a:t>
            </a:r>
            <a:endParaRPr lang="en-GB" sz="2400" dirty="0" smtClean="0">
              <a:solidFill>
                <a:srgbClr val="000000"/>
              </a:solidFill>
              <a:latin typeface="Century Gothic" panose="020B0502020202020204" pitchFamily="34" charset="0"/>
            </a:endParaRPr>
          </a:p>
          <a:p>
            <a:pPr marR="2800" lvl="1"/>
            <a:endParaRPr lang="en-GB" sz="1000" dirty="0" smtClean="0">
              <a:solidFill>
                <a:srgbClr val="000000"/>
              </a:solidFill>
              <a:latin typeface="Century Gothic" panose="020B0502020202020204" pitchFamily="34" charset="0"/>
            </a:endParaRPr>
          </a:p>
          <a:p>
            <a:pPr marR="2800" lvl="1"/>
            <a:r>
              <a:rPr lang="en-GB" sz="2400" dirty="0" smtClean="0">
                <a:solidFill>
                  <a:srgbClr val="000000"/>
                </a:solidFill>
                <a:latin typeface="Century Gothic" panose="020B0502020202020204" pitchFamily="34" charset="0"/>
              </a:rPr>
              <a:t>To </a:t>
            </a:r>
            <a:r>
              <a:rPr lang="en-GB" sz="2400" dirty="0">
                <a:solidFill>
                  <a:srgbClr val="000000"/>
                </a:solidFill>
                <a:latin typeface="Century Gothic" panose="020B0502020202020204" pitchFamily="34" charset="0"/>
              </a:rPr>
              <a:t>download unit summary sheets </a:t>
            </a:r>
            <a:r>
              <a:rPr lang="en-GB" sz="2400" dirty="0" smtClean="0">
                <a:solidFill>
                  <a:srgbClr val="000000"/>
                </a:solidFill>
                <a:latin typeface="Century Gothic" panose="020B0502020202020204" pitchFamily="34" charset="0"/>
              </a:rPr>
              <a:t>visit: </a:t>
            </a:r>
            <a:r>
              <a:rPr lang="en-GB" sz="2400" b="1" dirty="0">
                <a:solidFill>
                  <a:srgbClr val="000000"/>
                </a:solidFill>
                <a:latin typeface="Century Gothic" panose="020B0502020202020204" pitchFamily="34" charset="0"/>
                <a:hlinkClick r:id="rId5"/>
              </a:rPr>
              <a:t>www.skillsforcare.org.uk/partnershipaccess</a:t>
            </a:r>
            <a:r>
              <a:rPr lang="en-GB" sz="2400" b="1" dirty="0" smtClean="0">
                <a:solidFill>
                  <a:srgbClr val="000000"/>
                </a:solidFill>
                <a:latin typeface="Century Gothic" panose="020B0502020202020204" pitchFamily="34" charset="0"/>
              </a:rPr>
              <a:t>. </a:t>
            </a:r>
          </a:p>
          <a:p>
            <a:pPr marR="2800" lvl="1"/>
            <a:endParaRPr lang="en-GB" sz="900" b="1" dirty="0" smtClean="0">
              <a:solidFill>
                <a:srgbClr val="000000"/>
              </a:solidFill>
              <a:latin typeface="Century Gothic" panose="020B0502020202020204" pitchFamily="34" charset="0"/>
            </a:endParaRPr>
          </a:p>
          <a:p>
            <a:pPr marR="2800" lvl="1"/>
            <a:r>
              <a:rPr lang="en-GB" sz="2400" dirty="0" smtClean="0">
                <a:solidFill>
                  <a:srgbClr val="000000"/>
                </a:solidFill>
                <a:latin typeface="Century Gothic" panose="020B0502020202020204" pitchFamily="34" charset="0"/>
              </a:rPr>
              <a:t>For </a:t>
            </a:r>
            <a:r>
              <a:rPr lang="en-GB" sz="2400" dirty="0">
                <a:solidFill>
                  <a:srgbClr val="000000"/>
                </a:solidFill>
                <a:latin typeface="Century Gothic" panose="020B0502020202020204" pitchFamily="34" charset="0"/>
              </a:rPr>
              <a:t>learning programmes and RQF qualifications, submit a copy of the learner’s certificate to the partnership.</a:t>
            </a:r>
          </a:p>
          <a:p>
            <a:pPr marR="2800" lvl="1"/>
            <a:r>
              <a:rPr lang="en-GB" sz="2400" dirty="0">
                <a:solidFill>
                  <a:srgbClr val="000000"/>
                </a:solidFill>
                <a:latin typeface="Century Gothic" panose="020B0502020202020204" pitchFamily="34" charset="0"/>
              </a:rPr>
              <a:t>The partnership will submit the learning to Skills for Care as long as steps 4 </a:t>
            </a:r>
            <a:r>
              <a:rPr lang="en-GB" sz="2400" dirty="0" smtClean="0">
                <a:solidFill>
                  <a:srgbClr val="000000"/>
                </a:solidFill>
                <a:latin typeface="Century Gothic" panose="020B0502020202020204" pitchFamily="34" charset="0"/>
              </a:rPr>
              <a:t>&amp;5 </a:t>
            </a:r>
            <a:r>
              <a:rPr lang="en-GB" sz="2400" dirty="0">
                <a:solidFill>
                  <a:srgbClr val="000000"/>
                </a:solidFill>
                <a:latin typeface="Century Gothic" panose="020B0502020202020204" pitchFamily="34" charset="0"/>
              </a:rPr>
              <a:t>have been completed in full.</a:t>
            </a:r>
            <a:r>
              <a:rPr lang="en-GB" sz="2200" dirty="0">
                <a:solidFill>
                  <a:srgbClr val="000000"/>
                </a:solidFill>
                <a:latin typeface="HelveticaNeueLT Std"/>
              </a:rPr>
              <a:t> </a:t>
            </a:r>
          </a:p>
        </p:txBody>
      </p:sp>
    </p:spTree>
    <p:extLst>
      <p:ext uri="{BB962C8B-B14F-4D97-AF65-F5344CB8AC3E}">
        <p14:creationId xmlns:p14="http://schemas.microsoft.com/office/powerpoint/2010/main" val="11661073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6" name="TextBox 5"/>
          <p:cNvSpPr txBox="1"/>
          <p:nvPr/>
        </p:nvSpPr>
        <p:spPr>
          <a:xfrm>
            <a:off x="1828800" y="93663"/>
            <a:ext cx="7236177"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How long before I receive the money?</a:t>
            </a:r>
            <a:endParaRPr lang="en-GB" sz="32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893762" y="1806177"/>
            <a:ext cx="8015775" cy="2458366"/>
          </a:xfrm>
        </p:spPr>
        <p:txBody>
          <a:bodyPr anchor="t" anchorCtr="0"/>
          <a:lstStyle/>
          <a:p>
            <a:pPr marR="2800"/>
            <a:r>
              <a:rPr lang="en-GB" sz="4400" b="1" dirty="0" smtClean="0">
                <a:solidFill>
                  <a:srgbClr val="000000"/>
                </a:solidFill>
                <a:latin typeface="Century Gothic" panose="020B0502020202020204" pitchFamily="34" charset="0"/>
              </a:rPr>
              <a:t>6</a:t>
            </a:r>
            <a:r>
              <a:rPr lang="en-GB" sz="4400" b="1" dirty="0">
                <a:solidFill>
                  <a:srgbClr val="000000"/>
                </a:solidFill>
                <a:latin typeface="Century Gothic" panose="020B0502020202020204" pitchFamily="34" charset="0"/>
              </a:rPr>
              <a:t>. </a:t>
            </a:r>
            <a:r>
              <a:rPr lang="en-GB" sz="4400" b="1" dirty="0" smtClean="0">
                <a:solidFill>
                  <a:srgbClr val="000000"/>
                </a:solidFill>
                <a:latin typeface="Century Gothic" panose="020B0502020202020204" pitchFamily="34" charset="0"/>
              </a:rPr>
              <a:t>	Receive </a:t>
            </a:r>
            <a:r>
              <a:rPr lang="en-GB" sz="4400" b="1" dirty="0">
                <a:solidFill>
                  <a:srgbClr val="000000"/>
                </a:solidFill>
                <a:latin typeface="Century Gothic" panose="020B0502020202020204" pitchFamily="34" charset="0"/>
              </a:rPr>
              <a:t>payment from </a:t>
            </a:r>
            <a:r>
              <a:rPr lang="en-GB" sz="4400" b="1" dirty="0" smtClean="0">
                <a:solidFill>
                  <a:srgbClr val="000000"/>
                </a:solidFill>
                <a:latin typeface="Century Gothic" panose="020B0502020202020204" pitchFamily="34" charset="0"/>
              </a:rPr>
              <a:t>				the partnership </a:t>
            </a:r>
            <a:endParaRPr lang="en-GB" sz="3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0867390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Apprenticeships</a:t>
            </a:r>
            <a:endParaRPr lang="en-GB" sz="32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893762" y="1574801"/>
            <a:ext cx="8015775" cy="4100513"/>
          </a:xfrm>
        </p:spPr>
        <p:txBody>
          <a:bodyPr anchor="t" anchorCtr="0"/>
          <a:lstStyle/>
          <a:p>
            <a:pPr marL="457200" indent="-457200">
              <a:buFont typeface="Arial" panose="020B0604020202020204" pitchFamily="34" charset="0"/>
              <a:buChar char="•"/>
            </a:pPr>
            <a:r>
              <a:rPr lang="en-GB" sz="3200" b="1" dirty="0" smtClean="0">
                <a:solidFill>
                  <a:srgbClr val="000000"/>
                </a:solidFill>
                <a:latin typeface="Century Gothic" panose="020B0502020202020204" pitchFamily="34" charset="0"/>
              </a:rPr>
              <a:t>Levy payers</a:t>
            </a:r>
            <a:r>
              <a:rPr lang="en-GB" sz="3200" dirty="0" smtClean="0">
                <a:solidFill>
                  <a:srgbClr val="000000"/>
                </a:solidFill>
                <a:latin typeface="Century Gothic" panose="020B0502020202020204" pitchFamily="34" charset="0"/>
              </a:rPr>
              <a:t> - £3million and over</a:t>
            </a:r>
          </a:p>
          <a:p>
            <a:pPr marL="914400" lvl="1" indent="-457200">
              <a:buFont typeface="Arial" panose="020B0604020202020204" pitchFamily="34" charset="0"/>
              <a:buChar char="•"/>
            </a:pPr>
            <a:r>
              <a:rPr lang="en-GB" sz="2000" dirty="0">
                <a:solidFill>
                  <a:srgbClr val="000000"/>
                </a:solidFill>
                <a:latin typeface="Century Gothic" panose="020B0502020202020204" pitchFamily="34" charset="0"/>
                <a:hlinkClick r:id="rId5"/>
              </a:rPr>
              <a:t>http://</a:t>
            </a:r>
            <a:r>
              <a:rPr lang="en-GB" sz="2000" dirty="0" smtClean="0">
                <a:solidFill>
                  <a:srgbClr val="000000"/>
                </a:solidFill>
                <a:latin typeface="Century Gothic" panose="020B0502020202020204" pitchFamily="34" charset="0"/>
                <a:hlinkClick r:id="rId5"/>
              </a:rPr>
              <a:t>www.skillsforcare.org.uk/Documents/Learning-and-development/Apprenticeships/Funding/A-levy-paying-employers-journey.pdf</a:t>
            </a:r>
            <a:r>
              <a:rPr lang="en-GB" sz="2000" dirty="0" smtClean="0">
                <a:solidFill>
                  <a:srgbClr val="000000"/>
                </a:solidFill>
                <a:latin typeface="Century Gothic" panose="020B0502020202020204" pitchFamily="34" charset="0"/>
              </a:rPr>
              <a:t> </a:t>
            </a:r>
            <a:endParaRPr lang="en-GB" sz="2000" dirty="0">
              <a:solidFill>
                <a:srgbClr val="000000"/>
              </a:solidFill>
              <a:latin typeface="Century Gothic" panose="020B0502020202020204" pitchFamily="34" charset="0"/>
            </a:endParaRPr>
          </a:p>
          <a:p>
            <a:pPr marL="457200" indent="-457200">
              <a:buFont typeface="Arial" panose="020B0604020202020204" pitchFamily="34" charset="0"/>
              <a:buChar char="•"/>
            </a:pPr>
            <a:endParaRPr lang="en-GB" sz="3600" dirty="0" smtClean="0">
              <a:solidFill>
                <a:srgbClr val="000000"/>
              </a:solidFill>
              <a:latin typeface="Century Gothic" panose="020B0502020202020204" pitchFamily="34" charset="0"/>
            </a:endParaRPr>
          </a:p>
          <a:p>
            <a:pPr marL="457200" indent="-457200">
              <a:buFont typeface="Arial" panose="020B0604020202020204" pitchFamily="34" charset="0"/>
              <a:buChar char="•"/>
            </a:pPr>
            <a:r>
              <a:rPr lang="en-GB" sz="3200" b="1" dirty="0" smtClean="0">
                <a:solidFill>
                  <a:srgbClr val="000000"/>
                </a:solidFill>
                <a:latin typeface="Century Gothic" panose="020B0502020202020204" pitchFamily="34" charset="0"/>
              </a:rPr>
              <a:t>Non-Levy payers</a:t>
            </a:r>
            <a:r>
              <a:rPr lang="en-GB" sz="3200" dirty="0" smtClean="0">
                <a:solidFill>
                  <a:srgbClr val="000000"/>
                </a:solidFill>
                <a:latin typeface="Century Gothic" panose="020B0502020202020204" pitchFamily="34" charset="0"/>
              </a:rPr>
              <a:t> – Under £3million</a:t>
            </a:r>
            <a:endParaRPr lang="en-GB" sz="2400" dirty="0">
              <a:solidFill>
                <a:schemeClr val="tx1"/>
              </a:solidFill>
              <a:latin typeface="Century Gothic" panose="020B0502020202020204" pitchFamily="34" charset="0"/>
            </a:endParaRPr>
          </a:p>
          <a:p>
            <a:pPr marL="914400" lvl="1" indent="-457200">
              <a:buFont typeface="Arial" panose="020B0604020202020204" pitchFamily="34" charset="0"/>
              <a:buChar char="•"/>
            </a:pPr>
            <a:r>
              <a:rPr lang="en-GB" sz="2000" dirty="0">
                <a:solidFill>
                  <a:schemeClr val="tx1"/>
                </a:solidFill>
                <a:latin typeface="Century Gothic" panose="020B0502020202020204" pitchFamily="34" charset="0"/>
                <a:hlinkClick r:id="rId6"/>
              </a:rPr>
              <a:t>http://</a:t>
            </a:r>
            <a:r>
              <a:rPr lang="en-GB" sz="2000" dirty="0" smtClean="0">
                <a:solidFill>
                  <a:schemeClr val="tx1"/>
                </a:solidFill>
                <a:latin typeface="Century Gothic" panose="020B0502020202020204" pitchFamily="34" charset="0"/>
                <a:hlinkClick r:id="rId6"/>
              </a:rPr>
              <a:t>www.skillsforcare.org.uk/Learning-development/Apprenticeships/Funding-and-the-levy.aspx</a:t>
            </a:r>
            <a:r>
              <a:rPr lang="en-GB" sz="2000" dirty="0" smtClean="0">
                <a:solidFill>
                  <a:schemeClr val="tx1"/>
                </a:solidFill>
                <a:latin typeface="Century Gothic" panose="020B0502020202020204" pitchFamily="34" charset="0"/>
              </a:rPr>
              <a:t> </a:t>
            </a:r>
            <a:endParaRPr lang="en-GB" sz="2000" dirty="0" smtClean="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17397932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A Learning Provider Profile</a:t>
            </a:r>
            <a:endParaRPr lang="en-GB" sz="32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893762" y="2032000"/>
            <a:ext cx="7600533" cy="2600157"/>
          </a:xfrm>
        </p:spPr>
        <p:txBody>
          <a:bodyPr anchor="t" anchorCtr="0"/>
          <a:lstStyle/>
          <a:p>
            <a:r>
              <a:rPr lang="en-GB" sz="3600" b="1" dirty="0" smtClean="0">
                <a:solidFill>
                  <a:srgbClr val="000000"/>
                </a:solidFill>
                <a:latin typeface="Century Gothic" panose="020B0502020202020204" pitchFamily="34" charset="0"/>
              </a:rPr>
              <a:t>Tempest Management Training</a:t>
            </a:r>
          </a:p>
          <a:p>
            <a:endParaRPr lang="en-GB" sz="3600" b="1" dirty="0">
              <a:solidFill>
                <a:srgbClr val="000000"/>
              </a:solidFill>
              <a:latin typeface="Century Gothic" panose="020B0502020202020204" pitchFamily="34" charset="0"/>
            </a:endParaRPr>
          </a:p>
          <a:p>
            <a:endParaRPr lang="en-GB" sz="3600" b="1" dirty="0" smtClean="0">
              <a:solidFill>
                <a:srgbClr val="000000"/>
              </a:solidFill>
              <a:latin typeface="Century Gothic" panose="020B0502020202020204" pitchFamily="34" charset="0"/>
            </a:endParaRPr>
          </a:p>
          <a:p>
            <a:pPr algn="r"/>
            <a:r>
              <a:rPr lang="en-GB" sz="3600" b="1" dirty="0" smtClean="0">
                <a:solidFill>
                  <a:srgbClr val="000000"/>
                </a:solidFill>
                <a:latin typeface="Century Gothic" panose="020B0502020202020204" pitchFamily="34" charset="0"/>
              </a:rPr>
              <a:t>Margaret Tempest</a:t>
            </a:r>
            <a:endParaRPr lang="en-GB" sz="3200" dirty="0" smtClean="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93525458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62588" y="1426464"/>
            <a:ext cx="2087345"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436874"/>
            <a:ext cx="895964"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close up of a sign&#10;&#10;Description generated with very high confidence"/>
          <p:cNvPicPr>
            <a:picLocks noChangeAspect="1"/>
          </p:cNvPicPr>
          <p:nvPr/>
        </p:nvPicPr>
        <p:blipFill>
          <a:blip r:embed="rId3"/>
          <a:stretch>
            <a:fillRect/>
          </a:stretch>
        </p:blipFill>
        <p:spPr>
          <a:xfrm>
            <a:off x="8584164" y="885244"/>
            <a:ext cx="517847" cy="517847"/>
          </a:xfrm>
          <a:prstGeom prst="rect">
            <a:avLst/>
          </a:prstGeom>
        </p:spPr>
      </p:pic>
      <p:sp>
        <p:nvSpPr>
          <p:cNvPr id="2" name="Title 1"/>
          <p:cNvSpPr>
            <a:spLocks noGrp="1"/>
          </p:cNvSpPr>
          <p:nvPr>
            <p:ph type="ctrTitle"/>
          </p:nvPr>
        </p:nvSpPr>
        <p:spPr>
          <a:xfrm>
            <a:off x="1054293" y="1922244"/>
            <a:ext cx="4948259" cy="2047181"/>
          </a:xfrm>
        </p:spPr>
        <p:txBody>
          <a:bodyPr anchor="b">
            <a:normAutofit fontScale="90000"/>
          </a:bodyPr>
          <a:lstStyle/>
          <a:p>
            <a:r>
              <a:rPr lang="en-US" altLang="en-US" sz="4500" dirty="0"/>
              <a:t>Apprenticeship Reforms and Apprenticeship Levey Seminar</a:t>
            </a:r>
            <a:endParaRPr lang="en-GB" sz="4500" dirty="0"/>
          </a:p>
        </p:txBody>
      </p:sp>
      <p:sp>
        <p:nvSpPr>
          <p:cNvPr id="3" name="Subtitle 2"/>
          <p:cNvSpPr>
            <a:spLocks noGrp="1"/>
          </p:cNvSpPr>
          <p:nvPr>
            <p:ph type="subTitle" idx="1"/>
          </p:nvPr>
        </p:nvSpPr>
        <p:spPr>
          <a:xfrm>
            <a:off x="1060037" y="4763877"/>
            <a:ext cx="4942515" cy="1117925"/>
          </a:xfrm>
        </p:spPr>
        <p:txBody>
          <a:bodyPr>
            <a:normAutofit/>
          </a:bodyPr>
          <a:lstStyle/>
          <a:p>
            <a:pPr>
              <a:spcBef>
                <a:spcPct val="50000"/>
              </a:spcBef>
            </a:pPr>
            <a:r>
              <a:rPr lang="en-GB" altLang="en-US" sz="2400" dirty="0">
                <a:solidFill>
                  <a:srgbClr val="00B0F0"/>
                </a:solidFill>
                <a:latin typeface="Tahoma" panose="020B0604030504040204" pitchFamily="34" charset="0"/>
              </a:rPr>
              <a:t>Tempest Management Training</a:t>
            </a:r>
            <a:endParaRPr lang="en-GB" altLang="en-US" sz="1500" dirty="0">
              <a:solidFill>
                <a:schemeClr val="tx1"/>
              </a:solidFill>
              <a:latin typeface="Tahoma" panose="020B0604030504040204" pitchFamily="34" charset="0"/>
            </a:endParaRPr>
          </a:p>
        </p:txBody>
      </p:sp>
    </p:spTree>
    <p:extLst>
      <p:ext uri="{BB962C8B-B14F-4D97-AF65-F5344CB8AC3E}">
        <p14:creationId xmlns:p14="http://schemas.microsoft.com/office/powerpoint/2010/main" val="927368335"/>
      </p:ext>
    </p:extLst>
  </p:cSld>
  <p:clrMapOvr>
    <a:masterClrMapping/>
  </p:clrMapOvr>
  <p:transition spd="slow">
    <p:fade/>
    <p:sndAc>
      <p:stSnd>
        <p:snd r:embed="rId2" name="Explosion"/>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426464"/>
            <a:ext cx="9148581"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610" y="2421511"/>
            <a:ext cx="0" cy="20149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8603410" y="878245"/>
            <a:ext cx="516681" cy="516681"/>
          </a:xfrm>
          <a:prstGeom prst="rect">
            <a:avLst/>
          </a:prstGeom>
        </p:spPr>
      </p:pic>
      <p:sp>
        <p:nvSpPr>
          <p:cNvPr id="2" name="Title 1"/>
          <p:cNvSpPr>
            <a:spLocks noGrp="1"/>
          </p:cNvSpPr>
          <p:nvPr>
            <p:ph type="title"/>
          </p:nvPr>
        </p:nvSpPr>
        <p:spPr>
          <a:xfrm>
            <a:off x="482600" y="1700128"/>
            <a:ext cx="2305436" cy="3450887"/>
          </a:xfrm>
        </p:spPr>
        <p:txBody>
          <a:bodyPr>
            <a:normAutofit/>
          </a:bodyPr>
          <a:lstStyle/>
          <a:p>
            <a:r>
              <a:rPr lang="en-GB" altLang="en-US" dirty="0">
                <a:solidFill>
                  <a:srgbClr val="188AD8"/>
                </a:solidFill>
              </a:rPr>
              <a:t>Aim of the  Workshop</a:t>
            </a:r>
            <a:endParaRPr lang="en-GB" dirty="0">
              <a:solidFill>
                <a:srgbClr val="188AD8"/>
              </a:solidFill>
            </a:endParaRPr>
          </a:p>
        </p:txBody>
      </p:sp>
      <p:sp>
        <p:nvSpPr>
          <p:cNvPr id="3" name="Content Placeholder 2"/>
          <p:cNvSpPr>
            <a:spLocks noGrp="1"/>
          </p:cNvSpPr>
          <p:nvPr>
            <p:ph idx="1"/>
          </p:nvPr>
        </p:nvSpPr>
        <p:spPr>
          <a:xfrm>
            <a:off x="3295186" y="1505331"/>
            <a:ext cx="4608275" cy="3840480"/>
          </a:xfrm>
        </p:spPr>
        <p:txBody>
          <a:bodyPr>
            <a:normAutofit fontScale="47500" lnSpcReduction="20000"/>
          </a:bodyPr>
          <a:lstStyle/>
          <a:p>
            <a:endParaRPr lang="en-GB" dirty="0"/>
          </a:p>
          <a:p>
            <a:endParaRPr lang="en-GB" dirty="0"/>
          </a:p>
          <a:p>
            <a:pPr>
              <a:defRPr/>
            </a:pPr>
            <a:r>
              <a:rPr lang="en-GB" dirty="0"/>
              <a:t>To gain an overview and understanding of the Apprenticeship Reforms and Apprenticeship Levy</a:t>
            </a:r>
          </a:p>
          <a:p>
            <a:pPr>
              <a:defRPr/>
            </a:pPr>
            <a:r>
              <a:rPr lang="en-GB" dirty="0"/>
              <a:t>To introduce the new Apprenticeship Standard and the new Care Standards and qualifications.</a:t>
            </a:r>
          </a:p>
          <a:p>
            <a:pPr>
              <a:defRPr/>
            </a:pPr>
            <a:r>
              <a:rPr lang="en-GB" dirty="0"/>
              <a:t>To familiarise yourselves with the new End of Point Assessment (EPA) criteria and your responsibilities as an employer</a:t>
            </a:r>
          </a:p>
          <a:p>
            <a:pPr>
              <a:defRPr/>
            </a:pPr>
            <a:r>
              <a:rPr lang="en-GB" dirty="0"/>
              <a:t>To support you to understand the value of planning  apprenticeship training, working in partnership with Optimum, Skills for Care, your preferred training provider and to help you identify a joined up approach that suits your organisation.</a:t>
            </a:r>
          </a:p>
          <a:p>
            <a:pPr>
              <a:defRPr/>
            </a:pPr>
            <a:r>
              <a:rPr lang="en-GB" dirty="0"/>
              <a:t>To answer any questions you may have</a:t>
            </a:r>
          </a:p>
          <a:p>
            <a:pPr marL="0" indent="0">
              <a:buNone/>
              <a:defRPr/>
            </a:pPr>
            <a:endParaRPr lang="en-GB" dirty="0"/>
          </a:p>
          <a:p>
            <a:endParaRPr lang="en-GB" dirty="0"/>
          </a:p>
        </p:txBody>
      </p:sp>
    </p:spTree>
    <p:extLst>
      <p:ext uri="{BB962C8B-B14F-4D97-AF65-F5344CB8AC3E}">
        <p14:creationId xmlns:p14="http://schemas.microsoft.com/office/powerpoint/2010/main" val="1205792565"/>
      </p:ext>
    </p:extLst>
  </p:cSld>
  <p:clrMapOvr>
    <a:masterClrMapping/>
  </p:clrMapOvr>
  <p:transition spd="slow">
    <p:fade/>
    <p:sndAc>
      <p:stSnd>
        <p:snd r:embed="rId2" name="Explosion"/>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OWL-PP-top.jpg"/>
          <p:cNvPicPr>
            <a:picLocks noChangeAspect="1"/>
          </p:cNvPicPr>
          <p:nvPr/>
        </p:nvPicPr>
        <p:blipFill>
          <a:blip r:embed="rId3"/>
          <a:srcRect/>
          <a:stretch>
            <a:fillRect/>
          </a:stretch>
        </p:blipFill>
        <p:spPr bwMode="auto">
          <a:xfrm>
            <a:off x="0" y="0"/>
            <a:ext cx="9144000" cy="1457325"/>
          </a:xfrm>
          <a:prstGeom prst="rect">
            <a:avLst/>
          </a:prstGeom>
          <a:noFill/>
          <a:ln w="9525">
            <a:noFill/>
            <a:miter lim="800000"/>
            <a:headEnd/>
            <a:tailEnd/>
          </a:ln>
        </p:spPr>
      </p:pic>
      <p:pic>
        <p:nvPicPr>
          <p:cNvPr id="14339" name="Picture 4" descr="OWL-PP-bottom.jpg"/>
          <p:cNvPicPr>
            <a:picLocks noChangeAspect="1"/>
          </p:cNvPicPr>
          <p:nvPr/>
        </p:nvPicPr>
        <p:blipFill>
          <a:blip r:embed="rId4"/>
          <a:srcRect/>
          <a:stretch>
            <a:fillRect/>
          </a:stretch>
        </p:blipFill>
        <p:spPr bwMode="auto">
          <a:xfrm>
            <a:off x="0" y="6132513"/>
            <a:ext cx="9144000" cy="725487"/>
          </a:xfrm>
          <a:prstGeom prst="rect">
            <a:avLst/>
          </a:prstGeom>
          <a:noFill/>
          <a:ln w="9525">
            <a:noFill/>
            <a:miter lim="800000"/>
            <a:headEnd/>
            <a:tailEnd/>
          </a:ln>
        </p:spPr>
      </p:pic>
      <p:sp>
        <p:nvSpPr>
          <p:cNvPr id="14340" name="Title 1"/>
          <p:cNvSpPr>
            <a:spLocks noGrp="1"/>
          </p:cNvSpPr>
          <p:nvPr>
            <p:ph type="ctrTitle"/>
          </p:nvPr>
        </p:nvSpPr>
        <p:spPr>
          <a:xfrm>
            <a:off x="841248" y="1196622"/>
            <a:ext cx="7741920" cy="5080000"/>
          </a:xfrm>
        </p:spPr>
        <p:txBody>
          <a:bodyPr/>
          <a:lstStyle/>
          <a:p>
            <a:r>
              <a:rPr lang="en-GB" altLang="en-US" sz="4800" b="1" dirty="0" smtClean="0">
                <a:solidFill>
                  <a:schemeClr val="accent6">
                    <a:lumMod val="75000"/>
                  </a:schemeClr>
                </a:solidFill>
              </a:rPr>
              <a:t>Accessing the Workforce Development Fund</a:t>
            </a:r>
            <a:br>
              <a:rPr lang="en-GB" altLang="en-US" sz="4800" b="1" dirty="0" smtClean="0">
                <a:solidFill>
                  <a:schemeClr val="accent6">
                    <a:lumMod val="75000"/>
                  </a:schemeClr>
                </a:solidFill>
              </a:rPr>
            </a:br>
            <a:r>
              <a:rPr lang="en-GB" altLang="en-US" sz="2800" b="1" dirty="0" smtClean="0">
                <a:solidFill>
                  <a:schemeClr val="accent6">
                    <a:lumMod val="50000"/>
                  </a:schemeClr>
                </a:solidFill>
              </a:rPr>
              <a:t/>
            </a:r>
            <a:br>
              <a:rPr lang="en-GB" altLang="en-US" sz="2800" b="1" dirty="0" smtClean="0">
                <a:solidFill>
                  <a:schemeClr val="accent6">
                    <a:lumMod val="50000"/>
                  </a:schemeClr>
                </a:solidFill>
              </a:rPr>
            </a:br>
            <a:r>
              <a:rPr lang="en-GB" altLang="en-US" sz="3600" b="1" dirty="0" smtClean="0">
                <a:solidFill>
                  <a:schemeClr val="accent6">
                    <a:lumMod val="50000"/>
                  </a:schemeClr>
                </a:solidFill>
              </a:rPr>
              <a:t>26</a:t>
            </a:r>
            <a:r>
              <a:rPr lang="en-GB" altLang="en-US" sz="3600" b="1" baseline="30000" dirty="0" smtClean="0">
                <a:solidFill>
                  <a:schemeClr val="accent6">
                    <a:lumMod val="50000"/>
                  </a:schemeClr>
                </a:solidFill>
              </a:rPr>
              <a:t>th</a:t>
            </a:r>
            <a:r>
              <a:rPr lang="en-GB" altLang="en-US" sz="3600" b="1" dirty="0" smtClean="0">
                <a:solidFill>
                  <a:schemeClr val="accent6">
                    <a:lumMod val="50000"/>
                  </a:schemeClr>
                </a:solidFill>
              </a:rPr>
              <a:t> January 2018</a:t>
            </a:r>
            <a:endParaRPr lang="en-GB" altLang="en-US" sz="3600" b="1" dirty="0">
              <a:solidFill>
                <a:schemeClr val="accent6">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426464"/>
            <a:ext cx="9148581"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610" y="2421511"/>
            <a:ext cx="0" cy="20149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1700128"/>
            <a:ext cx="2305436" cy="3450887"/>
          </a:xfrm>
        </p:spPr>
        <p:txBody>
          <a:bodyPr>
            <a:normAutofit/>
          </a:bodyPr>
          <a:lstStyle/>
          <a:p>
            <a:r>
              <a:rPr lang="en-GB" altLang="en-US" dirty="0">
                <a:solidFill>
                  <a:srgbClr val="188AD8"/>
                </a:solidFill>
              </a:rPr>
              <a:t>Skills for Care  Vision</a:t>
            </a:r>
            <a:endParaRPr lang="en-GB" dirty="0">
              <a:solidFill>
                <a:srgbClr val="188AD8"/>
              </a:solidFill>
            </a:endParaRPr>
          </a:p>
        </p:txBody>
      </p:sp>
      <p:sp>
        <p:nvSpPr>
          <p:cNvPr id="3" name="Content Placeholder 2"/>
          <p:cNvSpPr>
            <a:spLocks noGrp="1"/>
          </p:cNvSpPr>
          <p:nvPr>
            <p:ph idx="1"/>
          </p:nvPr>
        </p:nvSpPr>
        <p:spPr>
          <a:xfrm>
            <a:off x="3295186" y="1505331"/>
            <a:ext cx="4608275" cy="3840480"/>
          </a:xfrm>
        </p:spPr>
        <p:txBody>
          <a:bodyPr>
            <a:normAutofit fontScale="47500" lnSpcReduction="20000"/>
          </a:bodyPr>
          <a:lstStyle/>
          <a:p>
            <a:r>
              <a:rPr lang="en-GB" b="1" dirty="0"/>
              <a:t>Our vision is to achieve a confident, caring, skilled and well-led workforce that is valued by people who need care and support through working with employers.</a:t>
            </a:r>
          </a:p>
          <a:p>
            <a:r>
              <a:rPr lang="en-GB" dirty="0"/>
              <a:t>To achieve our vision we aim to:</a:t>
            </a:r>
          </a:p>
          <a:p>
            <a:r>
              <a:rPr lang="en-GB" dirty="0"/>
              <a:t>Work in partnership with sector employers and other partners to develop fit for purpose  qualifications and standards that meet the leadership, learning and development needs of the workforce.</a:t>
            </a:r>
          </a:p>
          <a:p>
            <a:r>
              <a:rPr lang="en-GB" dirty="0"/>
              <a:t>Work with employers to make sure their workforce can access high quality learning and development opportunities.</a:t>
            </a:r>
          </a:p>
          <a:p>
            <a:r>
              <a:rPr lang="en-GB" dirty="0"/>
              <a:t>Encourage innovative thinking and learning from elsewhere helping the workforce provide person-centred care and support with dignity and respect at its heart.</a:t>
            </a:r>
          </a:p>
          <a:p>
            <a:r>
              <a:rPr lang="en-GB" dirty="0"/>
              <a:t>To raise the status, quality and self esteem of the workforce through uptake of apprenticeships.</a:t>
            </a:r>
          </a:p>
          <a:p>
            <a:pPr marL="0" indent="0">
              <a:buNone/>
            </a:pPr>
            <a:endParaRPr lang="en-GB" dirty="0"/>
          </a:p>
        </p:txBody>
      </p:sp>
      <p:pic>
        <p:nvPicPr>
          <p:cNvPr id="7" name="Picture 6" descr="A close up of a sign&#10;&#10;Description generated with very high confidence"/>
          <p:cNvPicPr>
            <a:picLocks noChangeAspect="1"/>
          </p:cNvPicPr>
          <p:nvPr/>
        </p:nvPicPr>
        <p:blipFill>
          <a:blip r:embed="rId3"/>
          <a:stretch>
            <a:fillRect/>
          </a:stretch>
        </p:blipFill>
        <p:spPr>
          <a:xfrm>
            <a:off x="8584164" y="885244"/>
            <a:ext cx="517847" cy="517847"/>
          </a:xfrm>
          <a:prstGeom prst="rect">
            <a:avLst/>
          </a:prstGeom>
        </p:spPr>
      </p:pic>
    </p:spTree>
    <p:extLst>
      <p:ext uri="{BB962C8B-B14F-4D97-AF65-F5344CB8AC3E}">
        <p14:creationId xmlns:p14="http://schemas.microsoft.com/office/powerpoint/2010/main" val="4060257206"/>
      </p:ext>
    </p:extLst>
  </p:cSld>
  <p:clrMapOvr>
    <a:masterClrMapping/>
  </p:clrMapOvr>
  <p:transition spd="slow">
    <p:fade/>
    <p:sndAc>
      <p:stSnd>
        <p:snd r:embed="rId2" name="Explosion"/>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E9A8DD-32BB-4013-974F-C5A77F71DE30}"/>
              </a:ext>
            </a:extLst>
          </p:cNvPr>
          <p:cNvSpPr>
            <a:spLocks noGrp="1"/>
          </p:cNvSpPr>
          <p:nvPr>
            <p:ph type="title"/>
          </p:nvPr>
        </p:nvSpPr>
        <p:spPr/>
        <p:txBody>
          <a:bodyPr/>
          <a:lstStyle/>
          <a:p>
            <a:r>
              <a:rPr lang="en-GB" dirty="0"/>
              <a:t>Apprenticeship Reforms</a:t>
            </a:r>
          </a:p>
        </p:txBody>
      </p:sp>
      <p:sp>
        <p:nvSpPr>
          <p:cNvPr id="3" name="Content Placeholder 2">
            <a:extLst>
              <a:ext uri="{FF2B5EF4-FFF2-40B4-BE49-F238E27FC236}">
                <a16:creationId xmlns:a16="http://schemas.microsoft.com/office/drawing/2014/main" xmlns="" id="{5E2EA4C4-CC5F-4C87-8564-1091D9496BB3}"/>
              </a:ext>
            </a:extLst>
          </p:cNvPr>
          <p:cNvSpPr>
            <a:spLocks noGrp="1"/>
          </p:cNvSpPr>
          <p:nvPr>
            <p:ph idx="1"/>
          </p:nvPr>
        </p:nvSpPr>
        <p:spPr/>
        <p:txBody>
          <a:bodyPr/>
          <a:lstStyle/>
          <a:p>
            <a:r>
              <a:rPr lang="en-GB" b="1" dirty="0"/>
              <a:t>UK productivity lags behind other developed economies…</a:t>
            </a:r>
          </a:p>
          <a:p>
            <a:pPr marL="0" indent="0">
              <a:buNone/>
            </a:pPr>
            <a:r>
              <a:rPr lang="en-GB" b="1" dirty="0"/>
              <a:t>	and employers are investing less in training </a:t>
            </a:r>
          </a:p>
          <a:p>
            <a:pPr marL="0" indent="0">
              <a:buNone/>
            </a:pPr>
            <a:endParaRPr lang="en-GB" b="1" dirty="0"/>
          </a:p>
          <a:p>
            <a:r>
              <a:rPr lang="en-GB" sz="2100" dirty="0"/>
              <a:t>That’s why the government is committed to significantly increasing the </a:t>
            </a:r>
            <a:r>
              <a:rPr lang="en-GB" sz="2100" b="1" dirty="0"/>
              <a:t>quantity and quality of apprenticeships</a:t>
            </a:r>
            <a:r>
              <a:rPr lang="en-GB" sz="2100" dirty="0"/>
              <a:t> in England and </a:t>
            </a:r>
            <a:r>
              <a:rPr lang="en-GB" sz="2100" b="1" dirty="0"/>
              <a:t>achieving 3 million starts </a:t>
            </a:r>
            <a:r>
              <a:rPr lang="en-GB" sz="2100" dirty="0"/>
              <a:t>by 2020</a:t>
            </a:r>
            <a:endParaRPr lang="en-GB" sz="2100" b="1" dirty="0"/>
          </a:p>
          <a:p>
            <a:endParaRPr lang="en-GB" dirty="0"/>
          </a:p>
        </p:txBody>
      </p:sp>
    </p:spTree>
    <p:extLst>
      <p:ext uri="{BB962C8B-B14F-4D97-AF65-F5344CB8AC3E}">
        <p14:creationId xmlns:p14="http://schemas.microsoft.com/office/powerpoint/2010/main" val="1238873748"/>
      </p:ext>
    </p:extLst>
  </p:cSld>
  <p:clrMapOvr>
    <a:masterClrMapping/>
  </p:clrMapOvr>
  <p:transition spd="slow">
    <p:fade/>
    <p:sndAc>
      <p:stSnd>
        <p:snd r:embed="rId2" name="Explosion"/>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E7709-6A78-49BE-BCD4-D2FBE09935A9}"/>
              </a:ext>
            </a:extLst>
          </p:cNvPr>
          <p:cNvSpPr>
            <a:spLocks noGrp="1"/>
          </p:cNvSpPr>
          <p:nvPr>
            <p:ph type="title"/>
          </p:nvPr>
        </p:nvSpPr>
        <p:spPr/>
        <p:txBody>
          <a:bodyPr>
            <a:normAutofit/>
          </a:bodyPr>
          <a:lstStyle/>
          <a:p>
            <a:r>
              <a:rPr lang="en-GB" sz="2400" dirty="0"/>
              <a:t>Benefits of Apprenticeships</a:t>
            </a:r>
          </a:p>
        </p:txBody>
      </p:sp>
      <p:sp>
        <p:nvSpPr>
          <p:cNvPr id="3" name="Content Placeholder 2">
            <a:extLst>
              <a:ext uri="{FF2B5EF4-FFF2-40B4-BE49-F238E27FC236}">
                <a16:creationId xmlns:a16="http://schemas.microsoft.com/office/drawing/2014/main" xmlns="" id="{963D068D-360B-43C9-A531-C8BB2641B233}"/>
              </a:ext>
            </a:extLst>
          </p:cNvPr>
          <p:cNvSpPr>
            <a:spLocks noGrp="1"/>
          </p:cNvSpPr>
          <p:nvPr>
            <p:ph idx="1"/>
          </p:nvPr>
        </p:nvSpPr>
        <p:spPr/>
        <p:txBody>
          <a:bodyPr/>
          <a:lstStyle/>
          <a:p>
            <a:pPr fontAlgn="t"/>
            <a:r>
              <a:rPr lang="en-GB" sz="2100" b="1" dirty="0"/>
              <a:t>Apprentices complete their apprenticeship with highly marketable skills…</a:t>
            </a:r>
            <a:endParaRPr lang="en-GB" sz="2100" dirty="0"/>
          </a:p>
          <a:p>
            <a:pPr fontAlgn="t"/>
            <a:r>
              <a:rPr lang="en-GB" sz="2100" dirty="0"/>
              <a:t>…that makes it more likely for them to remain employed, including with the same employer. </a:t>
            </a:r>
          </a:p>
          <a:p>
            <a:pPr fontAlgn="t"/>
            <a:r>
              <a:rPr lang="en-GB" sz="2100" b="1" dirty="0"/>
              <a:t>Employers</a:t>
            </a:r>
            <a:r>
              <a:rPr lang="en-GB" sz="2100" dirty="0"/>
              <a:t> experience tangible improvements to their product or service as a result of apprenticeships.</a:t>
            </a:r>
          </a:p>
          <a:p>
            <a:pPr fontAlgn="t"/>
            <a:r>
              <a:rPr lang="en-GB" sz="2100" dirty="0"/>
              <a:t>Apprenticeships create real benefits for the taxpayer and the wider </a:t>
            </a:r>
            <a:r>
              <a:rPr lang="en-GB" sz="2100" b="1" dirty="0"/>
              <a:t>economy</a:t>
            </a:r>
            <a:r>
              <a:rPr lang="en-GB" sz="2100" dirty="0"/>
              <a:t>… </a:t>
            </a:r>
          </a:p>
          <a:p>
            <a:pPr fontAlgn="t"/>
            <a:r>
              <a:rPr lang="en-GB" sz="2100" dirty="0"/>
              <a:t>…and contribute to the Government’s overall goal of improving labour market outcomes. </a:t>
            </a:r>
          </a:p>
          <a:p>
            <a:endParaRPr lang="en-GB" dirty="0"/>
          </a:p>
        </p:txBody>
      </p:sp>
    </p:spTree>
    <p:extLst>
      <p:ext uri="{BB962C8B-B14F-4D97-AF65-F5344CB8AC3E}">
        <p14:creationId xmlns:p14="http://schemas.microsoft.com/office/powerpoint/2010/main" val="3332174882"/>
      </p:ext>
    </p:extLst>
  </p:cSld>
  <p:clrMapOvr>
    <a:masterClrMapping/>
  </p:clrMapOvr>
  <p:transition spd="slow">
    <p:fade/>
    <p:sndAc>
      <p:stSnd>
        <p:snd r:embed="rId2" name="Explosion"/>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A0254E-77B5-42E6-BBA0-4EE56B401A05}"/>
              </a:ext>
            </a:extLst>
          </p:cNvPr>
          <p:cNvSpPr>
            <a:spLocks noGrp="1"/>
          </p:cNvSpPr>
          <p:nvPr>
            <p:ph type="title"/>
          </p:nvPr>
        </p:nvSpPr>
        <p:spPr/>
        <p:txBody>
          <a:bodyPr/>
          <a:lstStyle/>
          <a:p>
            <a:r>
              <a:rPr lang="en-GB" dirty="0"/>
              <a:t>Ambitious Government reforms:</a:t>
            </a:r>
            <a:br>
              <a:rPr lang="en-GB" dirty="0"/>
            </a:br>
            <a:endParaRPr lang="en-GB" dirty="0"/>
          </a:p>
        </p:txBody>
      </p:sp>
      <p:sp>
        <p:nvSpPr>
          <p:cNvPr id="3" name="Content Placeholder 2">
            <a:extLst>
              <a:ext uri="{FF2B5EF4-FFF2-40B4-BE49-F238E27FC236}">
                <a16:creationId xmlns:a16="http://schemas.microsoft.com/office/drawing/2014/main" xmlns="" id="{22A94FB1-28E2-4635-BEB5-295E1BF0DB79}"/>
              </a:ext>
            </a:extLst>
          </p:cNvPr>
          <p:cNvSpPr>
            <a:spLocks noGrp="1"/>
          </p:cNvSpPr>
          <p:nvPr>
            <p:ph idx="1"/>
          </p:nvPr>
        </p:nvSpPr>
        <p:spPr/>
        <p:txBody>
          <a:bodyPr>
            <a:normAutofit/>
          </a:bodyPr>
          <a:lstStyle/>
          <a:p>
            <a:r>
              <a:rPr lang="en-GB" sz="1800" dirty="0"/>
              <a:t>Employers at the heart of designing new Apprenticeships Standards to replace apprenticeship frameworks by 2020.</a:t>
            </a:r>
          </a:p>
          <a:p>
            <a:r>
              <a:rPr lang="en-GB" sz="1800" dirty="0"/>
              <a:t>New Institute for Apprenticeships led by employers to oversee standards and ensure quality and rigour</a:t>
            </a:r>
          </a:p>
          <a:p>
            <a:r>
              <a:rPr lang="en-GB" sz="1800" dirty="0"/>
              <a:t>Apprenticeships given equal legal protection to degrees</a:t>
            </a:r>
          </a:p>
          <a:p>
            <a:r>
              <a:rPr lang="en-GB" sz="1800" dirty="0"/>
              <a:t>Apprenticeship target for public sector bodies – duty for 2.3% of workforce to be  apprentices will grow opportunities </a:t>
            </a:r>
          </a:p>
          <a:p>
            <a:pPr marL="0" indent="0">
              <a:buNone/>
            </a:pPr>
            <a:r>
              <a:rPr lang="en-GB" sz="1800" b="1" dirty="0"/>
              <a:t>All underpinned by changes to how apprenticeships are paid for.  New apprenticeship levy paid by 2% of employers will fund expansion.  Digital Apprenticeship Service will enable employers to directly manage their apprenticeship programmes and purchase training.</a:t>
            </a:r>
          </a:p>
          <a:p>
            <a:pPr marL="0" indent="0">
              <a:buNone/>
            </a:pPr>
            <a:endParaRPr lang="en-GB" dirty="0"/>
          </a:p>
        </p:txBody>
      </p:sp>
    </p:spTree>
    <p:extLst>
      <p:ext uri="{BB962C8B-B14F-4D97-AF65-F5344CB8AC3E}">
        <p14:creationId xmlns:p14="http://schemas.microsoft.com/office/powerpoint/2010/main" val="204015606"/>
      </p:ext>
    </p:extLst>
  </p:cSld>
  <p:clrMapOvr>
    <a:masterClrMapping/>
  </p:clrMapOvr>
  <p:transition spd="slow">
    <p:fade/>
    <p:sndAc>
      <p:stSnd>
        <p:snd r:embed="rId2" name="Explosion"/>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C85571-0F2D-4B01-8C57-B4B3630BCC8C}"/>
              </a:ext>
            </a:extLst>
          </p:cNvPr>
          <p:cNvSpPr>
            <a:spLocks noGrp="1"/>
          </p:cNvSpPr>
          <p:nvPr>
            <p:ph type="title"/>
          </p:nvPr>
        </p:nvSpPr>
        <p:spPr/>
        <p:txBody>
          <a:bodyPr/>
          <a:lstStyle/>
          <a:p>
            <a:r>
              <a:rPr lang="en-GB" dirty="0"/>
              <a:t>Reflection</a:t>
            </a:r>
          </a:p>
        </p:txBody>
      </p:sp>
      <p:sp>
        <p:nvSpPr>
          <p:cNvPr id="3" name="Content Placeholder 2">
            <a:extLst>
              <a:ext uri="{FF2B5EF4-FFF2-40B4-BE49-F238E27FC236}">
                <a16:creationId xmlns:a16="http://schemas.microsoft.com/office/drawing/2014/main" xmlns="" id="{36BB28A3-46D2-4197-BCAA-3008EF652CF5}"/>
              </a:ext>
            </a:extLst>
          </p:cNvPr>
          <p:cNvSpPr>
            <a:spLocks noGrp="1"/>
          </p:cNvSpPr>
          <p:nvPr>
            <p:ph idx="1"/>
          </p:nvPr>
        </p:nvSpPr>
        <p:spPr/>
        <p:txBody>
          <a:bodyPr>
            <a:normAutofit/>
          </a:bodyPr>
          <a:lstStyle/>
          <a:p>
            <a:r>
              <a:rPr lang="en-GB" sz="2400" dirty="0"/>
              <a:t>What is your involvement and your experience of providing apprenticeship training in your organisation?</a:t>
            </a:r>
          </a:p>
          <a:p>
            <a:pPr marL="0" indent="0">
              <a:buNone/>
            </a:pPr>
            <a:endParaRPr lang="en-GB" sz="2400" dirty="0"/>
          </a:p>
        </p:txBody>
      </p:sp>
    </p:spTree>
    <p:extLst>
      <p:ext uri="{BB962C8B-B14F-4D97-AF65-F5344CB8AC3E}">
        <p14:creationId xmlns:p14="http://schemas.microsoft.com/office/powerpoint/2010/main" val="3433872585"/>
      </p:ext>
    </p:extLst>
  </p:cSld>
  <p:clrMapOvr>
    <a:masterClrMapping/>
  </p:clrMapOvr>
  <p:transition spd="slow">
    <p:fade/>
    <p:sndAc>
      <p:stSnd>
        <p:snd r:embed="rId2" name="Explosion"/>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657350" y="2455070"/>
            <a:ext cx="5066643" cy="1838027"/>
          </a:xfrm>
          <a:solidFill>
            <a:schemeClr val="accent1"/>
          </a:solidFill>
        </p:spPr>
        <p:txBody>
          <a:bodyPr>
            <a:noAutofit/>
          </a:bodyPr>
          <a:lstStyle/>
          <a:p>
            <a:r>
              <a:rPr lang="en-GB" sz="3300" b="1" dirty="0">
                <a:solidFill>
                  <a:schemeClr val="bg1"/>
                </a:solidFill>
              </a:rPr>
              <a:t>Apprenticeship funding in England from May 2017:</a:t>
            </a:r>
            <a:br>
              <a:rPr lang="en-GB" sz="3300" b="1" dirty="0">
                <a:solidFill>
                  <a:schemeClr val="bg1"/>
                </a:solidFill>
              </a:rPr>
            </a:br>
            <a:endParaRPr lang="en-GB" sz="3300" dirty="0">
              <a:solidFill>
                <a:schemeClr val="bg1"/>
              </a:solidFill>
            </a:endParaRPr>
          </a:p>
        </p:txBody>
      </p:sp>
      <p:pic>
        <p:nvPicPr>
          <p:cNvPr id="5" name="Picture 2" descr="https://upload.wikimedia.org/wikipedia/en/thumb/6/68/Department_for_Education.svg/1024px-Department_for_Educati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635" y="5265205"/>
            <a:ext cx="869372" cy="51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494548"/>
      </p:ext>
    </p:extLst>
  </p:cSld>
  <p:clrMapOvr>
    <a:masterClrMapping/>
  </p:clrMapOvr>
  <p:transition spd="slow">
    <p:fade/>
    <p:sndAc>
      <p:stSnd>
        <p:snd r:embed="rId2" name="Explosion"/>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330740" y="1938170"/>
          <a:ext cx="6535626" cy="33316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1200" y="857250"/>
            <a:ext cx="6859800"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7635" y="984357"/>
            <a:ext cx="5649752" cy="415498"/>
          </a:xfrm>
          <a:prstGeom prst="rect">
            <a:avLst/>
          </a:prstGeom>
          <a:noFill/>
        </p:spPr>
        <p:txBody>
          <a:bodyPr wrap="none" rtlCol="0">
            <a:spAutoFit/>
          </a:bodyPr>
          <a:lstStyle/>
          <a:p>
            <a:r>
              <a:rPr lang="en-GB" sz="2100" b="1" dirty="0">
                <a:solidFill>
                  <a:schemeClr val="bg1"/>
                </a:solidFill>
              </a:rPr>
              <a:t>What is the apprenticeship levy and who pays it?</a:t>
            </a:r>
          </a:p>
        </p:txBody>
      </p:sp>
      <p:pic>
        <p:nvPicPr>
          <p:cNvPr id="6" name="Picture 2" descr="C:\Users\howarthj\AppData\Local\Microsoft\Windows\Temporary Internet Files\Content.Outlook\QEHCF66G\Levy Infographic (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58418" y="1833806"/>
            <a:ext cx="2937410" cy="235127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48B6853-4C35-4469-A4A9-845EAD63436B}" type="slidenum">
              <a:rPr lang="en-GB" smtClean="0"/>
              <a:pPr/>
              <a:t>26</a:t>
            </a:fld>
            <a:endParaRPr lang="en-GB"/>
          </a:p>
        </p:txBody>
      </p:sp>
      <p:pic>
        <p:nvPicPr>
          <p:cNvPr id="7" name="Picture 2" descr="https://upload.wikimedia.org/wikipedia/en/thumb/6/68/Department_for_Education.svg/1024px-Department_for_Educa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77635" y="5373217"/>
            <a:ext cx="869372" cy="51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544937"/>
      </p:ext>
    </p:extLst>
  </p:cSld>
  <p:clrMapOvr>
    <a:masterClrMapping/>
  </p:clrMapOvr>
  <p:transition spd="slow">
    <p:fade/>
    <p:sndAc>
      <p:stSnd>
        <p:snd r:embed="rId3" name="Explosion"/>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200" y="857250"/>
            <a:ext cx="6859800"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7635" y="984357"/>
            <a:ext cx="5138779" cy="415498"/>
          </a:xfrm>
          <a:prstGeom prst="rect">
            <a:avLst/>
          </a:prstGeom>
          <a:noFill/>
        </p:spPr>
        <p:txBody>
          <a:bodyPr wrap="none" rtlCol="0">
            <a:spAutoFit/>
          </a:bodyPr>
          <a:lstStyle/>
          <a:p>
            <a:r>
              <a:rPr lang="en-GB" sz="2100" b="1" dirty="0">
                <a:solidFill>
                  <a:schemeClr val="bg1"/>
                </a:solidFill>
              </a:rPr>
              <a:t>What about non levy payers? Co-Investment</a:t>
            </a:r>
          </a:p>
        </p:txBody>
      </p:sp>
      <p:sp>
        <p:nvSpPr>
          <p:cNvPr id="8" name="Rectangle 7"/>
          <p:cNvSpPr/>
          <p:nvPr/>
        </p:nvSpPr>
        <p:spPr>
          <a:xfrm>
            <a:off x="1402855" y="1543954"/>
            <a:ext cx="6426713" cy="4039567"/>
          </a:xfrm>
          <a:prstGeom prst="rect">
            <a:avLst/>
          </a:prstGeom>
          <a:ln>
            <a:noFill/>
          </a:ln>
        </p:spPr>
        <p:txBody>
          <a:bodyPr wrap="square">
            <a:spAutoFit/>
          </a:bodyPr>
          <a:lstStyle/>
          <a:p>
            <a:r>
              <a:rPr lang="en-GB" sz="1425" dirty="0"/>
              <a:t>There are </a:t>
            </a:r>
            <a:r>
              <a:rPr lang="en-GB" sz="1425" u="sng" dirty="0"/>
              <a:t>two types of employers </a:t>
            </a:r>
            <a:r>
              <a:rPr lang="en-GB" sz="1425" dirty="0"/>
              <a:t>who will be benefit from government support towards the cost of their apprenticeships training:</a:t>
            </a:r>
          </a:p>
          <a:p>
            <a:pPr marL="685800" lvl="1" indent="-342900">
              <a:buFont typeface="+mj-lt"/>
              <a:buAutoNum type="arabicPeriod"/>
            </a:pPr>
            <a:r>
              <a:rPr lang="en-GB" sz="1425" dirty="0"/>
              <a:t>Employers who haven’t paid the levy and want to purchase apprenticeship training from a provider</a:t>
            </a:r>
          </a:p>
          <a:p>
            <a:pPr marL="685800" lvl="1" indent="-342900">
              <a:buFont typeface="+mj-lt"/>
              <a:buAutoNum type="arabicPeriod"/>
            </a:pPr>
            <a:r>
              <a:rPr lang="en-GB" sz="1425" dirty="0"/>
              <a:t>A levy-paying employer who with insufficient funds in their digital account to pay for the cost of training and assessment they want to purchase</a:t>
            </a:r>
          </a:p>
          <a:p>
            <a:endParaRPr lang="en-GB" sz="1425" b="1" dirty="0"/>
          </a:p>
          <a:p>
            <a:endParaRPr lang="en-GB" sz="1425" dirty="0"/>
          </a:p>
          <a:p>
            <a:endParaRPr lang="en-GB" sz="1425" dirty="0"/>
          </a:p>
          <a:p>
            <a:endParaRPr lang="en-GB" sz="1425" dirty="0"/>
          </a:p>
          <a:p>
            <a:endParaRPr lang="en-GB" sz="1425" dirty="0"/>
          </a:p>
          <a:p>
            <a:endParaRPr lang="en-GB" sz="1425" dirty="0"/>
          </a:p>
          <a:p>
            <a:endParaRPr lang="en-GB" sz="1425" dirty="0"/>
          </a:p>
          <a:p>
            <a:endParaRPr lang="en-GB" sz="1425" dirty="0"/>
          </a:p>
          <a:p>
            <a:endParaRPr lang="en-GB" sz="1425" dirty="0"/>
          </a:p>
          <a:p>
            <a:endParaRPr lang="en-GB" sz="1425" dirty="0"/>
          </a:p>
          <a:p>
            <a:pPr marL="257175" indent="-257175">
              <a:buFont typeface="Arial" panose="020B0604020202020204" pitchFamily="34" charset="0"/>
              <a:buChar char="•"/>
            </a:pPr>
            <a:r>
              <a:rPr lang="en-GB" sz="1425" dirty="0"/>
              <a:t>The</a:t>
            </a:r>
            <a:r>
              <a:rPr lang="en-GB" sz="1425" b="1" dirty="0"/>
              <a:t> government will pay 90%</a:t>
            </a:r>
            <a:r>
              <a:rPr lang="en-GB" sz="1425" dirty="0"/>
              <a:t> of the costs of training and assessment.</a:t>
            </a:r>
          </a:p>
          <a:p>
            <a:pPr marL="257175" indent="-257175">
              <a:buFont typeface="Arial" panose="020B0604020202020204" pitchFamily="34" charset="0"/>
              <a:buChar char="•"/>
            </a:pPr>
            <a:r>
              <a:rPr lang="en-GB" sz="1425" dirty="0"/>
              <a:t>The </a:t>
            </a:r>
            <a:r>
              <a:rPr lang="en-GB" sz="1425" b="1" dirty="0"/>
              <a:t>employer will be responsible for paying 10% </a:t>
            </a:r>
            <a:r>
              <a:rPr lang="en-GB" sz="1425" dirty="0"/>
              <a:t>of the costs. </a:t>
            </a:r>
          </a:p>
        </p:txBody>
      </p:sp>
      <p:graphicFrame>
        <p:nvGraphicFramePr>
          <p:cNvPr id="6" name="Chart 5"/>
          <p:cNvGraphicFramePr/>
          <p:nvPr>
            <p:extLst/>
          </p:nvPr>
        </p:nvGraphicFramePr>
        <p:xfrm>
          <a:off x="1979713" y="2942946"/>
          <a:ext cx="4561291" cy="238809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148B6853-4C35-4469-A4A9-845EAD63436B}" type="slidenum">
              <a:rPr lang="en-GB" smtClean="0"/>
              <a:pPr/>
              <a:t>27</a:t>
            </a:fld>
            <a:endParaRPr lang="en-GB"/>
          </a:p>
        </p:txBody>
      </p:sp>
      <p:pic>
        <p:nvPicPr>
          <p:cNvPr id="7" name="Picture 2" descr="https://upload.wikimedia.org/wikipedia/en/thumb/6/68/Department_for_Education.svg/1024px-Department_for_Educati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9623" y="5452644"/>
            <a:ext cx="869372" cy="51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50837"/>
      </p:ext>
    </p:extLst>
  </p:cSld>
  <p:clrMapOvr>
    <a:masterClrMapping/>
  </p:clrMapOvr>
  <p:transition spd="slow">
    <p:fade/>
    <p:sndAc>
      <p:stSnd>
        <p:snd r:embed="rId2" name="Explosion"/>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200" y="857250"/>
            <a:ext cx="6859800"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7634" y="984357"/>
            <a:ext cx="1930465" cy="415498"/>
          </a:xfrm>
          <a:prstGeom prst="rect">
            <a:avLst/>
          </a:prstGeom>
          <a:noFill/>
        </p:spPr>
        <p:txBody>
          <a:bodyPr wrap="none" rtlCol="0">
            <a:spAutoFit/>
          </a:bodyPr>
          <a:lstStyle/>
          <a:p>
            <a:r>
              <a:rPr lang="en-GB" sz="2100" b="1" dirty="0">
                <a:solidFill>
                  <a:prstClr val="white"/>
                </a:solidFill>
              </a:rPr>
              <a:t>Paying the levy </a:t>
            </a:r>
          </a:p>
        </p:txBody>
      </p:sp>
      <p:sp>
        <p:nvSpPr>
          <p:cNvPr id="5" name="Rectangle 4"/>
          <p:cNvSpPr/>
          <p:nvPr/>
        </p:nvSpPr>
        <p:spPr>
          <a:xfrm>
            <a:off x="1359992" y="1627024"/>
            <a:ext cx="6588732" cy="1143903"/>
          </a:xfrm>
          <a:prstGeom prst="rect">
            <a:avLst/>
          </a:prstGeom>
        </p:spPr>
        <p:txBody>
          <a:bodyPr wrap="square">
            <a:spAutoFit/>
          </a:bodyPr>
          <a:lstStyle/>
          <a:p>
            <a:pPr marL="214313" indent="-214313">
              <a:spcAft>
                <a:spcPts val="1350"/>
              </a:spcAft>
              <a:buFont typeface="Arial" panose="020B0604020202020204" pitchFamily="34" charset="0"/>
              <a:buChar char="•"/>
            </a:pPr>
            <a:r>
              <a:rPr lang="en-GB" sz="1500" dirty="0">
                <a:solidFill>
                  <a:prstClr val="black"/>
                </a:solidFill>
              </a:rPr>
              <a:t>Employers pay their levy to HMRC, through the </a:t>
            </a:r>
            <a:r>
              <a:rPr lang="en-GB" sz="1500" b="1" dirty="0">
                <a:solidFill>
                  <a:prstClr val="black"/>
                </a:solidFill>
              </a:rPr>
              <a:t>PAYE </a:t>
            </a:r>
            <a:r>
              <a:rPr lang="en-GB" sz="1500" dirty="0">
                <a:solidFill>
                  <a:prstClr val="black"/>
                </a:solidFill>
              </a:rPr>
              <a:t>process</a:t>
            </a:r>
          </a:p>
          <a:p>
            <a:pPr marL="214313" indent="-214313">
              <a:spcAft>
                <a:spcPts val="1350"/>
              </a:spcAft>
              <a:buFont typeface="Arial" panose="020B0604020202020204" pitchFamily="34" charset="0"/>
              <a:buChar char="•"/>
            </a:pPr>
            <a:r>
              <a:rPr lang="en-GB" sz="1500" dirty="0">
                <a:solidFill>
                  <a:prstClr val="black"/>
                </a:solidFill>
              </a:rPr>
              <a:t>Single employers with multiple PAYE schemes will only have </a:t>
            </a:r>
            <a:r>
              <a:rPr lang="en-GB" sz="1500" b="1" dirty="0">
                <a:solidFill>
                  <a:prstClr val="black"/>
                </a:solidFill>
              </a:rPr>
              <a:t>one</a:t>
            </a:r>
            <a:r>
              <a:rPr lang="en-GB" sz="1500" dirty="0">
                <a:solidFill>
                  <a:prstClr val="black"/>
                </a:solidFill>
              </a:rPr>
              <a:t> allowance.</a:t>
            </a:r>
          </a:p>
          <a:p>
            <a:pPr marL="214313" indent="-214313">
              <a:spcAft>
                <a:spcPts val="1350"/>
              </a:spcAft>
              <a:buFont typeface="Arial" panose="020B0604020202020204" pitchFamily="34" charset="0"/>
              <a:buChar char="•"/>
            </a:pPr>
            <a:r>
              <a:rPr lang="en-GB" sz="1500" dirty="0">
                <a:solidFill>
                  <a:prstClr val="black"/>
                </a:solidFill>
              </a:rPr>
              <a:t>Connected employers </a:t>
            </a:r>
            <a:r>
              <a:rPr lang="en-GB" sz="1500" b="1" dirty="0">
                <a:solidFill>
                  <a:prstClr val="black"/>
                </a:solidFill>
              </a:rPr>
              <a:t>share </a:t>
            </a:r>
            <a:r>
              <a:rPr lang="en-GB" sz="1500" dirty="0">
                <a:solidFill>
                  <a:prstClr val="black"/>
                </a:solidFill>
              </a:rPr>
              <a:t>one allowance </a:t>
            </a:r>
          </a:p>
        </p:txBody>
      </p:sp>
      <p:sp>
        <p:nvSpPr>
          <p:cNvPr id="6" name="Rectangle 5"/>
          <p:cNvSpPr/>
          <p:nvPr/>
        </p:nvSpPr>
        <p:spPr>
          <a:xfrm>
            <a:off x="1359992" y="3231580"/>
            <a:ext cx="3104964" cy="3970318"/>
          </a:xfrm>
          <a:prstGeom prst="rect">
            <a:avLst/>
          </a:prstGeom>
          <a:ln w="28575">
            <a:solidFill>
              <a:schemeClr val="tx2">
                <a:lumMod val="75000"/>
              </a:schemeClr>
            </a:solidFill>
          </a:ln>
        </p:spPr>
        <p:txBody>
          <a:bodyPr wrap="square">
            <a:spAutoFit/>
          </a:bodyPr>
          <a:lstStyle/>
          <a:p>
            <a:pPr marL="257175" indent="-257175">
              <a:buFont typeface="Arial" panose="020B0604020202020204" pitchFamily="34" charset="0"/>
              <a:buChar char="•"/>
            </a:pPr>
            <a:r>
              <a:rPr lang="en-GB" dirty="0">
                <a:solidFill>
                  <a:prstClr val="black"/>
                </a:solidFill>
              </a:rPr>
              <a:t>Employer of </a:t>
            </a:r>
            <a:r>
              <a:rPr lang="en-GB" b="1" dirty="0">
                <a:solidFill>
                  <a:srgbClr val="C00000"/>
                </a:solidFill>
              </a:rPr>
              <a:t>250 employees</a:t>
            </a:r>
            <a:r>
              <a:rPr lang="en-GB" dirty="0">
                <a:solidFill>
                  <a:prstClr val="black"/>
                </a:solidFill>
              </a:rPr>
              <a:t>, each with a gross salary of £20,000.</a:t>
            </a:r>
          </a:p>
          <a:p>
            <a:r>
              <a:rPr lang="en-GB" dirty="0">
                <a:solidFill>
                  <a:prstClr val="black"/>
                </a:solidFill>
              </a:rPr>
              <a:t>	 </a:t>
            </a:r>
          </a:p>
          <a:p>
            <a:pPr marL="257175" indent="-257175">
              <a:buFont typeface="Arial" panose="020B0604020202020204" pitchFamily="34" charset="0"/>
              <a:buChar char="•"/>
            </a:pPr>
            <a:r>
              <a:rPr lang="en-GB" dirty="0">
                <a:solidFill>
                  <a:prstClr val="black"/>
                </a:solidFill>
              </a:rPr>
              <a:t>Pay bill: 250 x £20,000 = </a:t>
            </a:r>
            <a:r>
              <a:rPr lang="en-GB" b="1" dirty="0">
                <a:solidFill>
                  <a:prstClr val="black"/>
                </a:solidFill>
              </a:rPr>
              <a:t>£5,000,000 </a:t>
            </a:r>
            <a:endParaRPr lang="en-GB" dirty="0">
              <a:solidFill>
                <a:prstClr val="black"/>
              </a:solidFill>
            </a:endParaRPr>
          </a:p>
          <a:p>
            <a:endParaRPr lang="en-GB" dirty="0">
              <a:solidFill>
                <a:prstClr val="black"/>
              </a:solidFill>
            </a:endParaRPr>
          </a:p>
          <a:p>
            <a:pPr marL="257175" indent="-257175">
              <a:buFont typeface="Arial" panose="020B0604020202020204" pitchFamily="34" charset="0"/>
              <a:buChar char="•"/>
            </a:pPr>
            <a:r>
              <a:rPr lang="en-GB" dirty="0">
                <a:solidFill>
                  <a:prstClr val="black"/>
                </a:solidFill>
              </a:rPr>
              <a:t>Levy sum: 0.5% x £5,000,000 = </a:t>
            </a:r>
            <a:r>
              <a:rPr lang="en-GB" b="1" dirty="0">
                <a:solidFill>
                  <a:prstClr val="black"/>
                </a:solidFill>
              </a:rPr>
              <a:t>£25,000	</a:t>
            </a:r>
          </a:p>
          <a:p>
            <a:pPr marL="257175" indent="-257175">
              <a:buFont typeface="Arial" panose="020B0604020202020204" pitchFamily="34" charset="0"/>
              <a:buChar char="•"/>
            </a:pPr>
            <a:endParaRPr lang="en-GB" b="1" dirty="0">
              <a:solidFill>
                <a:prstClr val="black"/>
              </a:solidFill>
            </a:endParaRPr>
          </a:p>
          <a:p>
            <a:pPr marL="257175" indent="-257175">
              <a:buFont typeface="Arial" panose="020B0604020202020204" pitchFamily="34" charset="0"/>
              <a:buChar char="•"/>
            </a:pPr>
            <a:r>
              <a:rPr lang="en-GB" dirty="0">
                <a:solidFill>
                  <a:prstClr val="black"/>
                </a:solidFill>
              </a:rPr>
              <a:t>Allowance: £25,000 - £15,000 = </a:t>
            </a:r>
          </a:p>
          <a:p>
            <a:pPr lvl="1"/>
            <a:r>
              <a:rPr lang="en-GB" b="1" dirty="0">
                <a:solidFill>
                  <a:srgbClr val="C00000"/>
                </a:solidFill>
              </a:rPr>
              <a:t>£10,000 annual levy payment 	</a:t>
            </a:r>
          </a:p>
        </p:txBody>
      </p:sp>
      <p:sp>
        <p:nvSpPr>
          <p:cNvPr id="7" name="Rectangle 6"/>
          <p:cNvSpPr/>
          <p:nvPr/>
        </p:nvSpPr>
        <p:spPr>
          <a:xfrm>
            <a:off x="4542045" y="3223647"/>
            <a:ext cx="3104964" cy="3693319"/>
          </a:xfrm>
          <a:prstGeom prst="rect">
            <a:avLst/>
          </a:prstGeom>
          <a:ln w="28575">
            <a:solidFill>
              <a:schemeClr val="tx2">
                <a:lumMod val="75000"/>
              </a:schemeClr>
            </a:solidFill>
          </a:ln>
        </p:spPr>
        <p:txBody>
          <a:bodyPr wrap="square">
            <a:spAutoFit/>
          </a:bodyPr>
          <a:lstStyle/>
          <a:p>
            <a:pPr marL="257175" indent="-257175">
              <a:buFont typeface="Arial" panose="020B0604020202020204" pitchFamily="34" charset="0"/>
              <a:buChar char="•"/>
            </a:pPr>
            <a:r>
              <a:rPr lang="en-GB" dirty="0">
                <a:solidFill>
                  <a:prstClr val="black"/>
                </a:solidFill>
              </a:rPr>
              <a:t>Employer of </a:t>
            </a:r>
            <a:r>
              <a:rPr lang="en-GB" b="1" dirty="0">
                <a:solidFill>
                  <a:srgbClr val="C00000"/>
                </a:solidFill>
              </a:rPr>
              <a:t>100 employees</a:t>
            </a:r>
            <a:r>
              <a:rPr lang="en-GB" dirty="0">
                <a:solidFill>
                  <a:prstClr val="black"/>
                </a:solidFill>
              </a:rPr>
              <a:t>, each with a gross salary of £20,000.</a:t>
            </a:r>
          </a:p>
          <a:p>
            <a:r>
              <a:rPr lang="en-GB" dirty="0">
                <a:solidFill>
                  <a:prstClr val="black"/>
                </a:solidFill>
              </a:rPr>
              <a:t>	 </a:t>
            </a:r>
          </a:p>
          <a:p>
            <a:pPr marL="257175" indent="-257175">
              <a:buFont typeface="Arial" panose="020B0604020202020204" pitchFamily="34" charset="0"/>
              <a:buChar char="•"/>
            </a:pPr>
            <a:r>
              <a:rPr lang="en-GB" dirty="0">
                <a:solidFill>
                  <a:prstClr val="black"/>
                </a:solidFill>
              </a:rPr>
              <a:t>Pay bill: 100 x £20,000 = </a:t>
            </a:r>
            <a:r>
              <a:rPr lang="en-GB" b="1" dirty="0">
                <a:solidFill>
                  <a:prstClr val="black"/>
                </a:solidFill>
              </a:rPr>
              <a:t>£2,000,000 </a:t>
            </a:r>
            <a:r>
              <a:rPr lang="en-GB" dirty="0">
                <a:solidFill>
                  <a:prstClr val="black"/>
                </a:solidFill>
              </a:rPr>
              <a:t>	</a:t>
            </a:r>
          </a:p>
          <a:p>
            <a:pPr marL="257175" indent="-257175">
              <a:buFont typeface="Arial" panose="020B0604020202020204" pitchFamily="34" charset="0"/>
              <a:buChar char="•"/>
            </a:pPr>
            <a:r>
              <a:rPr lang="en-GB" dirty="0">
                <a:solidFill>
                  <a:prstClr val="black"/>
                </a:solidFill>
              </a:rPr>
              <a:t>Levy sum: 0.5% x £2,000,000 = </a:t>
            </a:r>
            <a:r>
              <a:rPr lang="en-GB" b="1" dirty="0">
                <a:solidFill>
                  <a:prstClr val="black"/>
                </a:solidFill>
              </a:rPr>
              <a:t>£10,000	</a:t>
            </a:r>
          </a:p>
          <a:p>
            <a:pPr marL="257175" indent="-257175">
              <a:buFont typeface="Arial" panose="020B0604020202020204" pitchFamily="34" charset="0"/>
              <a:buChar char="•"/>
            </a:pPr>
            <a:endParaRPr lang="en-GB" b="1" dirty="0">
              <a:solidFill>
                <a:prstClr val="black"/>
              </a:solidFill>
            </a:endParaRPr>
          </a:p>
          <a:p>
            <a:pPr marL="257175" indent="-257175">
              <a:buFont typeface="Arial" panose="020B0604020202020204" pitchFamily="34" charset="0"/>
              <a:buChar char="•"/>
            </a:pPr>
            <a:r>
              <a:rPr lang="en-GB" dirty="0">
                <a:solidFill>
                  <a:prstClr val="black"/>
                </a:solidFill>
              </a:rPr>
              <a:t>Allowance: £10,000 - £15,000 =</a:t>
            </a:r>
          </a:p>
          <a:p>
            <a:pPr lvl="1"/>
            <a:r>
              <a:rPr lang="en-GB" b="1" dirty="0">
                <a:solidFill>
                  <a:srgbClr val="C00000"/>
                </a:solidFill>
              </a:rPr>
              <a:t>£0 annual levy payment 	</a:t>
            </a:r>
          </a:p>
        </p:txBody>
      </p:sp>
      <p:sp>
        <p:nvSpPr>
          <p:cNvPr id="8" name="Rectangle 7"/>
          <p:cNvSpPr/>
          <p:nvPr/>
        </p:nvSpPr>
        <p:spPr>
          <a:xfrm>
            <a:off x="1359993" y="2888940"/>
            <a:ext cx="3127147" cy="369332"/>
          </a:xfrm>
          <a:prstGeom prst="rect">
            <a:avLst/>
          </a:prstGeom>
          <a:solidFill>
            <a:schemeClr val="tx2">
              <a:lumMod val="20000"/>
              <a:lumOff val="80000"/>
            </a:schemeClr>
          </a:solidFill>
        </p:spPr>
        <p:txBody>
          <a:bodyPr wrap="square">
            <a:spAutoFit/>
          </a:bodyPr>
          <a:lstStyle/>
          <a:p>
            <a:pPr algn="ctr"/>
            <a:r>
              <a:rPr lang="en-GB" b="1" dirty="0">
                <a:solidFill>
                  <a:prstClr val="black"/>
                </a:solidFill>
              </a:rPr>
              <a:t>LEVIED EMPLOYER</a:t>
            </a:r>
          </a:p>
        </p:txBody>
      </p:sp>
      <p:sp>
        <p:nvSpPr>
          <p:cNvPr id="9" name="Rectangle 8"/>
          <p:cNvSpPr/>
          <p:nvPr/>
        </p:nvSpPr>
        <p:spPr>
          <a:xfrm>
            <a:off x="4530954" y="2892956"/>
            <a:ext cx="3127147" cy="369332"/>
          </a:xfrm>
          <a:prstGeom prst="rect">
            <a:avLst/>
          </a:prstGeom>
          <a:solidFill>
            <a:schemeClr val="accent4">
              <a:lumMod val="40000"/>
              <a:lumOff val="60000"/>
            </a:schemeClr>
          </a:solidFill>
        </p:spPr>
        <p:txBody>
          <a:bodyPr wrap="square">
            <a:spAutoFit/>
          </a:bodyPr>
          <a:lstStyle/>
          <a:p>
            <a:pPr algn="ctr"/>
            <a:r>
              <a:rPr lang="en-GB" b="1" dirty="0">
                <a:solidFill>
                  <a:prstClr val="black"/>
                </a:solidFill>
              </a:rPr>
              <a:t>NON-LEVIED EMPLOYER</a:t>
            </a:r>
          </a:p>
        </p:txBody>
      </p:sp>
      <p:sp>
        <p:nvSpPr>
          <p:cNvPr id="2" name="Slide Number Placeholder 1"/>
          <p:cNvSpPr>
            <a:spLocks noGrp="1"/>
          </p:cNvSpPr>
          <p:nvPr>
            <p:ph type="sldNum" sz="quarter" idx="12"/>
          </p:nvPr>
        </p:nvSpPr>
        <p:spPr/>
        <p:txBody>
          <a:bodyPr/>
          <a:lstStyle/>
          <a:p>
            <a:fld id="{148B6853-4C35-4469-A4A9-845EAD63436B}" type="slidenum">
              <a:rPr lang="en-GB" smtClean="0"/>
              <a:pPr/>
              <a:t>28</a:t>
            </a:fld>
            <a:endParaRPr lang="en-GB"/>
          </a:p>
        </p:txBody>
      </p:sp>
      <p:pic>
        <p:nvPicPr>
          <p:cNvPr id="10" name="Picture 2" descr="https://upload.wikimedia.org/wikipedia/en/thumb/6/68/Department_for_Education.svg/1024px-Department_for_Educati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635" y="5373217"/>
            <a:ext cx="869372" cy="51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648028"/>
      </p:ext>
    </p:extLst>
  </p:cSld>
  <p:clrMapOvr>
    <a:masterClrMapping/>
  </p:clrMapOvr>
  <p:transition spd="slow">
    <p:fade/>
    <p:sndAc>
      <p:stSnd>
        <p:snd r:embed="rId3" name="Explosion"/>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77634" y="4731894"/>
            <a:ext cx="6480720" cy="369332"/>
          </a:xfrm>
          <a:prstGeom prst="rect">
            <a:avLst/>
          </a:prstGeom>
          <a:noFill/>
        </p:spPr>
        <p:txBody>
          <a:bodyPr wrap="square" rtlCol="0">
            <a:spAutoFit/>
          </a:bodyPr>
          <a:lstStyle/>
          <a:p>
            <a:pPr marL="214313" indent="-214313">
              <a:spcAft>
                <a:spcPts val="1350"/>
              </a:spcAft>
              <a:buFont typeface="Arial" panose="020B0604020202020204" pitchFamily="34" charset="0"/>
              <a:buChar char="•"/>
            </a:pPr>
            <a:r>
              <a:rPr lang="en-GB" dirty="0"/>
              <a:t>10% government top up to monthly funds entering an account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200" y="857250"/>
            <a:ext cx="6859800"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7635" y="984357"/>
            <a:ext cx="4774192" cy="415498"/>
          </a:xfrm>
          <a:prstGeom prst="rect">
            <a:avLst/>
          </a:prstGeom>
          <a:noFill/>
        </p:spPr>
        <p:txBody>
          <a:bodyPr wrap="none" rtlCol="0">
            <a:spAutoFit/>
          </a:bodyPr>
          <a:lstStyle/>
          <a:p>
            <a:r>
              <a:rPr lang="en-GB" sz="2100" b="1" dirty="0">
                <a:solidFill>
                  <a:schemeClr val="bg1"/>
                </a:solidFill>
              </a:rPr>
              <a:t>Accessing levy funds to spend on training</a:t>
            </a:r>
          </a:p>
        </p:txBody>
      </p:sp>
      <p:sp>
        <p:nvSpPr>
          <p:cNvPr id="5" name="TextBox 4"/>
          <p:cNvSpPr txBox="1"/>
          <p:nvPr/>
        </p:nvSpPr>
        <p:spPr>
          <a:xfrm>
            <a:off x="1277634" y="1707557"/>
            <a:ext cx="6480720" cy="2015936"/>
          </a:xfrm>
          <a:prstGeom prst="rect">
            <a:avLst/>
          </a:prstGeom>
          <a:noFill/>
        </p:spPr>
        <p:txBody>
          <a:bodyPr wrap="square" rtlCol="0">
            <a:spAutoFit/>
          </a:bodyPr>
          <a:lstStyle/>
          <a:p>
            <a:pPr marL="257175" indent="-257175">
              <a:spcAft>
                <a:spcPts val="1350"/>
              </a:spcAft>
              <a:buFont typeface="Arial" panose="020B0604020202020204" pitchFamily="34" charset="0"/>
              <a:buChar char="•"/>
            </a:pPr>
            <a:r>
              <a:rPr lang="en-GB" dirty="0">
                <a:solidFill>
                  <a:prstClr val="black"/>
                </a:solidFill>
              </a:rPr>
              <a:t>Levy funds will be available through a new digital service on gov.uk</a:t>
            </a:r>
          </a:p>
          <a:p>
            <a:pPr marL="257175" indent="-257175">
              <a:spcAft>
                <a:spcPts val="1350"/>
              </a:spcAft>
              <a:buFont typeface="Arial" panose="020B0604020202020204" pitchFamily="34" charset="0"/>
              <a:buChar char="•"/>
            </a:pPr>
            <a:r>
              <a:rPr lang="en-GB" dirty="0">
                <a:solidFill>
                  <a:prstClr val="black"/>
                </a:solidFill>
              </a:rPr>
              <a:t>First funds appeared in account in late May 2017</a:t>
            </a:r>
          </a:p>
          <a:p>
            <a:pPr marL="257175" indent="-257175">
              <a:spcAft>
                <a:spcPts val="1350"/>
              </a:spcAft>
              <a:buFont typeface="Arial" panose="020B0604020202020204" pitchFamily="34" charset="0"/>
              <a:buChar char="•"/>
            </a:pPr>
            <a:endParaRPr lang="en-GB" dirty="0">
              <a:solidFill>
                <a:prstClr val="black"/>
              </a:solidFill>
            </a:endParaRPr>
          </a:p>
          <a:p>
            <a:pPr marL="257175" indent="-257175">
              <a:spcAft>
                <a:spcPts val="1350"/>
              </a:spcAft>
              <a:buFont typeface="Arial" panose="020B0604020202020204" pitchFamily="34" charset="0"/>
              <a:buChar char="•"/>
            </a:pPr>
            <a:endParaRPr lang="en-GB" dirty="0"/>
          </a:p>
        </p:txBody>
      </p:sp>
      <p:graphicFrame>
        <p:nvGraphicFramePr>
          <p:cNvPr id="6" name="Table 5"/>
          <p:cNvGraphicFramePr>
            <a:graphicFrameLocks noGrp="1"/>
          </p:cNvGraphicFramePr>
          <p:nvPr>
            <p:extLst/>
          </p:nvPr>
        </p:nvGraphicFramePr>
        <p:xfrm>
          <a:off x="1317542" y="3357975"/>
          <a:ext cx="6400905" cy="1234440"/>
        </p:xfrm>
        <a:graphic>
          <a:graphicData uri="http://schemas.openxmlformats.org/drawingml/2006/table">
            <a:tbl>
              <a:tblPr firstRow="1" bandRow="1">
                <a:tableStyleId>{5C22544A-7EE6-4342-B048-85BDC9FD1C3A}</a:tableStyleId>
              </a:tblPr>
              <a:tblGrid>
                <a:gridCol w="3200453">
                  <a:extLst>
                    <a:ext uri="{9D8B030D-6E8A-4147-A177-3AD203B41FA5}">
                      <a16:colId xmlns:a16="http://schemas.microsoft.com/office/drawing/2014/main" xmlns="" val="20000"/>
                    </a:ext>
                  </a:extLst>
                </a:gridCol>
                <a:gridCol w="3200453">
                  <a:extLst>
                    <a:ext uri="{9D8B030D-6E8A-4147-A177-3AD203B41FA5}">
                      <a16:colId xmlns:a16="http://schemas.microsoft.com/office/drawing/2014/main" xmlns="" val="20001"/>
                    </a:ext>
                  </a:extLst>
                </a:gridCol>
              </a:tblGrid>
              <a:tr h="617220">
                <a:tc>
                  <a:txBody>
                    <a:bodyPr/>
                    <a:lstStyle/>
                    <a:p>
                      <a:r>
                        <a:rPr lang="en-GB" sz="1800" b="0" dirty="0">
                          <a:solidFill>
                            <a:schemeClr val="bg1"/>
                          </a:solidFill>
                        </a:rPr>
                        <a:t>If 100% of pay bill is in England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800" b="0" dirty="0">
                          <a:solidFill>
                            <a:schemeClr val="bg1"/>
                          </a:solidFill>
                        </a:rPr>
                        <a:t>100% of levy payment in digital account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0"/>
                  </a:ext>
                </a:extLst>
              </a:tr>
              <a:tr h="617220">
                <a:tc>
                  <a:txBody>
                    <a:bodyPr/>
                    <a:lstStyle/>
                    <a:p>
                      <a:r>
                        <a:rPr lang="en-GB" sz="1800" b="0" dirty="0">
                          <a:solidFill>
                            <a:schemeClr val="tx1"/>
                          </a:solidFill>
                        </a:rPr>
                        <a:t>If 80% of pay bill is in England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0D22">
                        <a:alpha val="25098"/>
                      </a:srgbClr>
                    </a:solidFill>
                  </a:tcPr>
                </a:tc>
                <a:tc>
                  <a:txBody>
                    <a:bodyPr/>
                    <a:lstStyle/>
                    <a:p>
                      <a:r>
                        <a:rPr lang="en-GB" sz="1800" b="0" dirty="0">
                          <a:solidFill>
                            <a:schemeClr val="tx1"/>
                          </a:solidFill>
                        </a:rPr>
                        <a:t>80% of levy payment in digital account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0D22">
                        <a:alpha val="25098"/>
                      </a:srgbClr>
                    </a:solidFill>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1277634" y="2915129"/>
            <a:ext cx="6480720" cy="369332"/>
          </a:xfrm>
          <a:prstGeom prst="rect">
            <a:avLst/>
          </a:prstGeom>
          <a:noFill/>
        </p:spPr>
        <p:txBody>
          <a:bodyPr wrap="square" rtlCol="0">
            <a:spAutoFit/>
          </a:bodyPr>
          <a:lstStyle/>
          <a:p>
            <a:pPr algn="just">
              <a:spcAft>
                <a:spcPts val="1350"/>
              </a:spcAft>
            </a:pPr>
            <a:r>
              <a:rPr lang="en-GB" b="1" dirty="0">
                <a:solidFill>
                  <a:prstClr val="black"/>
                </a:solidFill>
              </a:rPr>
              <a:t>How funds in the account will be calculated</a:t>
            </a:r>
          </a:p>
        </p:txBody>
      </p:sp>
      <p:sp>
        <p:nvSpPr>
          <p:cNvPr id="2" name="Slide Number Placeholder 1"/>
          <p:cNvSpPr>
            <a:spLocks noGrp="1"/>
          </p:cNvSpPr>
          <p:nvPr>
            <p:ph type="sldNum" sz="quarter" idx="12"/>
          </p:nvPr>
        </p:nvSpPr>
        <p:spPr/>
        <p:txBody>
          <a:bodyPr/>
          <a:lstStyle/>
          <a:p>
            <a:fld id="{148B6853-4C35-4469-A4A9-845EAD63436B}" type="slidenum">
              <a:rPr lang="en-GB" smtClean="0"/>
              <a:pPr/>
              <a:t>29</a:t>
            </a:fld>
            <a:endParaRPr lang="en-GB"/>
          </a:p>
        </p:txBody>
      </p:sp>
      <p:pic>
        <p:nvPicPr>
          <p:cNvPr id="9" name="Picture 2" descr="https://upload.wikimedia.org/wikipedia/en/thumb/6/68/Department_for_Education.svg/1024px-Department_for_Educati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1" y="5486112"/>
            <a:ext cx="869372" cy="51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00636"/>
      </p:ext>
    </p:extLst>
  </p:cSld>
  <p:clrMapOvr>
    <a:masterClrMapping/>
  </p:clrMapOvr>
  <p:transition spd="slow">
    <p:fade/>
    <p:sndAc>
      <p:stSnd>
        <p:snd r:embed="rId3" name="Explosion"/>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0"/>
            <a:ext cx="9144000" cy="1481138"/>
          </a:xfrm>
          <a:prstGeom prst="rect">
            <a:avLst/>
          </a:prstGeom>
          <a:noFill/>
          <a:ln w="9525">
            <a:noFill/>
            <a:miter lim="800000"/>
            <a:headEnd/>
            <a:tailEnd/>
          </a:ln>
        </p:spPr>
      </p:pic>
      <p:sp>
        <p:nvSpPr>
          <p:cNvPr id="5" name="Text Placeholder 4"/>
          <p:cNvSpPr>
            <a:spLocks noGrp="1"/>
          </p:cNvSpPr>
          <p:nvPr>
            <p:ph type="body" idx="1"/>
          </p:nvPr>
        </p:nvSpPr>
        <p:spPr>
          <a:xfrm>
            <a:off x="1585575" y="1892189"/>
            <a:ext cx="6339224" cy="3323987"/>
          </a:xfrm>
        </p:spPr>
        <p:txBody>
          <a:bodyPr wrap="square" anchor="t" anchorCtr="0">
            <a:spAutoFit/>
          </a:bodyPr>
          <a:lstStyle/>
          <a:p>
            <a:pPr marL="571500" lvl="0" indent="-571500" defTabSz="914400" eaLnBrk="1" fontAlgn="auto" hangingPunct="1">
              <a:spcBef>
                <a:spcPts val="600"/>
              </a:spcBef>
              <a:spcAft>
                <a:spcPts val="600"/>
              </a:spcAft>
              <a:buFont typeface="Wingdings" panose="05000000000000000000" pitchFamily="2" charset="2"/>
              <a:buChar char="Ø"/>
            </a:pPr>
            <a:r>
              <a:rPr lang="en-GB" sz="4800" b="1" dirty="0">
                <a:solidFill>
                  <a:schemeClr val="tx1"/>
                </a:solidFill>
                <a:latin typeface="Century Gothic" panose="020B0502020202020204" pitchFamily="34" charset="0"/>
              </a:rPr>
              <a:t>  </a:t>
            </a:r>
            <a:r>
              <a:rPr lang="en-GB" sz="4400" dirty="0">
                <a:solidFill>
                  <a:srgbClr val="F79646">
                    <a:lumMod val="50000"/>
                  </a:srgbClr>
                </a:solidFill>
                <a:latin typeface="Century Gothic" panose="020B0502020202020204" pitchFamily="34" charset="0"/>
                <a:ea typeface="+mn-ea"/>
              </a:rPr>
              <a:t>Fire alarms</a:t>
            </a:r>
          </a:p>
          <a:p>
            <a:pPr marL="571500" indent="-571500" defTabSz="914400" eaLnBrk="1" fontAlgn="auto" hangingPunct="1">
              <a:spcBef>
                <a:spcPts val="600"/>
              </a:spcBef>
              <a:spcAft>
                <a:spcPts val="600"/>
              </a:spcAft>
              <a:buFont typeface="Wingdings" panose="05000000000000000000" pitchFamily="2" charset="2"/>
              <a:buChar char="Ø"/>
            </a:pPr>
            <a:r>
              <a:rPr lang="en-GB" sz="4400" dirty="0">
                <a:solidFill>
                  <a:prstClr val="black"/>
                </a:solidFill>
                <a:latin typeface="Century Gothic" panose="020B0502020202020204" pitchFamily="34" charset="0"/>
                <a:ea typeface="+mn-ea"/>
              </a:rPr>
              <a:t>  Toilets</a:t>
            </a:r>
          </a:p>
          <a:p>
            <a:pPr marL="571500" lvl="0" indent="-571500" defTabSz="914400" eaLnBrk="1" fontAlgn="auto" hangingPunct="1">
              <a:spcBef>
                <a:spcPts val="600"/>
              </a:spcBef>
              <a:spcAft>
                <a:spcPts val="600"/>
              </a:spcAft>
              <a:buFont typeface="Wingdings" panose="05000000000000000000" pitchFamily="2" charset="2"/>
              <a:buChar char="Ø"/>
            </a:pPr>
            <a:r>
              <a:rPr lang="en-GB" sz="4400" dirty="0">
                <a:solidFill>
                  <a:srgbClr val="F79646">
                    <a:lumMod val="50000"/>
                  </a:srgbClr>
                </a:solidFill>
                <a:latin typeface="Century Gothic" panose="020B0502020202020204" pitchFamily="34" charset="0"/>
                <a:ea typeface="+mn-ea"/>
              </a:rPr>
              <a:t>  Mobile </a:t>
            </a:r>
            <a:r>
              <a:rPr lang="en-GB" sz="4400" dirty="0" smtClean="0">
                <a:solidFill>
                  <a:srgbClr val="F79646">
                    <a:lumMod val="50000"/>
                  </a:srgbClr>
                </a:solidFill>
                <a:latin typeface="Century Gothic" panose="020B0502020202020204" pitchFamily="34" charset="0"/>
                <a:ea typeface="+mn-ea"/>
              </a:rPr>
              <a:t>phones</a:t>
            </a:r>
            <a:endParaRPr lang="en-GB" sz="4400" dirty="0">
              <a:solidFill>
                <a:schemeClr val="tx1"/>
              </a:solidFill>
              <a:latin typeface="Century Gothic" panose="020B0502020202020204" pitchFamily="34" charset="0"/>
              <a:ea typeface="+mn-ea"/>
            </a:endParaRPr>
          </a:p>
          <a:p>
            <a:pPr marL="571500" lvl="0" indent="-571500" defTabSz="914400" eaLnBrk="1" fontAlgn="auto" hangingPunct="1">
              <a:spcBef>
                <a:spcPts val="600"/>
              </a:spcBef>
              <a:spcAft>
                <a:spcPts val="600"/>
              </a:spcAft>
              <a:buFont typeface="Wingdings" panose="05000000000000000000" pitchFamily="2" charset="2"/>
              <a:buChar char="Ø"/>
            </a:pPr>
            <a:r>
              <a:rPr lang="en-GB" sz="4400" dirty="0">
                <a:solidFill>
                  <a:schemeClr val="tx1"/>
                </a:solidFill>
                <a:latin typeface="Century Gothic" panose="020B0502020202020204" pitchFamily="34" charset="0"/>
                <a:ea typeface="+mn-ea"/>
              </a:rPr>
              <a:t>  Evaluations</a:t>
            </a:r>
          </a:p>
        </p:txBody>
      </p:sp>
      <p:sp>
        <p:nvSpPr>
          <p:cNvPr id="6" name="TextBox 5"/>
          <p:cNvSpPr txBox="1"/>
          <p:nvPr/>
        </p:nvSpPr>
        <p:spPr>
          <a:xfrm>
            <a:off x="1931671" y="93663"/>
            <a:ext cx="7086600" cy="707886"/>
          </a:xfrm>
          <a:prstGeom prst="rect">
            <a:avLst/>
          </a:prstGeom>
          <a:noFill/>
        </p:spPr>
        <p:txBody>
          <a:bodyPr wrap="square">
            <a:spAutoFit/>
          </a:bodyPr>
          <a:lstStyle/>
          <a:p>
            <a:pPr eaLnBrk="1" hangingPunct="1">
              <a:defRPr/>
            </a:pPr>
            <a:r>
              <a:rPr lang="en-GB" sz="4000" b="1" dirty="0">
                <a:solidFill>
                  <a:srgbClr val="F79646">
                    <a:lumMod val="20000"/>
                    <a:lumOff val="80000"/>
                  </a:srgbClr>
                </a:solidFill>
                <a:latin typeface="Century Gothic" panose="020B0502020202020204" pitchFamily="34" charset="0"/>
              </a:rPr>
              <a:t>WELCOME &amp; HOUSEKEEPING</a:t>
            </a:r>
          </a:p>
        </p:txBody>
      </p:sp>
    </p:spTree>
    <p:extLst>
      <p:ext uri="{BB962C8B-B14F-4D97-AF65-F5344CB8AC3E}">
        <p14:creationId xmlns:p14="http://schemas.microsoft.com/office/powerpoint/2010/main" val="4030962390"/>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200" y="857250"/>
            <a:ext cx="6859800"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7634" y="984357"/>
            <a:ext cx="3372846" cy="415498"/>
          </a:xfrm>
          <a:prstGeom prst="rect">
            <a:avLst/>
          </a:prstGeom>
          <a:noFill/>
        </p:spPr>
        <p:txBody>
          <a:bodyPr wrap="none" rtlCol="0">
            <a:spAutoFit/>
          </a:bodyPr>
          <a:lstStyle/>
          <a:p>
            <a:r>
              <a:rPr lang="en-GB" sz="2100" b="1" dirty="0">
                <a:solidFill>
                  <a:schemeClr val="bg1"/>
                </a:solidFill>
              </a:rPr>
              <a:t>What can funds be used for?</a:t>
            </a:r>
          </a:p>
        </p:txBody>
      </p:sp>
      <p:graphicFrame>
        <p:nvGraphicFramePr>
          <p:cNvPr id="6" name="Table 5"/>
          <p:cNvGraphicFramePr>
            <a:graphicFrameLocks noGrp="1"/>
          </p:cNvGraphicFramePr>
          <p:nvPr>
            <p:extLst/>
          </p:nvPr>
        </p:nvGraphicFramePr>
        <p:xfrm>
          <a:off x="1370648" y="1705140"/>
          <a:ext cx="6400906" cy="3798421"/>
        </p:xfrm>
        <a:graphic>
          <a:graphicData uri="http://schemas.openxmlformats.org/drawingml/2006/table">
            <a:tbl>
              <a:tblPr firstRow="1" bandRow="1">
                <a:tableStyleId>{5C22544A-7EE6-4342-B048-85BDC9FD1C3A}</a:tableStyleId>
              </a:tblPr>
              <a:tblGrid>
                <a:gridCol w="3092441">
                  <a:extLst>
                    <a:ext uri="{9D8B030D-6E8A-4147-A177-3AD203B41FA5}">
                      <a16:colId xmlns:a16="http://schemas.microsoft.com/office/drawing/2014/main" xmlns="" val="20000"/>
                    </a:ext>
                  </a:extLst>
                </a:gridCol>
                <a:gridCol w="216024">
                  <a:extLst>
                    <a:ext uri="{9D8B030D-6E8A-4147-A177-3AD203B41FA5}">
                      <a16:colId xmlns:a16="http://schemas.microsoft.com/office/drawing/2014/main" xmlns="" val="20001"/>
                    </a:ext>
                  </a:extLst>
                </a:gridCol>
                <a:gridCol w="3092441">
                  <a:extLst>
                    <a:ext uri="{9D8B030D-6E8A-4147-A177-3AD203B41FA5}">
                      <a16:colId xmlns:a16="http://schemas.microsoft.com/office/drawing/2014/main" xmlns="" val="20002"/>
                    </a:ext>
                  </a:extLst>
                </a:gridCol>
              </a:tblGrid>
              <a:tr h="643741">
                <a:tc>
                  <a:txBody>
                    <a:bodyPr/>
                    <a:lstStyle/>
                    <a:p>
                      <a:r>
                        <a:rPr lang="en-GB" sz="1800" b="0" dirty="0">
                          <a:solidFill>
                            <a:schemeClr val="tx1"/>
                          </a:solidFill>
                        </a:rPr>
                        <a:t>Digital funds and government funding </a:t>
                      </a:r>
                      <a:r>
                        <a:rPr lang="en-GB" sz="1800" b="1" dirty="0">
                          <a:solidFill>
                            <a:schemeClr val="tx1"/>
                          </a:solidFill>
                        </a:rPr>
                        <a:t>can</a:t>
                      </a:r>
                      <a:r>
                        <a:rPr lang="en-GB" sz="1800" b="0" dirty="0">
                          <a:solidFill>
                            <a:schemeClr val="tx1"/>
                          </a:solidFill>
                        </a:rPr>
                        <a:t> be used for:</a:t>
                      </a:r>
                    </a:p>
                  </a:txBody>
                  <a:tcPr marL="68580" marR="68580" marT="34290" marB="34290">
                    <a:solidFill>
                      <a:schemeClr val="accent1">
                        <a:alpha val="40000"/>
                      </a:schemeClr>
                    </a:solidFill>
                  </a:tcPr>
                </a:tc>
                <a:tc>
                  <a:txBody>
                    <a:bodyPr/>
                    <a:lstStyle/>
                    <a:p>
                      <a:endParaRPr lang="en-GB" sz="1800" b="0" dirty="0">
                        <a:solidFill>
                          <a:schemeClr val="bg1"/>
                        </a:solidFill>
                      </a:endParaRPr>
                    </a:p>
                  </a:txBody>
                  <a:tcPr marL="68580" marR="68580" marT="34290" marB="34290">
                    <a:noFill/>
                  </a:tcPr>
                </a:tc>
                <a:tc>
                  <a:txBody>
                    <a:bodyPr/>
                    <a:lstStyle/>
                    <a:p>
                      <a:r>
                        <a:rPr lang="en-GB" sz="1800" b="0" dirty="0">
                          <a:solidFill>
                            <a:schemeClr val="tx1"/>
                          </a:solidFill>
                        </a:rPr>
                        <a:t>Digital funds and government funding </a:t>
                      </a:r>
                      <a:r>
                        <a:rPr lang="en-GB" sz="1800" b="1" dirty="0">
                          <a:solidFill>
                            <a:schemeClr val="tx1"/>
                          </a:solidFill>
                        </a:rPr>
                        <a:t>can not </a:t>
                      </a:r>
                      <a:r>
                        <a:rPr lang="en-GB" sz="1800" b="0" dirty="0">
                          <a:solidFill>
                            <a:schemeClr val="tx1"/>
                          </a:solidFill>
                        </a:rPr>
                        <a:t>be used for</a:t>
                      </a:r>
                    </a:p>
                  </a:txBody>
                  <a:tcPr marL="68580" marR="68580" marT="34290" marB="34290">
                    <a:solidFill>
                      <a:srgbClr val="B00D22">
                        <a:alpha val="40000"/>
                      </a:srgbClr>
                    </a:solidFill>
                  </a:tcPr>
                </a:tc>
                <a:extLst>
                  <a:ext uri="{0D108BD9-81ED-4DB2-BD59-A6C34878D82A}">
                    <a16:rowId xmlns:a16="http://schemas.microsoft.com/office/drawing/2014/main" xmlns="" val="10000"/>
                  </a:ext>
                </a:extLst>
              </a:tr>
              <a:tr h="3154680">
                <a:tc>
                  <a:txBody>
                    <a:bodyPr/>
                    <a:lstStyle/>
                    <a:p>
                      <a:pPr marL="342900" indent="-342900">
                        <a:spcAft>
                          <a:spcPts val="1200"/>
                        </a:spcAft>
                        <a:buFont typeface="Arial" panose="020B0604020202020204" pitchFamily="34" charset="0"/>
                        <a:buChar char="•"/>
                      </a:pPr>
                      <a:r>
                        <a:rPr lang="en-GB" sz="1800" b="0" dirty="0">
                          <a:solidFill>
                            <a:schemeClr val="bg1"/>
                          </a:solidFill>
                        </a:rPr>
                        <a:t>apprenticeship training and assessment </a:t>
                      </a:r>
                    </a:p>
                    <a:p>
                      <a:pPr marL="342900" indent="-342900">
                        <a:spcAft>
                          <a:spcPts val="1200"/>
                        </a:spcAft>
                        <a:buFont typeface="Arial" panose="020B0604020202020204" pitchFamily="34" charset="0"/>
                        <a:buChar char="•"/>
                      </a:pPr>
                      <a:r>
                        <a:rPr lang="en-GB" sz="1800" b="0" dirty="0">
                          <a:solidFill>
                            <a:schemeClr val="bg1"/>
                          </a:solidFill>
                        </a:rPr>
                        <a:t>against an approved framework or standard </a:t>
                      </a:r>
                    </a:p>
                    <a:p>
                      <a:pPr marL="342900" indent="-342900">
                        <a:spcAft>
                          <a:spcPts val="1200"/>
                        </a:spcAft>
                        <a:buFont typeface="Arial" panose="020B0604020202020204" pitchFamily="34" charset="0"/>
                        <a:buChar char="•"/>
                      </a:pPr>
                      <a:r>
                        <a:rPr lang="en-GB" sz="1800" b="0" dirty="0">
                          <a:solidFill>
                            <a:schemeClr val="bg1"/>
                          </a:solidFill>
                        </a:rPr>
                        <a:t>with an approved training provider and assessment organisation </a:t>
                      </a:r>
                    </a:p>
                    <a:p>
                      <a:pPr marL="342900" indent="-342900">
                        <a:spcAft>
                          <a:spcPts val="1200"/>
                        </a:spcAft>
                        <a:buFont typeface="Arial" panose="020B0604020202020204" pitchFamily="34" charset="0"/>
                        <a:buChar char="•"/>
                      </a:pPr>
                      <a:r>
                        <a:rPr lang="en-GB" sz="1800" b="0" dirty="0">
                          <a:solidFill>
                            <a:schemeClr val="bg1"/>
                          </a:solidFill>
                        </a:rPr>
                        <a:t>up to the funding band maximum for that apprenticeship</a:t>
                      </a:r>
                    </a:p>
                  </a:txBody>
                  <a:tcPr marL="68580" marR="68580" marT="34290" marB="34290">
                    <a:solidFill>
                      <a:schemeClr val="accent1"/>
                    </a:solidFill>
                  </a:tcPr>
                </a:tc>
                <a:tc>
                  <a:txBody>
                    <a:bodyPr/>
                    <a:lstStyle/>
                    <a:p>
                      <a:pPr>
                        <a:spcAft>
                          <a:spcPts val="1200"/>
                        </a:spcAft>
                      </a:pPr>
                      <a:endParaRPr lang="en-GB" sz="1800" b="0" dirty="0">
                        <a:solidFill>
                          <a:schemeClr val="bg1"/>
                        </a:solidFill>
                      </a:endParaRPr>
                    </a:p>
                  </a:txBody>
                  <a:tcPr marL="68580" marR="68580" marT="34290" marB="34290">
                    <a:noFill/>
                  </a:tcPr>
                </a:tc>
                <a:tc>
                  <a:txBody>
                    <a:bodyPr/>
                    <a:lstStyle/>
                    <a:p>
                      <a:pPr marL="342900" indent="-342900">
                        <a:spcAft>
                          <a:spcPts val="1200"/>
                        </a:spcAft>
                        <a:buFont typeface="Arial" panose="020B0604020202020204" pitchFamily="34" charset="0"/>
                        <a:buChar char="•"/>
                      </a:pPr>
                      <a:r>
                        <a:rPr lang="en-GB" sz="1800" b="0" dirty="0">
                          <a:solidFill>
                            <a:schemeClr val="tx1"/>
                          </a:solidFill>
                        </a:rPr>
                        <a:t>wages</a:t>
                      </a:r>
                    </a:p>
                    <a:p>
                      <a:pPr marL="342900" indent="-342900">
                        <a:spcAft>
                          <a:spcPts val="1200"/>
                        </a:spcAft>
                        <a:buFont typeface="Arial" panose="020B0604020202020204" pitchFamily="34" charset="0"/>
                        <a:buChar char="•"/>
                      </a:pPr>
                      <a:r>
                        <a:rPr lang="en-GB" sz="1800" b="0" dirty="0">
                          <a:solidFill>
                            <a:schemeClr val="tx1"/>
                          </a:solidFill>
                        </a:rPr>
                        <a:t>travel and subsistence costs</a:t>
                      </a:r>
                    </a:p>
                    <a:p>
                      <a:pPr marL="342900" indent="-342900">
                        <a:spcAft>
                          <a:spcPts val="1200"/>
                        </a:spcAft>
                        <a:buFont typeface="Arial" panose="020B0604020202020204" pitchFamily="34" charset="0"/>
                        <a:buChar char="•"/>
                      </a:pPr>
                      <a:r>
                        <a:rPr lang="en-GB" sz="1800" b="0" dirty="0">
                          <a:solidFill>
                            <a:schemeClr val="tx1"/>
                          </a:solidFill>
                        </a:rPr>
                        <a:t>managerial costs</a:t>
                      </a:r>
                    </a:p>
                    <a:p>
                      <a:pPr marL="342900" indent="-342900">
                        <a:spcAft>
                          <a:spcPts val="1200"/>
                        </a:spcAft>
                        <a:buFont typeface="Arial" panose="020B0604020202020204" pitchFamily="34" charset="0"/>
                        <a:buChar char="•"/>
                      </a:pPr>
                      <a:r>
                        <a:rPr lang="en-GB" sz="1800" b="0" dirty="0">
                          <a:solidFill>
                            <a:schemeClr val="tx1"/>
                          </a:solidFill>
                        </a:rPr>
                        <a:t>traineeships</a:t>
                      </a:r>
                    </a:p>
                    <a:p>
                      <a:pPr marL="342900" indent="-342900">
                        <a:spcAft>
                          <a:spcPts val="1200"/>
                        </a:spcAft>
                        <a:buFont typeface="Arial" panose="020B0604020202020204" pitchFamily="34" charset="0"/>
                        <a:buChar char="•"/>
                      </a:pPr>
                      <a:r>
                        <a:rPr lang="en-GB" sz="1800" b="0" dirty="0">
                          <a:solidFill>
                            <a:schemeClr val="tx1"/>
                          </a:solidFill>
                        </a:rPr>
                        <a:t>work placement programmes </a:t>
                      </a:r>
                    </a:p>
                    <a:p>
                      <a:pPr marL="342900" indent="-342900">
                        <a:spcAft>
                          <a:spcPts val="1200"/>
                        </a:spcAft>
                        <a:buFont typeface="Arial" panose="020B0604020202020204" pitchFamily="34" charset="0"/>
                        <a:buChar char="•"/>
                      </a:pPr>
                      <a:r>
                        <a:rPr lang="en-GB" sz="1800" b="0" dirty="0">
                          <a:solidFill>
                            <a:schemeClr val="tx1"/>
                          </a:solidFill>
                        </a:rPr>
                        <a:t>the costs of setting up an apprenticeship programme</a:t>
                      </a:r>
                    </a:p>
                  </a:txBody>
                  <a:tcPr marL="68580" marR="68580" marT="34290" marB="34290">
                    <a:solidFill>
                      <a:srgbClr val="B00D22">
                        <a:alpha val="25098"/>
                      </a:srgbClr>
                    </a:solidFill>
                  </a:tcPr>
                </a:tc>
                <a:extLst>
                  <a:ext uri="{0D108BD9-81ED-4DB2-BD59-A6C34878D82A}">
                    <a16:rowId xmlns:a16="http://schemas.microsoft.com/office/drawing/2014/main" xmlns="" val="10001"/>
                  </a:ext>
                </a:extLst>
              </a:tr>
            </a:tbl>
          </a:graphicData>
        </a:graphic>
      </p:graphicFrame>
      <p:sp>
        <p:nvSpPr>
          <p:cNvPr id="2" name="Slide Number Placeholder 1"/>
          <p:cNvSpPr>
            <a:spLocks noGrp="1"/>
          </p:cNvSpPr>
          <p:nvPr>
            <p:ph type="sldNum" sz="quarter" idx="12"/>
          </p:nvPr>
        </p:nvSpPr>
        <p:spPr/>
        <p:txBody>
          <a:bodyPr/>
          <a:lstStyle/>
          <a:p>
            <a:fld id="{148B6853-4C35-4469-A4A9-845EAD63436B}" type="slidenum">
              <a:rPr lang="en-GB" smtClean="0"/>
              <a:pPr/>
              <a:t>30</a:t>
            </a:fld>
            <a:endParaRPr lang="en-GB"/>
          </a:p>
        </p:txBody>
      </p:sp>
      <p:pic>
        <p:nvPicPr>
          <p:cNvPr id="7" name="Picture 2" descr="https://upload.wikimedia.org/wikipedia/en/thumb/6/68/Department_for_Education.svg/1024px-Department_for_Educati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7" y="5481229"/>
            <a:ext cx="869372" cy="51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584502"/>
      </p:ext>
    </p:extLst>
  </p:cSld>
  <p:clrMapOvr>
    <a:masterClrMapping/>
  </p:clrMapOvr>
  <p:transition spd="slow">
    <p:fade/>
    <p:sndAc>
      <p:stSnd>
        <p:snd r:embed="rId3" name="Explosion"/>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227823" y="3743341"/>
            <a:ext cx="6696744" cy="1065173"/>
          </a:xfrm>
          <a:prstGeom prst="rect">
            <a:avLst/>
          </a:prstGeom>
          <a:solidFill>
            <a:schemeClr val="accent5">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grpSp>
        <p:nvGrpSpPr>
          <p:cNvPr id="9" name="Group 8"/>
          <p:cNvGrpSpPr/>
          <p:nvPr/>
        </p:nvGrpSpPr>
        <p:grpSpPr>
          <a:xfrm>
            <a:off x="1213885" y="1538791"/>
            <a:ext cx="6696744" cy="4373113"/>
            <a:chOff x="94513" y="1150168"/>
            <a:chExt cx="8928992" cy="6182749"/>
          </a:xfrm>
        </p:grpSpPr>
        <p:sp>
          <p:nvSpPr>
            <p:cNvPr id="10" name="Rectangle 9"/>
            <p:cNvSpPr/>
            <p:nvPr/>
          </p:nvSpPr>
          <p:spPr>
            <a:xfrm>
              <a:off x="94513" y="1150168"/>
              <a:ext cx="8928992" cy="14914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94513" y="5826965"/>
              <a:ext cx="8928992" cy="1505952"/>
            </a:xfrm>
            <a:prstGeom prst="rect">
              <a:avLst/>
            </a:prstGeom>
            <a:solidFill>
              <a:srgbClr val="0F243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rot="16200000">
              <a:off x="-314827" y="6431632"/>
              <a:ext cx="1188017" cy="323165"/>
            </a:xfrm>
            <a:prstGeom prst="rect">
              <a:avLst/>
            </a:prstGeom>
            <a:noFill/>
          </p:spPr>
          <p:txBody>
            <a:bodyPr wrap="none" rtlCol="0">
              <a:spAutoFit/>
            </a:bodyPr>
            <a:lstStyle/>
            <a:p>
              <a:pPr>
                <a:spcAft>
                  <a:spcPts val="450"/>
                </a:spcAft>
              </a:pPr>
              <a:r>
                <a:rPr lang="en-GB" sz="975" b="1" dirty="0">
                  <a:solidFill>
                    <a:prstClr val="white"/>
                  </a:solidFill>
                  <a:cs typeface="Calibri" pitchFamily="34" charset="0"/>
                </a:rPr>
                <a:t>Government</a:t>
              </a:r>
            </a:p>
          </p:txBody>
        </p:sp>
        <p:sp>
          <p:nvSpPr>
            <p:cNvPr id="14" name="TextBox 13"/>
            <p:cNvSpPr txBox="1"/>
            <p:nvPr/>
          </p:nvSpPr>
          <p:spPr>
            <a:xfrm rot="16200000">
              <a:off x="-72018" y="4744389"/>
              <a:ext cx="902457" cy="523220"/>
            </a:xfrm>
            <a:prstGeom prst="rect">
              <a:avLst/>
            </a:prstGeom>
            <a:noFill/>
          </p:spPr>
          <p:txBody>
            <a:bodyPr wrap="none" rtlCol="0">
              <a:spAutoFit/>
            </a:bodyPr>
            <a:lstStyle/>
            <a:p>
              <a:pPr>
                <a:spcAft>
                  <a:spcPts val="450"/>
                </a:spcAft>
              </a:pPr>
              <a:r>
                <a:rPr lang="en-GB" sz="975" b="1" dirty="0">
                  <a:solidFill>
                    <a:prstClr val="white"/>
                  </a:solidFill>
                  <a:cs typeface="Calibri" pitchFamily="34" charset="0"/>
                </a:rPr>
                <a:t>Training </a:t>
              </a:r>
              <a:br>
                <a:rPr lang="en-GB" sz="975" b="1" dirty="0">
                  <a:solidFill>
                    <a:prstClr val="white"/>
                  </a:solidFill>
                  <a:cs typeface="Calibri" pitchFamily="34" charset="0"/>
                </a:rPr>
              </a:br>
              <a:r>
                <a:rPr lang="en-GB" sz="975" b="1" dirty="0">
                  <a:solidFill>
                    <a:prstClr val="white"/>
                  </a:solidFill>
                  <a:cs typeface="Calibri" pitchFamily="34" charset="0"/>
                </a:rPr>
                <a:t>Provider</a:t>
              </a:r>
            </a:p>
          </p:txBody>
        </p:sp>
        <p:sp>
          <p:nvSpPr>
            <p:cNvPr id="17" name="Rectangle 16"/>
            <p:cNvSpPr/>
            <p:nvPr/>
          </p:nvSpPr>
          <p:spPr>
            <a:xfrm>
              <a:off x="7812360" y="4542071"/>
              <a:ext cx="938516" cy="84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Paid by ESFA and balance by employer</a:t>
              </a:r>
            </a:p>
          </p:txBody>
        </p:sp>
        <p:sp>
          <p:nvSpPr>
            <p:cNvPr id="29" name="Right Arrow 28"/>
            <p:cNvSpPr/>
            <p:nvPr/>
          </p:nvSpPr>
          <p:spPr>
            <a:xfrm>
              <a:off x="1658075" y="1968526"/>
              <a:ext cx="324037" cy="318352"/>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586957" y="1638352"/>
              <a:ext cx="1071118" cy="867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HMRC collect levy (PAYE)</a:t>
              </a:r>
            </a:p>
          </p:txBody>
        </p:sp>
        <p:sp>
          <p:nvSpPr>
            <p:cNvPr id="31" name="Right Arrow 30"/>
            <p:cNvSpPr/>
            <p:nvPr/>
          </p:nvSpPr>
          <p:spPr>
            <a:xfrm>
              <a:off x="3138274" y="1932686"/>
              <a:ext cx="324037" cy="318352"/>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ight Arrow 31"/>
            <p:cNvSpPr/>
            <p:nvPr/>
          </p:nvSpPr>
          <p:spPr>
            <a:xfrm>
              <a:off x="4627744" y="1968525"/>
              <a:ext cx="324037" cy="318352"/>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Right Arrow 32"/>
            <p:cNvSpPr/>
            <p:nvPr/>
          </p:nvSpPr>
          <p:spPr>
            <a:xfrm>
              <a:off x="6084168" y="1968524"/>
              <a:ext cx="324037" cy="318352"/>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0" name="Rectangle 39"/>
            <p:cNvSpPr/>
            <p:nvPr/>
          </p:nvSpPr>
          <p:spPr>
            <a:xfrm>
              <a:off x="3579467" y="1712478"/>
              <a:ext cx="1048277" cy="83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900" dirty="0">
                  <a:solidFill>
                    <a:prstClr val="black"/>
                  </a:solidFill>
                </a:rPr>
                <a:t>Employs apprentice and  commits to training</a:t>
              </a:r>
              <a:br>
                <a:rPr lang="en-GB" sz="900" dirty="0">
                  <a:solidFill>
                    <a:prstClr val="black"/>
                  </a:solidFill>
                </a:rPr>
              </a:br>
              <a:endParaRPr lang="en-GB" sz="900" dirty="0">
                <a:solidFill>
                  <a:prstClr val="black"/>
                </a:solidFill>
              </a:endParaRPr>
            </a:p>
          </p:txBody>
        </p:sp>
        <p:sp>
          <p:nvSpPr>
            <p:cNvPr id="42" name="Rectangle 41"/>
            <p:cNvSpPr/>
            <p:nvPr/>
          </p:nvSpPr>
          <p:spPr>
            <a:xfrm>
              <a:off x="5026667" y="4600005"/>
              <a:ext cx="1110282" cy="910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Provides training to apprentice</a:t>
              </a:r>
            </a:p>
            <a:p>
              <a:pPr algn="ctr"/>
              <a:endParaRPr lang="en-GB" sz="900" dirty="0">
                <a:solidFill>
                  <a:prstClr val="black"/>
                </a:solidFill>
              </a:endParaRPr>
            </a:p>
          </p:txBody>
        </p:sp>
        <p:sp>
          <p:nvSpPr>
            <p:cNvPr id="43" name="Rectangle 42"/>
            <p:cNvSpPr/>
            <p:nvPr/>
          </p:nvSpPr>
          <p:spPr>
            <a:xfrm>
              <a:off x="5228731" y="6149986"/>
              <a:ext cx="909553" cy="859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Timely data on training</a:t>
              </a:r>
            </a:p>
          </p:txBody>
        </p:sp>
        <p:sp>
          <p:nvSpPr>
            <p:cNvPr id="45" name="Rectangle 44"/>
            <p:cNvSpPr/>
            <p:nvPr/>
          </p:nvSpPr>
          <p:spPr>
            <a:xfrm>
              <a:off x="2070215" y="1643043"/>
              <a:ext cx="1075440" cy="86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Employer views  funds in digital account to spend in England</a:t>
              </a:r>
            </a:p>
          </p:txBody>
        </p:sp>
        <p:sp>
          <p:nvSpPr>
            <p:cNvPr id="47" name="Rectangle 46"/>
            <p:cNvSpPr/>
            <p:nvPr/>
          </p:nvSpPr>
          <p:spPr>
            <a:xfrm>
              <a:off x="6668891" y="6157915"/>
              <a:ext cx="909553" cy="85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Check training is complete</a:t>
              </a:r>
            </a:p>
          </p:txBody>
        </p:sp>
        <p:sp>
          <p:nvSpPr>
            <p:cNvPr id="48" name="Rectangle 47"/>
            <p:cNvSpPr/>
            <p:nvPr/>
          </p:nvSpPr>
          <p:spPr>
            <a:xfrm>
              <a:off x="7917616" y="6141610"/>
              <a:ext cx="909553" cy="85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If funding unlocked: pay provider</a:t>
              </a:r>
            </a:p>
          </p:txBody>
        </p:sp>
        <p:sp>
          <p:nvSpPr>
            <p:cNvPr id="49" name="Rectangle 48"/>
            <p:cNvSpPr/>
            <p:nvPr/>
          </p:nvSpPr>
          <p:spPr>
            <a:xfrm>
              <a:off x="2070215" y="4600005"/>
              <a:ext cx="1075441" cy="91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900" dirty="0">
                  <a:solidFill>
                    <a:prstClr val="black"/>
                  </a:solidFill>
                </a:rPr>
                <a:t>Registers with ESFA</a:t>
              </a:r>
            </a:p>
          </p:txBody>
        </p:sp>
        <p:sp>
          <p:nvSpPr>
            <p:cNvPr id="52" name="Rectangle 51"/>
            <p:cNvSpPr/>
            <p:nvPr/>
          </p:nvSpPr>
          <p:spPr>
            <a:xfrm>
              <a:off x="479226" y="6596973"/>
              <a:ext cx="4288172" cy="450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Employer and Provider Identity Assurance</a:t>
              </a:r>
            </a:p>
          </p:txBody>
        </p:sp>
        <p:sp>
          <p:nvSpPr>
            <p:cNvPr id="53" name="Rectangle 52"/>
            <p:cNvSpPr/>
            <p:nvPr/>
          </p:nvSpPr>
          <p:spPr>
            <a:xfrm>
              <a:off x="470636" y="6086768"/>
              <a:ext cx="4305352" cy="391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Pass data on levy payments from HMRC to </a:t>
              </a:r>
              <a:r>
                <a:rPr lang="en-GB" sz="900" dirty="0" err="1">
                  <a:solidFill>
                    <a:prstClr val="black"/>
                  </a:solidFill>
                </a:rPr>
                <a:t>DfE</a:t>
              </a:r>
              <a:endParaRPr lang="en-GB" sz="900" dirty="0">
                <a:solidFill>
                  <a:prstClr val="black"/>
                </a:solidFill>
              </a:endParaRPr>
            </a:p>
          </p:txBody>
        </p:sp>
        <p:sp>
          <p:nvSpPr>
            <p:cNvPr id="54" name="Rectangle 53"/>
            <p:cNvSpPr/>
            <p:nvPr/>
          </p:nvSpPr>
          <p:spPr>
            <a:xfrm>
              <a:off x="7827537" y="1661094"/>
              <a:ext cx="1044962" cy="8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Unused funds expire after 24 months</a:t>
              </a:r>
            </a:p>
          </p:txBody>
        </p:sp>
        <p:sp>
          <p:nvSpPr>
            <p:cNvPr id="16" name="Rectangle 15"/>
            <p:cNvSpPr/>
            <p:nvPr/>
          </p:nvSpPr>
          <p:spPr>
            <a:xfrm>
              <a:off x="5040052" y="1675263"/>
              <a:ext cx="1098232" cy="8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Receives training for apprentice</a:t>
              </a:r>
            </a:p>
          </p:txBody>
        </p:sp>
        <p:sp>
          <p:nvSpPr>
            <p:cNvPr id="44" name="Rectangle 43"/>
            <p:cNvSpPr/>
            <p:nvPr/>
          </p:nvSpPr>
          <p:spPr>
            <a:xfrm>
              <a:off x="6372200" y="1646924"/>
              <a:ext cx="1070137" cy="85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Payments to providers taken from digital account</a:t>
              </a:r>
            </a:p>
          </p:txBody>
        </p:sp>
        <p:sp>
          <p:nvSpPr>
            <p:cNvPr id="41" name="Rectangle 40"/>
            <p:cNvSpPr/>
            <p:nvPr/>
          </p:nvSpPr>
          <p:spPr>
            <a:xfrm>
              <a:off x="3539870" y="4594998"/>
              <a:ext cx="1104138" cy="91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900" dirty="0">
                  <a:solidFill>
                    <a:prstClr val="black"/>
                  </a:solidFill>
                </a:rPr>
                <a:t>Commits to provide apprenticeship training</a:t>
              </a:r>
            </a:p>
          </p:txBody>
        </p:sp>
      </p:grpSp>
      <p:sp>
        <p:nvSpPr>
          <p:cNvPr id="67" name="Rectangle 66"/>
          <p:cNvSpPr/>
          <p:nvPr/>
        </p:nvSpPr>
        <p:spPr>
          <a:xfrm>
            <a:off x="1222728" y="2620384"/>
            <a:ext cx="6696744" cy="1065173"/>
          </a:xfrm>
          <a:prstGeom prst="rect">
            <a:avLst/>
          </a:prstGeom>
          <a:solidFill>
            <a:schemeClr val="accent4">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200" y="857250"/>
            <a:ext cx="6859800"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7635" y="984357"/>
            <a:ext cx="3978525" cy="415498"/>
          </a:xfrm>
          <a:prstGeom prst="rect">
            <a:avLst/>
          </a:prstGeom>
          <a:noFill/>
        </p:spPr>
        <p:txBody>
          <a:bodyPr wrap="none" rtlCol="0">
            <a:spAutoFit/>
          </a:bodyPr>
          <a:lstStyle/>
          <a:p>
            <a:r>
              <a:rPr lang="en-GB" sz="2100" b="1" dirty="0">
                <a:solidFill>
                  <a:prstClr val="white"/>
                </a:solidFill>
              </a:rPr>
              <a:t>How the funding system will work</a:t>
            </a:r>
          </a:p>
        </p:txBody>
      </p:sp>
      <p:sp>
        <p:nvSpPr>
          <p:cNvPr id="61" name="Right Arrow 60"/>
          <p:cNvSpPr/>
          <p:nvPr/>
        </p:nvSpPr>
        <p:spPr>
          <a:xfrm>
            <a:off x="6724754" y="2117623"/>
            <a:ext cx="277517" cy="225175"/>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Rectangle 57"/>
          <p:cNvSpPr/>
          <p:nvPr/>
        </p:nvSpPr>
        <p:spPr>
          <a:xfrm>
            <a:off x="2685612" y="1569279"/>
            <a:ext cx="816630" cy="233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 10% Top up</a:t>
            </a:r>
          </a:p>
        </p:txBody>
      </p:sp>
      <p:sp>
        <p:nvSpPr>
          <p:cNvPr id="69" name="TextBox 68"/>
          <p:cNvSpPr txBox="1"/>
          <p:nvPr/>
        </p:nvSpPr>
        <p:spPr>
          <a:xfrm rot="16200000">
            <a:off x="822743" y="1860740"/>
            <a:ext cx="1151618" cy="392415"/>
          </a:xfrm>
          <a:prstGeom prst="rect">
            <a:avLst/>
          </a:prstGeom>
          <a:noFill/>
        </p:spPr>
        <p:txBody>
          <a:bodyPr wrap="square" rtlCol="0">
            <a:spAutoFit/>
          </a:bodyPr>
          <a:lstStyle/>
          <a:p>
            <a:pPr algn="ctr">
              <a:spcAft>
                <a:spcPts val="450"/>
              </a:spcAft>
            </a:pPr>
            <a:r>
              <a:rPr lang="en-GB" sz="975" b="1" u="sng" dirty="0">
                <a:solidFill>
                  <a:schemeClr val="tx2">
                    <a:lumMod val="75000"/>
                  </a:schemeClr>
                </a:solidFill>
                <a:cs typeface="Calibri" pitchFamily="34" charset="0"/>
              </a:rPr>
              <a:t>Levy paying </a:t>
            </a:r>
            <a:r>
              <a:rPr lang="en-GB" sz="975" b="1" dirty="0">
                <a:solidFill>
                  <a:schemeClr val="tx2">
                    <a:lumMod val="75000"/>
                  </a:schemeClr>
                </a:solidFill>
                <a:cs typeface="Calibri" pitchFamily="34" charset="0"/>
              </a:rPr>
              <a:t>employer</a:t>
            </a:r>
          </a:p>
        </p:txBody>
      </p:sp>
      <p:sp>
        <p:nvSpPr>
          <p:cNvPr id="70" name="TextBox 69"/>
          <p:cNvSpPr txBox="1"/>
          <p:nvPr/>
        </p:nvSpPr>
        <p:spPr>
          <a:xfrm rot="16200000">
            <a:off x="822742" y="2969978"/>
            <a:ext cx="1151618" cy="392415"/>
          </a:xfrm>
          <a:prstGeom prst="rect">
            <a:avLst/>
          </a:prstGeom>
          <a:noFill/>
        </p:spPr>
        <p:txBody>
          <a:bodyPr wrap="square" rtlCol="0">
            <a:spAutoFit/>
          </a:bodyPr>
          <a:lstStyle/>
          <a:p>
            <a:pPr algn="ctr">
              <a:spcAft>
                <a:spcPts val="450"/>
              </a:spcAft>
            </a:pPr>
            <a:r>
              <a:rPr lang="en-GB" sz="975" b="1" u="sng" dirty="0">
                <a:solidFill>
                  <a:schemeClr val="accent4">
                    <a:lumMod val="75000"/>
                  </a:schemeClr>
                </a:solidFill>
                <a:cs typeface="Calibri" pitchFamily="34" charset="0"/>
              </a:rPr>
              <a:t>Non-</a:t>
            </a:r>
            <a:r>
              <a:rPr lang="en-GB" sz="975" b="1" u="sng" dirty="0" err="1">
                <a:solidFill>
                  <a:schemeClr val="accent4">
                    <a:lumMod val="75000"/>
                  </a:schemeClr>
                </a:solidFill>
                <a:cs typeface="Calibri" pitchFamily="34" charset="0"/>
              </a:rPr>
              <a:t>levIED</a:t>
            </a:r>
            <a:r>
              <a:rPr lang="en-GB" sz="975" b="1" u="sng" dirty="0">
                <a:solidFill>
                  <a:schemeClr val="accent4">
                    <a:lumMod val="75000"/>
                  </a:schemeClr>
                </a:solidFill>
                <a:cs typeface="Calibri" pitchFamily="34" charset="0"/>
              </a:rPr>
              <a:t> </a:t>
            </a:r>
            <a:r>
              <a:rPr lang="en-GB" sz="975" b="1" dirty="0">
                <a:solidFill>
                  <a:schemeClr val="accent4">
                    <a:lumMod val="75000"/>
                  </a:schemeClr>
                </a:solidFill>
                <a:cs typeface="Calibri" pitchFamily="34" charset="0"/>
              </a:rPr>
              <a:t>employer</a:t>
            </a:r>
          </a:p>
        </p:txBody>
      </p:sp>
      <p:sp>
        <p:nvSpPr>
          <p:cNvPr id="72" name="Rectangle 71"/>
          <p:cNvSpPr/>
          <p:nvPr/>
        </p:nvSpPr>
        <p:spPr>
          <a:xfrm>
            <a:off x="3815917" y="2872492"/>
            <a:ext cx="786208" cy="58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900" dirty="0">
                <a:solidFill>
                  <a:prstClr val="black"/>
                </a:solidFill>
              </a:rPr>
              <a:t>Employs apprentice and  commits to training</a:t>
            </a:r>
            <a:br>
              <a:rPr lang="en-GB" sz="900" dirty="0">
                <a:solidFill>
                  <a:prstClr val="black"/>
                </a:solidFill>
              </a:rPr>
            </a:br>
            <a:endParaRPr lang="en-GB" sz="900" dirty="0">
              <a:solidFill>
                <a:prstClr val="black"/>
              </a:solidFill>
            </a:endParaRPr>
          </a:p>
        </p:txBody>
      </p:sp>
      <p:sp>
        <p:nvSpPr>
          <p:cNvPr id="83" name="Right Arrow 82"/>
          <p:cNvSpPr/>
          <p:nvPr/>
        </p:nvSpPr>
        <p:spPr>
          <a:xfrm>
            <a:off x="4600275" y="3053599"/>
            <a:ext cx="243028" cy="22517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4" name="Right Arrow 83"/>
          <p:cNvSpPr/>
          <p:nvPr/>
        </p:nvSpPr>
        <p:spPr>
          <a:xfrm>
            <a:off x="5679123" y="3073612"/>
            <a:ext cx="243028" cy="22517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5" name="Right Arrow 84"/>
          <p:cNvSpPr/>
          <p:nvPr/>
        </p:nvSpPr>
        <p:spPr>
          <a:xfrm>
            <a:off x="3491881" y="4188455"/>
            <a:ext cx="243028" cy="22517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7" name="Right Arrow 86"/>
          <p:cNvSpPr/>
          <p:nvPr/>
        </p:nvSpPr>
        <p:spPr>
          <a:xfrm>
            <a:off x="4634994" y="4165145"/>
            <a:ext cx="207036" cy="22517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9" name="Right Arrow 88"/>
          <p:cNvSpPr/>
          <p:nvPr/>
        </p:nvSpPr>
        <p:spPr>
          <a:xfrm>
            <a:off x="5760133" y="4143337"/>
            <a:ext cx="198349" cy="22517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0" name="Right Arrow 89"/>
          <p:cNvSpPr/>
          <p:nvPr/>
        </p:nvSpPr>
        <p:spPr>
          <a:xfrm>
            <a:off x="6759243" y="4163341"/>
            <a:ext cx="243028" cy="22517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7" name="Rectangle 76"/>
          <p:cNvSpPr/>
          <p:nvPr/>
        </p:nvSpPr>
        <p:spPr>
          <a:xfrm>
            <a:off x="5971367" y="3937913"/>
            <a:ext cx="814880" cy="644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50" dirty="0">
                <a:solidFill>
                  <a:prstClr val="black"/>
                </a:solidFill>
              </a:rPr>
              <a:t>Provides info  via ILR to ESFA that training has taken place &amp; that employer has made contribution</a:t>
            </a:r>
          </a:p>
        </p:txBody>
      </p:sp>
      <p:cxnSp>
        <p:nvCxnSpPr>
          <p:cNvPr id="106" name="Straight Arrow Connector 105"/>
          <p:cNvCxnSpPr/>
          <p:nvPr/>
        </p:nvCxnSpPr>
        <p:spPr>
          <a:xfrm flipV="1">
            <a:off x="7379678" y="4545227"/>
            <a:ext cx="0" cy="50768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5" name="Rectangle 74"/>
          <p:cNvSpPr/>
          <p:nvPr/>
        </p:nvSpPr>
        <p:spPr>
          <a:xfrm>
            <a:off x="5922151" y="2895353"/>
            <a:ext cx="860047" cy="607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63" dirty="0">
                <a:solidFill>
                  <a:prstClr val="black"/>
                </a:solidFill>
              </a:rPr>
              <a:t>Employer pays for proportion of cost direct to training provider</a:t>
            </a:r>
          </a:p>
        </p:txBody>
      </p:sp>
      <p:cxnSp>
        <p:nvCxnSpPr>
          <p:cNvPr id="111" name="Straight Arrow Connector 110"/>
          <p:cNvCxnSpPr/>
          <p:nvPr/>
        </p:nvCxnSpPr>
        <p:spPr>
          <a:xfrm>
            <a:off x="6363914" y="4590860"/>
            <a:ext cx="0" cy="48434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0" name="Right Arrow 119"/>
          <p:cNvSpPr/>
          <p:nvPr/>
        </p:nvSpPr>
        <p:spPr>
          <a:xfrm>
            <a:off x="5746479" y="5258002"/>
            <a:ext cx="207036" cy="22517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1" name="Right Arrow 120"/>
          <p:cNvSpPr/>
          <p:nvPr/>
        </p:nvSpPr>
        <p:spPr>
          <a:xfrm>
            <a:off x="6826833" y="5254553"/>
            <a:ext cx="207036" cy="22517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2" name="Right Arrow 121"/>
          <p:cNvSpPr/>
          <p:nvPr/>
        </p:nvSpPr>
        <p:spPr>
          <a:xfrm>
            <a:off x="4705965" y="5064464"/>
            <a:ext cx="207036" cy="22517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3" name="Right Arrow 122"/>
          <p:cNvSpPr/>
          <p:nvPr/>
        </p:nvSpPr>
        <p:spPr>
          <a:xfrm>
            <a:off x="4716003" y="5438140"/>
            <a:ext cx="207036" cy="22517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Rectangle 73"/>
          <p:cNvSpPr/>
          <p:nvPr/>
        </p:nvSpPr>
        <p:spPr>
          <a:xfrm>
            <a:off x="4936458" y="2895353"/>
            <a:ext cx="823674" cy="58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Receives training for apprentice</a:t>
            </a:r>
          </a:p>
        </p:txBody>
      </p:sp>
      <p:sp>
        <p:nvSpPr>
          <p:cNvPr id="148" name="Rectangle 147"/>
          <p:cNvSpPr/>
          <p:nvPr/>
        </p:nvSpPr>
        <p:spPr>
          <a:xfrm>
            <a:off x="7013653" y="2901305"/>
            <a:ext cx="783722" cy="607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prstClr val="black"/>
                </a:solidFill>
              </a:rPr>
              <a:t>ESFA pays govt proportion of costs to the training provider</a:t>
            </a:r>
          </a:p>
        </p:txBody>
      </p:sp>
      <p:sp>
        <p:nvSpPr>
          <p:cNvPr id="71" name="Right Arrow 70"/>
          <p:cNvSpPr/>
          <p:nvPr/>
        </p:nvSpPr>
        <p:spPr>
          <a:xfrm>
            <a:off x="6786247" y="3092432"/>
            <a:ext cx="243028" cy="22517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63" name="Elbow Connector 62"/>
          <p:cNvCxnSpPr/>
          <p:nvPr/>
        </p:nvCxnSpPr>
        <p:spPr>
          <a:xfrm rot="5400000">
            <a:off x="5471957" y="4285016"/>
            <a:ext cx="429723" cy="1106077"/>
          </a:xfrm>
          <a:prstGeom prst="bentConnector3">
            <a:avLst>
              <a:gd name="adj1" fmla="val 24361"/>
            </a:avLst>
          </a:prstGeom>
          <a:ln>
            <a:tailEnd type="arrow"/>
          </a:ln>
        </p:spPr>
        <p:style>
          <a:lnRef idx="2">
            <a:schemeClr val="accent2"/>
          </a:lnRef>
          <a:fillRef idx="0">
            <a:schemeClr val="accent2"/>
          </a:fillRef>
          <a:effectRef idx="1">
            <a:schemeClr val="accent2"/>
          </a:effectRef>
          <a:fontRef idx="minor">
            <a:schemeClr val="tx1"/>
          </a:fontRef>
        </p:style>
      </p:cxnSp>
      <p:sp>
        <p:nvSpPr>
          <p:cNvPr id="3" name="Slide Number Placeholder 2"/>
          <p:cNvSpPr>
            <a:spLocks noGrp="1"/>
          </p:cNvSpPr>
          <p:nvPr>
            <p:ph type="sldNum" sz="quarter" idx="12"/>
          </p:nvPr>
        </p:nvSpPr>
        <p:spPr/>
        <p:txBody>
          <a:bodyPr/>
          <a:lstStyle/>
          <a:p>
            <a:fld id="{148B6853-4C35-4469-A4A9-845EAD63436B}" type="slidenum">
              <a:rPr lang="en-GB" smtClean="0"/>
              <a:pPr/>
              <a:t>31</a:t>
            </a:fld>
            <a:endParaRPr lang="en-GB"/>
          </a:p>
        </p:txBody>
      </p:sp>
    </p:spTree>
    <p:extLst>
      <p:ext uri="{BB962C8B-B14F-4D97-AF65-F5344CB8AC3E}">
        <p14:creationId xmlns:p14="http://schemas.microsoft.com/office/powerpoint/2010/main" val="988788151"/>
      </p:ext>
    </p:extLst>
  </p:cSld>
  <p:clrMapOvr>
    <a:masterClrMapping/>
  </p:clrMapOvr>
  <p:transition spd="slow">
    <p:fade/>
    <p:sndAc>
      <p:stSnd>
        <p:snd r:embed="rId2" name="Explosion"/>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657350" y="2455070"/>
            <a:ext cx="5082409" cy="1351973"/>
          </a:xfrm>
          <a:solidFill>
            <a:schemeClr val="accent1"/>
          </a:solidFill>
        </p:spPr>
        <p:txBody>
          <a:bodyPr>
            <a:normAutofit fontScale="90000"/>
          </a:bodyPr>
          <a:lstStyle/>
          <a:p>
            <a:r>
              <a:rPr lang="en-GB" b="1" dirty="0">
                <a:solidFill>
                  <a:schemeClr val="bg1"/>
                </a:solidFill>
              </a:rPr>
              <a:t>Apprenticeship funding in England from May 2017:</a:t>
            </a:r>
            <a:br>
              <a:rPr lang="en-GB" b="1" dirty="0">
                <a:solidFill>
                  <a:schemeClr val="bg1"/>
                </a:solidFill>
              </a:rPr>
            </a:br>
            <a:r>
              <a:rPr lang="en-GB" b="1" dirty="0">
                <a:solidFill>
                  <a:schemeClr val="bg1"/>
                </a:solidFill>
              </a:rPr>
              <a:t>Funding rules</a:t>
            </a:r>
            <a:endParaRPr lang="en-GB" dirty="0">
              <a:solidFill>
                <a:schemeClr val="bg1"/>
              </a:solidFill>
            </a:endParaRPr>
          </a:p>
        </p:txBody>
      </p:sp>
      <p:pic>
        <p:nvPicPr>
          <p:cNvPr id="9" name="Picture 2" descr="https://upload.wikimedia.org/wikipedia/en/thumb/6/68/Department_for_Education.svg/1024px-Department_for_Educati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623" y="5452644"/>
            <a:ext cx="869372" cy="51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232891"/>
      </p:ext>
    </p:extLst>
  </p:cSld>
  <p:clrMapOvr>
    <a:masterClrMapping/>
  </p:clrMapOvr>
  <p:transition spd="slow">
    <p:fade/>
    <p:sndAc>
      <p:stSnd>
        <p:snd r:embed="rId2" name="Explosion"/>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200" y="857250"/>
            <a:ext cx="6859800"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7634" y="984357"/>
            <a:ext cx="1813317" cy="415498"/>
          </a:xfrm>
          <a:prstGeom prst="rect">
            <a:avLst/>
          </a:prstGeom>
          <a:noFill/>
        </p:spPr>
        <p:txBody>
          <a:bodyPr wrap="none" rtlCol="0">
            <a:spAutoFit/>
          </a:bodyPr>
          <a:lstStyle/>
          <a:p>
            <a:r>
              <a:rPr lang="en-GB" sz="2100" b="1" dirty="0">
                <a:solidFill>
                  <a:schemeClr val="bg1"/>
                </a:solidFill>
              </a:rPr>
              <a:t>Funding bands</a:t>
            </a:r>
          </a:p>
        </p:txBody>
      </p:sp>
      <p:sp>
        <p:nvSpPr>
          <p:cNvPr id="8" name="Rectangle 7"/>
          <p:cNvSpPr/>
          <p:nvPr/>
        </p:nvSpPr>
        <p:spPr>
          <a:xfrm>
            <a:off x="3221851" y="1527465"/>
            <a:ext cx="4590509" cy="4478149"/>
          </a:xfrm>
          <a:prstGeom prst="rect">
            <a:avLst/>
          </a:prstGeom>
          <a:noFill/>
          <a:ln>
            <a:noFill/>
          </a:ln>
        </p:spPr>
        <p:txBody>
          <a:bodyPr wrap="square">
            <a:spAutoFit/>
          </a:bodyPr>
          <a:lstStyle/>
          <a:p>
            <a:pPr>
              <a:spcAft>
                <a:spcPts val="900"/>
              </a:spcAft>
            </a:pPr>
            <a:r>
              <a:rPr lang="en-GB" sz="1500" b="1" dirty="0"/>
              <a:t>Every apprenticeship will be placed in a funding band</a:t>
            </a:r>
            <a:br>
              <a:rPr lang="en-GB" sz="1500" b="1" dirty="0"/>
            </a:br>
            <a:r>
              <a:rPr lang="en-GB" sz="1500" dirty="0">
                <a:solidFill>
                  <a:srgbClr val="0D0D0D"/>
                </a:solidFill>
                <a:ea typeface="Times New Roman"/>
                <a:cs typeface="Times New Roman"/>
              </a:rPr>
              <a:t>The upper limit of each funding band will cap the maximum:</a:t>
            </a:r>
          </a:p>
          <a:p>
            <a:pPr marL="557213" lvl="1" indent="-214313">
              <a:spcAft>
                <a:spcPts val="900"/>
              </a:spcAft>
              <a:buFont typeface="Arial" panose="020B0604020202020204" pitchFamily="34" charset="0"/>
              <a:buChar char="•"/>
            </a:pPr>
            <a:r>
              <a:rPr lang="en-GB" sz="1500" dirty="0">
                <a:solidFill>
                  <a:srgbClr val="0D0D0D"/>
                </a:solidFill>
                <a:ea typeface="Times New Roman"/>
                <a:cs typeface="Times New Roman"/>
              </a:rPr>
              <a:t>amount of digital funds an employer who pays the levy can use towards an individual apprenticeship.  </a:t>
            </a:r>
          </a:p>
          <a:p>
            <a:pPr marL="557213" lvl="1" indent="-214313">
              <a:spcAft>
                <a:spcPts val="900"/>
              </a:spcAft>
              <a:buFont typeface="Arial" panose="020B0604020202020204" pitchFamily="34" charset="0"/>
              <a:buChar char="•"/>
            </a:pPr>
            <a:r>
              <a:rPr lang="en-GB" sz="1500" dirty="0">
                <a:solidFill>
                  <a:srgbClr val="0D0D0D"/>
                </a:solidFill>
                <a:ea typeface="Times New Roman"/>
                <a:cs typeface="Times New Roman"/>
              </a:rPr>
              <a:t>that government will ‘co-invest’ towards, where an employer does not pay the levy or has insufficient digital</a:t>
            </a:r>
          </a:p>
          <a:p>
            <a:pPr marL="557213" lvl="1" indent="-214313">
              <a:spcAft>
                <a:spcPts val="900"/>
              </a:spcAft>
              <a:buFont typeface="Arial" panose="020B0604020202020204" pitchFamily="34" charset="0"/>
              <a:buChar char="•"/>
            </a:pPr>
            <a:endParaRPr lang="en-GB" sz="1500" dirty="0"/>
          </a:p>
          <a:p>
            <a:pPr>
              <a:spcAft>
                <a:spcPts val="900"/>
              </a:spcAft>
            </a:pPr>
            <a:r>
              <a:rPr lang="en-GB" sz="1500" b="1" dirty="0"/>
              <a:t>Employers can negotiate the best price for the training they require </a:t>
            </a:r>
            <a:endParaRPr lang="en-GB" sz="1500" dirty="0"/>
          </a:p>
          <a:p>
            <a:pPr marL="214313" indent="-214313">
              <a:spcAft>
                <a:spcPts val="900"/>
              </a:spcAft>
              <a:buFont typeface="Arial" panose="020B0604020202020204" pitchFamily="34" charset="0"/>
              <a:buChar char="•"/>
            </a:pPr>
            <a:r>
              <a:rPr lang="en-GB" sz="1500" dirty="0"/>
              <a:t>If employers want to spend more than the funding band limit, using their own money, then they will be free to do that.</a:t>
            </a:r>
          </a:p>
          <a:p>
            <a:pPr marL="214313" indent="-214313">
              <a:spcAft>
                <a:spcPts val="900"/>
              </a:spcAft>
              <a:buFont typeface="Arial" panose="020B0604020202020204" pitchFamily="34" charset="0"/>
              <a:buChar char="•"/>
            </a:pPr>
            <a:r>
              <a:rPr lang="en-GB" sz="1500" dirty="0"/>
              <a:t>Funding bands do not have a lower limit.</a:t>
            </a:r>
          </a:p>
        </p:txBody>
      </p:sp>
      <p:graphicFrame>
        <p:nvGraphicFramePr>
          <p:cNvPr id="6" name="Table 5"/>
          <p:cNvGraphicFramePr>
            <a:graphicFrameLocks noGrp="1"/>
          </p:cNvGraphicFramePr>
          <p:nvPr>
            <p:extLst/>
          </p:nvPr>
        </p:nvGraphicFramePr>
        <p:xfrm>
          <a:off x="1176145" y="1544421"/>
          <a:ext cx="1957864" cy="4390346"/>
        </p:xfrm>
        <a:graphic>
          <a:graphicData uri="http://schemas.openxmlformats.org/drawingml/2006/table">
            <a:tbl>
              <a:tblPr firstRow="1" firstCol="1" bandRow="1">
                <a:tableStyleId>{5C22544A-7EE6-4342-B048-85BDC9FD1C3A}</a:tableStyleId>
              </a:tblPr>
              <a:tblGrid>
                <a:gridCol w="935355">
                  <a:extLst>
                    <a:ext uri="{9D8B030D-6E8A-4147-A177-3AD203B41FA5}">
                      <a16:colId xmlns:a16="http://schemas.microsoft.com/office/drawing/2014/main" xmlns="" val="20000"/>
                    </a:ext>
                  </a:extLst>
                </a:gridCol>
                <a:gridCol w="1022509">
                  <a:extLst>
                    <a:ext uri="{9D8B030D-6E8A-4147-A177-3AD203B41FA5}">
                      <a16:colId xmlns:a16="http://schemas.microsoft.com/office/drawing/2014/main" xmlns="" val="20001"/>
                    </a:ext>
                  </a:extLst>
                </a:gridCol>
              </a:tblGrid>
              <a:tr h="279176">
                <a:tc>
                  <a:txBody>
                    <a:bodyPr/>
                    <a:lstStyle/>
                    <a:p>
                      <a:pPr marL="320675" marR="6985" indent="-226695">
                        <a:spcAft>
                          <a:spcPts val="1440"/>
                        </a:spcAft>
                      </a:pPr>
                      <a:r>
                        <a:rPr lang="en-GB" sz="900" dirty="0">
                          <a:effectLst/>
                        </a:rPr>
                        <a:t>Number</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dirty="0">
                          <a:effectLst/>
                        </a:rPr>
                        <a:t>Band limit</a:t>
                      </a:r>
                      <a:endParaRPr lang="en-GB" sz="900" dirty="0">
                        <a:effectLst/>
                        <a:latin typeface="Arial"/>
                        <a:ea typeface="Times New Roman"/>
                        <a:cs typeface="Times New Roman"/>
                      </a:endParaRPr>
                    </a:p>
                  </a:txBody>
                  <a:tcPr marL="51435" marR="51435" marT="7144" marB="0" anchor="ctr"/>
                </a:tc>
                <a:extLst>
                  <a:ext uri="{0D108BD9-81ED-4DB2-BD59-A6C34878D82A}">
                    <a16:rowId xmlns:a16="http://schemas.microsoft.com/office/drawing/2014/main" xmlns="" val="10000"/>
                  </a:ext>
                </a:extLst>
              </a:tr>
              <a:tr h="339634">
                <a:tc>
                  <a:txBody>
                    <a:bodyPr/>
                    <a:lstStyle/>
                    <a:p>
                      <a:pPr marL="547370" marR="6985" indent="-226695">
                        <a:spcAft>
                          <a:spcPts val="1440"/>
                        </a:spcAft>
                      </a:pPr>
                      <a:r>
                        <a:rPr lang="en-GB" sz="900" dirty="0">
                          <a:effectLst/>
                        </a:rPr>
                        <a:t>1</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£1,500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01"/>
                  </a:ext>
                </a:extLst>
              </a:tr>
              <a:tr h="269396">
                <a:tc>
                  <a:txBody>
                    <a:bodyPr/>
                    <a:lstStyle/>
                    <a:p>
                      <a:pPr marL="547370" marR="6985" indent="-226695">
                        <a:spcAft>
                          <a:spcPts val="1440"/>
                        </a:spcAft>
                      </a:pPr>
                      <a:r>
                        <a:rPr lang="en-GB" sz="900" dirty="0">
                          <a:effectLst/>
                        </a:rPr>
                        <a:t>2</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£2,000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02"/>
                  </a:ext>
                </a:extLst>
              </a:tr>
              <a:tr h="269396">
                <a:tc>
                  <a:txBody>
                    <a:bodyPr/>
                    <a:lstStyle/>
                    <a:p>
                      <a:pPr marL="547370" marR="6985" indent="-226695">
                        <a:spcAft>
                          <a:spcPts val="1440"/>
                        </a:spcAft>
                      </a:pPr>
                      <a:r>
                        <a:rPr lang="en-GB" sz="900" dirty="0">
                          <a:effectLst/>
                        </a:rPr>
                        <a:t>3</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£2,500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03"/>
                  </a:ext>
                </a:extLst>
              </a:tr>
              <a:tr h="269396">
                <a:tc>
                  <a:txBody>
                    <a:bodyPr/>
                    <a:lstStyle/>
                    <a:p>
                      <a:pPr marL="547370" marR="6985" indent="-226695">
                        <a:spcAft>
                          <a:spcPts val="1440"/>
                        </a:spcAft>
                      </a:pPr>
                      <a:r>
                        <a:rPr lang="en-GB" sz="900" dirty="0">
                          <a:effectLst/>
                        </a:rPr>
                        <a:t>4</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£3,000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04"/>
                  </a:ext>
                </a:extLst>
              </a:tr>
              <a:tr h="269396">
                <a:tc>
                  <a:txBody>
                    <a:bodyPr/>
                    <a:lstStyle/>
                    <a:p>
                      <a:pPr marL="547370" marR="6985" indent="-226695">
                        <a:spcAft>
                          <a:spcPts val="1440"/>
                        </a:spcAft>
                      </a:pPr>
                      <a:r>
                        <a:rPr lang="en-GB" sz="900" dirty="0">
                          <a:effectLst/>
                        </a:rPr>
                        <a:t>5</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£3,500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05"/>
                  </a:ext>
                </a:extLst>
              </a:tr>
              <a:tr h="269396">
                <a:tc>
                  <a:txBody>
                    <a:bodyPr/>
                    <a:lstStyle/>
                    <a:p>
                      <a:pPr marL="547370" marR="6985" indent="-226695">
                        <a:spcAft>
                          <a:spcPts val="1440"/>
                        </a:spcAft>
                      </a:pPr>
                      <a:r>
                        <a:rPr lang="en-GB" sz="900" dirty="0">
                          <a:effectLst/>
                        </a:rPr>
                        <a:t>6</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£4,000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06"/>
                  </a:ext>
                </a:extLst>
              </a:tr>
              <a:tr h="269396">
                <a:tc>
                  <a:txBody>
                    <a:bodyPr/>
                    <a:lstStyle/>
                    <a:p>
                      <a:pPr marL="547370" marR="6985" indent="-226695">
                        <a:spcAft>
                          <a:spcPts val="1440"/>
                        </a:spcAft>
                      </a:pPr>
                      <a:r>
                        <a:rPr lang="en-GB" sz="900" dirty="0">
                          <a:effectLst/>
                        </a:rPr>
                        <a:t>7</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£5,000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07"/>
                  </a:ext>
                </a:extLst>
              </a:tr>
              <a:tr h="269396">
                <a:tc>
                  <a:txBody>
                    <a:bodyPr/>
                    <a:lstStyle/>
                    <a:p>
                      <a:pPr marL="547370" marR="6985" indent="-226695">
                        <a:spcAft>
                          <a:spcPts val="1440"/>
                        </a:spcAft>
                      </a:pPr>
                      <a:r>
                        <a:rPr lang="en-GB" sz="900" dirty="0">
                          <a:effectLst/>
                        </a:rPr>
                        <a:t>8</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£6,000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08"/>
                  </a:ext>
                </a:extLst>
              </a:tr>
              <a:tr h="269396">
                <a:tc>
                  <a:txBody>
                    <a:bodyPr/>
                    <a:lstStyle/>
                    <a:p>
                      <a:pPr marL="547370" marR="6985" indent="-226695">
                        <a:spcAft>
                          <a:spcPts val="1440"/>
                        </a:spcAft>
                      </a:pPr>
                      <a:r>
                        <a:rPr lang="en-GB" sz="900" dirty="0">
                          <a:effectLst/>
                        </a:rPr>
                        <a:t>9</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£9,000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09"/>
                  </a:ext>
                </a:extLst>
              </a:tr>
              <a:tr h="269396">
                <a:tc>
                  <a:txBody>
                    <a:bodyPr/>
                    <a:lstStyle/>
                    <a:p>
                      <a:pPr marL="547370" marR="6985" indent="-226695">
                        <a:spcAft>
                          <a:spcPts val="1440"/>
                        </a:spcAft>
                      </a:pPr>
                      <a:r>
                        <a:rPr lang="en-GB" sz="900" dirty="0">
                          <a:effectLst/>
                        </a:rPr>
                        <a:t>10</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£12,000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10"/>
                  </a:ext>
                </a:extLst>
              </a:tr>
              <a:tr h="269396">
                <a:tc>
                  <a:txBody>
                    <a:bodyPr/>
                    <a:lstStyle/>
                    <a:p>
                      <a:pPr marL="547370" marR="6985" indent="-226695">
                        <a:spcAft>
                          <a:spcPts val="1440"/>
                        </a:spcAft>
                      </a:pPr>
                      <a:r>
                        <a:rPr lang="en-GB" sz="900" dirty="0">
                          <a:effectLst/>
                        </a:rPr>
                        <a:t>11</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£15,000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11"/>
                  </a:ext>
                </a:extLst>
              </a:tr>
              <a:tr h="269396">
                <a:tc>
                  <a:txBody>
                    <a:bodyPr/>
                    <a:lstStyle/>
                    <a:p>
                      <a:pPr marL="547370" marR="6985" indent="-226695">
                        <a:spcAft>
                          <a:spcPts val="1440"/>
                        </a:spcAft>
                      </a:pPr>
                      <a:r>
                        <a:rPr lang="en-GB" sz="900" dirty="0">
                          <a:effectLst/>
                        </a:rPr>
                        <a:t>12</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£18,000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12"/>
                  </a:ext>
                </a:extLst>
              </a:tr>
              <a:tr h="269396">
                <a:tc>
                  <a:txBody>
                    <a:bodyPr/>
                    <a:lstStyle/>
                    <a:p>
                      <a:pPr marL="547370" marR="6985" indent="-226695">
                        <a:spcAft>
                          <a:spcPts val="1440"/>
                        </a:spcAft>
                      </a:pPr>
                      <a:r>
                        <a:rPr lang="en-GB" sz="900" dirty="0">
                          <a:effectLst/>
                        </a:rPr>
                        <a:t>13</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£21,000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13"/>
                  </a:ext>
                </a:extLst>
              </a:tr>
              <a:tr h="269396">
                <a:tc>
                  <a:txBody>
                    <a:bodyPr/>
                    <a:lstStyle/>
                    <a:p>
                      <a:pPr marL="547370" marR="6985" indent="-226695">
                        <a:spcAft>
                          <a:spcPts val="1440"/>
                        </a:spcAft>
                      </a:pPr>
                      <a:r>
                        <a:rPr lang="en-GB" sz="900" dirty="0">
                          <a:effectLst/>
                        </a:rPr>
                        <a:t>14</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£24,000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14"/>
                  </a:ext>
                </a:extLst>
              </a:tr>
              <a:tr h="269396">
                <a:tc>
                  <a:txBody>
                    <a:bodyPr/>
                    <a:lstStyle/>
                    <a:p>
                      <a:pPr marL="547370" marR="6985" indent="-226695">
                        <a:spcAft>
                          <a:spcPts val="1440"/>
                        </a:spcAft>
                      </a:pPr>
                      <a:r>
                        <a:rPr lang="en-GB" sz="900" dirty="0">
                          <a:effectLst/>
                        </a:rPr>
                        <a:t>15</a:t>
                      </a:r>
                      <a:endParaRPr lang="en-GB" sz="900" dirty="0">
                        <a:effectLst/>
                        <a:latin typeface="Arial"/>
                        <a:ea typeface="Times New Roman"/>
                        <a:cs typeface="Times New Roman"/>
                      </a:endParaRPr>
                    </a:p>
                  </a:txBody>
                  <a:tcPr marL="51435" marR="51435" marT="7144" marB="0" anchor="ctr"/>
                </a:tc>
                <a:tc>
                  <a:txBody>
                    <a:bodyPr/>
                    <a:lstStyle/>
                    <a:p>
                      <a:pPr marL="547370" marR="6985" indent="-226695">
                        <a:spcAft>
                          <a:spcPts val="1440"/>
                        </a:spcAft>
                      </a:pPr>
                      <a:r>
                        <a:rPr lang="en-GB" sz="900" b="1" dirty="0">
                          <a:effectLst/>
                        </a:rPr>
                        <a:t>£27,000</a:t>
                      </a:r>
                      <a:endParaRPr lang="en-GB" sz="900" b="1" dirty="0">
                        <a:effectLst/>
                        <a:latin typeface="Arial"/>
                        <a:ea typeface="Times New Roman"/>
                        <a:cs typeface="Times New Roman"/>
                      </a:endParaRPr>
                    </a:p>
                  </a:txBody>
                  <a:tcPr marL="7144" marR="7144" marT="7144" marB="0" anchor="ctr"/>
                </a:tc>
                <a:extLst>
                  <a:ext uri="{0D108BD9-81ED-4DB2-BD59-A6C34878D82A}">
                    <a16:rowId xmlns:a16="http://schemas.microsoft.com/office/drawing/2014/main" xmlns="" val="10015"/>
                  </a:ext>
                </a:extLst>
              </a:tr>
            </a:tbl>
          </a:graphicData>
        </a:graphic>
      </p:graphicFrame>
      <p:sp>
        <p:nvSpPr>
          <p:cNvPr id="2" name="Slide Number Placeholder 1"/>
          <p:cNvSpPr>
            <a:spLocks noGrp="1"/>
          </p:cNvSpPr>
          <p:nvPr>
            <p:ph type="sldNum" sz="quarter" idx="12"/>
          </p:nvPr>
        </p:nvSpPr>
        <p:spPr/>
        <p:txBody>
          <a:bodyPr/>
          <a:lstStyle/>
          <a:p>
            <a:fld id="{148B6853-4C35-4469-A4A9-845EAD63436B}" type="slidenum">
              <a:rPr lang="en-GB" smtClean="0"/>
              <a:pPr/>
              <a:t>33</a:t>
            </a:fld>
            <a:endParaRPr lang="en-GB"/>
          </a:p>
        </p:txBody>
      </p:sp>
    </p:spTree>
    <p:extLst>
      <p:ext uri="{BB962C8B-B14F-4D97-AF65-F5344CB8AC3E}">
        <p14:creationId xmlns:p14="http://schemas.microsoft.com/office/powerpoint/2010/main" val="2857057856"/>
      </p:ext>
    </p:extLst>
  </p:cSld>
  <p:clrMapOvr>
    <a:masterClrMapping/>
  </p:clrMapOvr>
  <p:transition spd="slow">
    <p:fade/>
    <p:sndAc>
      <p:stSnd>
        <p:snd r:embed="rId3" name="Explosion"/>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200" y="857250"/>
            <a:ext cx="6859800"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7634" y="984357"/>
            <a:ext cx="3350404" cy="415498"/>
          </a:xfrm>
          <a:prstGeom prst="rect">
            <a:avLst/>
          </a:prstGeom>
          <a:noFill/>
        </p:spPr>
        <p:txBody>
          <a:bodyPr wrap="none" rtlCol="0">
            <a:spAutoFit/>
          </a:bodyPr>
          <a:lstStyle/>
          <a:p>
            <a:r>
              <a:rPr lang="en-GB" sz="2100" b="1" dirty="0">
                <a:solidFill>
                  <a:schemeClr val="bg1"/>
                </a:solidFill>
              </a:rPr>
              <a:t>Funding bands for standards</a:t>
            </a:r>
          </a:p>
        </p:txBody>
      </p:sp>
      <p:graphicFrame>
        <p:nvGraphicFramePr>
          <p:cNvPr id="2" name="Diagram 1"/>
          <p:cNvGraphicFramePr/>
          <p:nvPr>
            <p:extLst/>
          </p:nvPr>
        </p:nvGraphicFramePr>
        <p:xfrm>
          <a:off x="1277634" y="1592797"/>
          <a:ext cx="6597556" cy="32030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p:cNvSpPr>
            <a:spLocks noGrp="1"/>
          </p:cNvSpPr>
          <p:nvPr>
            <p:ph type="sldNum" sz="quarter" idx="12"/>
          </p:nvPr>
        </p:nvSpPr>
        <p:spPr/>
        <p:txBody>
          <a:bodyPr/>
          <a:lstStyle/>
          <a:p>
            <a:fld id="{148B6853-4C35-4469-A4A9-845EAD63436B}" type="slidenum">
              <a:rPr lang="en-GB" smtClean="0"/>
              <a:pPr/>
              <a:t>34</a:t>
            </a:fld>
            <a:endParaRPr lang="en-GB"/>
          </a:p>
        </p:txBody>
      </p:sp>
      <p:graphicFrame>
        <p:nvGraphicFramePr>
          <p:cNvPr id="9" name="Diagram 8"/>
          <p:cNvGraphicFramePr/>
          <p:nvPr>
            <p:extLst/>
          </p:nvPr>
        </p:nvGraphicFramePr>
        <p:xfrm>
          <a:off x="1268810" y="3761312"/>
          <a:ext cx="6588734" cy="188193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Picture 2" descr="https://upload.wikimedia.org/wikipedia/en/thumb/6/68/Department_for_Education.svg/1024px-Department_for_Education.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69623" y="5452644"/>
            <a:ext cx="869372" cy="51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34958"/>
      </p:ext>
    </p:extLst>
  </p:cSld>
  <p:clrMapOvr>
    <a:masterClrMapping/>
  </p:clrMapOvr>
  <p:transition spd="slow">
    <p:fade/>
    <p:sndAc>
      <p:stSnd>
        <p:snd r:embed="rId3" name="Explosion"/>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200" y="857250"/>
            <a:ext cx="6859800"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7635" y="984357"/>
            <a:ext cx="2282997" cy="415498"/>
          </a:xfrm>
          <a:prstGeom prst="rect">
            <a:avLst/>
          </a:prstGeom>
          <a:noFill/>
        </p:spPr>
        <p:txBody>
          <a:bodyPr wrap="none" rtlCol="0">
            <a:spAutoFit/>
          </a:bodyPr>
          <a:lstStyle/>
          <a:p>
            <a:r>
              <a:rPr lang="en-GB" sz="2100" b="1" dirty="0">
                <a:solidFill>
                  <a:prstClr val="white"/>
                </a:solidFill>
              </a:rPr>
              <a:t>Additional support</a:t>
            </a:r>
          </a:p>
        </p:txBody>
      </p:sp>
      <p:sp>
        <p:nvSpPr>
          <p:cNvPr id="3" name="Slide Number Placeholder 2"/>
          <p:cNvSpPr>
            <a:spLocks noGrp="1"/>
          </p:cNvSpPr>
          <p:nvPr>
            <p:ph type="sldNum" sz="quarter" idx="12"/>
          </p:nvPr>
        </p:nvSpPr>
        <p:spPr/>
        <p:txBody>
          <a:bodyPr/>
          <a:lstStyle/>
          <a:p>
            <a:fld id="{148B6853-4C35-4469-A4A9-845EAD63436B}" type="slidenum">
              <a:rPr lang="en-GB" smtClean="0"/>
              <a:pPr/>
              <a:t>35</a:t>
            </a:fld>
            <a:endParaRPr lang="en-GB"/>
          </a:p>
        </p:txBody>
      </p:sp>
      <p:sp>
        <p:nvSpPr>
          <p:cNvPr id="6" name="Rounded Rectangle 5"/>
          <p:cNvSpPr/>
          <p:nvPr/>
        </p:nvSpPr>
        <p:spPr>
          <a:xfrm>
            <a:off x="1309155" y="1700808"/>
            <a:ext cx="3100828" cy="15119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spcAft>
                <a:spcPts val="900"/>
              </a:spcAft>
            </a:pPr>
            <a:r>
              <a:rPr lang="en-GB" sz="1200" b="1" dirty="0">
                <a:solidFill>
                  <a:srgbClr val="C00000"/>
                </a:solidFill>
              </a:rPr>
              <a:t>16-18 year olds</a:t>
            </a:r>
            <a:endParaRPr lang="en-GB" sz="1200" b="1" dirty="0">
              <a:solidFill>
                <a:schemeClr val="tx1"/>
              </a:solidFill>
            </a:endParaRPr>
          </a:p>
          <a:p>
            <a:pPr algn="ctr">
              <a:spcAft>
                <a:spcPts val="900"/>
              </a:spcAft>
            </a:pPr>
            <a:r>
              <a:rPr lang="en-GB" sz="1200" dirty="0">
                <a:solidFill>
                  <a:schemeClr val="tx1"/>
                </a:solidFill>
              </a:rPr>
              <a:t>Government will pay</a:t>
            </a:r>
            <a:r>
              <a:rPr lang="en-GB" sz="1200" b="1" dirty="0">
                <a:solidFill>
                  <a:schemeClr val="tx1"/>
                </a:solidFill>
              </a:rPr>
              <a:t> £1,000 to employers, </a:t>
            </a:r>
            <a:r>
              <a:rPr lang="en-GB" sz="1200" dirty="0">
                <a:solidFill>
                  <a:schemeClr val="tx1"/>
                </a:solidFill>
              </a:rPr>
              <a:t>and a further </a:t>
            </a:r>
            <a:r>
              <a:rPr lang="en-GB" sz="1200" b="1" dirty="0">
                <a:solidFill>
                  <a:schemeClr val="tx1"/>
                </a:solidFill>
              </a:rPr>
              <a:t>£1,000 to training providers </a:t>
            </a:r>
            <a:r>
              <a:rPr lang="en-GB" sz="1200" dirty="0">
                <a:solidFill>
                  <a:schemeClr val="tx1"/>
                </a:solidFill>
              </a:rPr>
              <a:t>if they train a 16-18 year old apprentice</a:t>
            </a:r>
          </a:p>
        </p:txBody>
      </p:sp>
      <p:sp>
        <p:nvSpPr>
          <p:cNvPr id="7" name="Rounded Rectangle 6"/>
          <p:cNvSpPr/>
          <p:nvPr/>
        </p:nvSpPr>
        <p:spPr>
          <a:xfrm>
            <a:off x="4734018" y="1700809"/>
            <a:ext cx="3132348" cy="15119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spcAft>
                <a:spcPts val="900"/>
              </a:spcAft>
            </a:pPr>
            <a:r>
              <a:rPr lang="en-GB" sz="1200" b="1" dirty="0">
                <a:solidFill>
                  <a:srgbClr val="C00000"/>
                </a:solidFill>
              </a:rPr>
              <a:t>Disadvantaged young people</a:t>
            </a:r>
            <a:endParaRPr lang="en-GB" sz="1200" b="1" dirty="0">
              <a:solidFill>
                <a:schemeClr val="tx1"/>
              </a:solidFill>
            </a:endParaRPr>
          </a:p>
          <a:p>
            <a:pPr algn="ctr">
              <a:spcAft>
                <a:spcPts val="900"/>
              </a:spcAft>
            </a:pPr>
            <a:r>
              <a:rPr lang="en-GB" sz="1200" dirty="0">
                <a:solidFill>
                  <a:schemeClr val="tx1"/>
                </a:solidFill>
              </a:rPr>
              <a:t>Government will pay </a:t>
            </a:r>
            <a:r>
              <a:rPr lang="en-GB" sz="1200" b="1" dirty="0">
                <a:solidFill>
                  <a:schemeClr val="tx1"/>
                </a:solidFill>
              </a:rPr>
              <a:t>£1,000 to employers, </a:t>
            </a:r>
            <a:r>
              <a:rPr lang="en-GB" sz="1200" dirty="0">
                <a:solidFill>
                  <a:schemeClr val="tx1"/>
                </a:solidFill>
              </a:rPr>
              <a:t>and a further </a:t>
            </a:r>
            <a:r>
              <a:rPr lang="en-GB" sz="1200" b="1" dirty="0">
                <a:solidFill>
                  <a:schemeClr val="tx1"/>
                </a:solidFill>
              </a:rPr>
              <a:t>£1,000 to training providers </a:t>
            </a:r>
            <a:r>
              <a:rPr lang="en-GB" sz="1200" dirty="0">
                <a:solidFill>
                  <a:schemeClr val="tx1"/>
                </a:solidFill>
              </a:rPr>
              <a:t>if they train 19-24 year olds leaving care or who have a Local Authority Education and Healthcare plan</a:t>
            </a:r>
          </a:p>
        </p:txBody>
      </p:sp>
      <p:sp>
        <p:nvSpPr>
          <p:cNvPr id="8" name="Rounded Rectangle 7"/>
          <p:cNvSpPr/>
          <p:nvPr/>
        </p:nvSpPr>
        <p:spPr>
          <a:xfrm>
            <a:off x="1277635" y="4293096"/>
            <a:ext cx="3132347" cy="14039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spcAft>
                <a:spcPts val="900"/>
              </a:spcAft>
            </a:pPr>
            <a:r>
              <a:rPr lang="en-GB" sz="1200" b="1" dirty="0">
                <a:solidFill>
                  <a:srgbClr val="C00000"/>
                </a:solidFill>
              </a:rPr>
              <a:t>Additional learning support</a:t>
            </a:r>
          </a:p>
          <a:p>
            <a:pPr algn="ctr">
              <a:spcAft>
                <a:spcPts val="900"/>
              </a:spcAft>
            </a:pPr>
            <a:r>
              <a:rPr lang="en-GB" sz="1200" dirty="0"/>
              <a:t>We will pay training providers </a:t>
            </a:r>
            <a:r>
              <a:rPr lang="en-GB" sz="1200" b="1" dirty="0"/>
              <a:t>up to</a:t>
            </a:r>
            <a:r>
              <a:rPr lang="en-GB" sz="1200" dirty="0"/>
              <a:t> </a:t>
            </a:r>
            <a:r>
              <a:rPr lang="en-GB" sz="1200" b="1" dirty="0"/>
              <a:t>£150 a month </a:t>
            </a:r>
            <a:r>
              <a:rPr lang="en-GB" sz="1200" dirty="0"/>
              <a:t>to support these learners, plus additional costs based on evidenced need </a:t>
            </a:r>
            <a:endParaRPr lang="en-GB" sz="1200" b="1" dirty="0">
              <a:solidFill>
                <a:schemeClr val="tx1"/>
              </a:solidFill>
            </a:endParaRPr>
          </a:p>
        </p:txBody>
      </p:sp>
      <p:sp>
        <p:nvSpPr>
          <p:cNvPr id="10" name="Rounded Rectangle 9"/>
          <p:cNvSpPr/>
          <p:nvPr/>
        </p:nvSpPr>
        <p:spPr>
          <a:xfrm>
            <a:off x="4734018" y="4293096"/>
            <a:ext cx="3132348" cy="14039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b="1" dirty="0">
                <a:solidFill>
                  <a:srgbClr val="C00000"/>
                </a:solidFill>
              </a:rPr>
              <a:t>English and Maths training</a:t>
            </a:r>
          </a:p>
          <a:p>
            <a:pPr algn="ctr"/>
            <a:r>
              <a:rPr lang="en-GB" sz="1200" dirty="0"/>
              <a:t>To meet minimum standards of English and maths we will </a:t>
            </a:r>
            <a:r>
              <a:rPr lang="en-GB" sz="1200" b="1" dirty="0"/>
              <a:t>pay training providers £471 </a:t>
            </a:r>
            <a:r>
              <a:rPr lang="en-GB" sz="1200" dirty="0"/>
              <a:t>for each of these qualifications (Level 1 and 2)</a:t>
            </a:r>
          </a:p>
        </p:txBody>
      </p:sp>
      <p:sp>
        <p:nvSpPr>
          <p:cNvPr id="9" name="Rounded Rectangle 8"/>
          <p:cNvSpPr/>
          <p:nvPr/>
        </p:nvSpPr>
        <p:spPr>
          <a:xfrm>
            <a:off x="3004927" y="3064502"/>
            <a:ext cx="3132347" cy="14039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spcAft>
                <a:spcPts val="900"/>
              </a:spcAft>
            </a:pPr>
            <a:r>
              <a:rPr lang="en-GB" sz="1125" b="1" dirty="0">
                <a:solidFill>
                  <a:srgbClr val="C00000"/>
                </a:solidFill>
              </a:rPr>
              <a:t>Small Employers</a:t>
            </a:r>
          </a:p>
          <a:p>
            <a:pPr algn="ctr">
              <a:spcAft>
                <a:spcPts val="900"/>
              </a:spcAft>
            </a:pPr>
            <a:r>
              <a:rPr lang="en-GB" sz="1125" dirty="0"/>
              <a:t>Employers with fewer than 50 employees will have 100% of the training and assessment costs covered when training a 16-18 year old (or 19-24 year old formerly in care or has a Local Authority Education, Health and Care plan</a:t>
            </a:r>
          </a:p>
        </p:txBody>
      </p:sp>
      <p:pic>
        <p:nvPicPr>
          <p:cNvPr id="11" name="Picture 2" descr="https://upload.wikimedia.org/wikipedia/en/thumb/6/68/Department_for_Education.svg/1024px-Department_for_Educati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9623" y="5452644"/>
            <a:ext cx="869372" cy="51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776284"/>
      </p:ext>
    </p:extLst>
  </p:cSld>
  <p:clrMapOvr>
    <a:masterClrMapping/>
  </p:clrMapOvr>
  <p:transition spd="slow">
    <p:fade/>
    <p:sndAc>
      <p:stSnd>
        <p:snd r:embed="rId3" name="Explosion"/>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200" y="857250"/>
            <a:ext cx="6859800"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7634" y="984357"/>
            <a:ext cx="1689886" cy="415498"/>
          </a:xfrm>
          <a:prstGeom prst="rect">
            <a:avLst/>
          </a:prstGeom>
          <a:noFill/>
        </p:spPr>
        <p:txBody>
          <a:bodyPr wrap="none" rtlCol="0">
            <a:spAutoFit/>
          </a:bodyPr>
          <a:lstStyle/>
          <a:p>
            <a:r>
              <a:rPr lang="en-GB" sz="2100" b="1" dirty="0">
                <a:solidFill>
                  <a:prstClr val="white"/>
                </a:solidFill>
              </a:rPr>
              <a:t>Funding rules</a:t>
            </a:r>
          </a:p>
        </p:txBody>
      </p:sp>
      <p:sp>
        <p:nvSpPr>
          <p:cNvPr id="11" name="Rounded Rectangle 10"/>
          <p:cNvSpPr/>
          <p:nvPr/>
        </p:nvSpPr>
        <p:spPr>
          <a:xfrm>
            <a:off x="1302908" y="1592796"/>
            <a:ext cx="3107075" cy="19442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spcAft>
                <a:spcPts val="900"/>
              </a:spcAft>
            </a:pPr>
            <a:r>
              <a:rPr lang="en-GB" sz="1200" b="1" dirty="0">
                <a:solidFill>
                  <a:srgbClr val="C00000"/>
                </a:solidFill>
              </a:rPr>
              <a:t>Cross-border funding</a:t>
            </a:r>
            <a:endParaRPr lang="en-GB" sz="1200" dirty="0"/>
          </a:p>
          <a:p>
            <a:pPr>
              <a:spcAft>
                <a:spcPts val="1350"/>
              </a:spcAft>
            </a:pPr>
            <a:r>
              <a:rPr lang="en-GB" sz="1200" dirty="0"/>
              <a:t>Applying a single test for funding through the English system: based on </a:t>
            </a:r>
            <a:r>
              <a:rPr lang="en-GB" sz="1200" b="1" dirty="0"/>
              <a:t>whether the apprentice’s main place of employment is England</a:t>
            </a:r>
            <a:r>
              <a:rPr lang="en-GB" sz="1200" dirty="0"/>
              <a:t>.  </a:t>
            </a:r>
          </a:p>
          <a:p>
            <a:pPr>
              <a:spcAft>
                <a:spcPts val="1350"/>
              </a:spcAft>
            </a:pPr>
            <a:r>
              <a:rPr lang="en-GB" sz="1200" b="1" dirty="0"/>
              <a:t>‘Workplace’</a:t>
            </a:r>
            <a:r>
              <a:rPr lang="en-GB" sz="1200" dirty="0"/>
              <a:t> is where the apprentice is expected to spend the majority of their time during their apprenticeship.</a:t>
            </a:r>
          </a:p>
        </p:txBody>
      </p:sp>
      <p:sp>
        <p:nvSpPr>
          <p:cNvPr id="2" name="Slide Number Placeholder 1"/>
          <p:cNvSpPr>
            <a:spLocks noGrp="1"/>
          </p:cNvSpPr>
          <p:nvPr>
            <p:ph type="sldNum" sz="quarter" idx="12"/>
          </p:nvPr>
        </p:nvSpPr>
        <p:spPr/>
        <p:txBody>
          <a:bodyPr/>
          <a:lstStyle/>
          <a:p>
            <a:fld id="{148B6853-4C35-4469-A4A9-845EAD63436B}" type="slidenum">
              <a:rPr lang="en-GB" smtClean="0"/>
              <a:pPr/>
              <a:t>36</a:t>
            </a:fld>
            <a:endParaRPr lang="en-GB"/>
          </a:p>
        </p:txBody>
      </p:sp>
      <p:sp>
        <p:nvSpPr>
          <p:cNvPr id="6" name="Rounded Rectangle 5"/>
          <p:cNvSpPr/>
          <p:nvPr/>
        </p:nvSpPr>
        <p:spPr>
          <a:xfrm>
            <a:off x="4788024" y="2078850"/>
            <a:ext cx="3024336" cy="31857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srgbClr val="C00000"/>
                </a:solidFill>
              </a:rPr>
              <a:t>Prior qualifications</a:t>
            </a:r>
          </a:p>
          <a:p>
            <a:pPr algn="ctr"/>
            <a:endParaRPr lang="en-GB" b="1" dirty="0">
              <a:solidFill>
                <a:srgbClr val="C00000"/>
              </a:solidFill>
            </a:endParaRPr>
          </a:p>
          <a:p>
            <a:r>
              <a:rPr lang="en-GB" sz="1500" dirty="0"/>
              <a:t>Now and in the future, you can train any individual to undertake an apprenticeship at a higher level than a qualification they already hold.</a:t>
            </a:r>
          </a:p>
          <a:p>
            <a:endParaRPr lang="en-GB" sz="1500" dirty="0"/>
          </a:p>
          <a:p>
            <a:r>
              <a:rPr lang="en-GB" sz="1500" dirty="0"/>
              <a:t>From May 2017, an individual can be funded to undertake an apprenticeship at the </a:t>
            </a:r>
            <a:r>
              <a:rPr lang="en-GB" sz="1500" b="1" dirty="0"/>
              <a:t>same or lower </a:t>
            </a:r>
            <a:r>
              <a:rPr lang="en-GB" sz="1500" dirty="0"/>
              <a:t>level to acquire </a:t>
            </a:r>
            <a:r>
              <a:rPr lang="en-GB" sz="1500" b="1" dirty="0"/>
              <a:t>substantive new skills</a:t>
            </a:r>
            <a:endParaRPr lang="en-GB" sz="1500" dirty="0"/>
          </a:p>
        </p:txBody>
      </p:sp>
      <p:sp>
        <p:nvSpPr>
          <p:cNvPr id="7" name="Rounded Rectangle 6"/>
          <p:cNvSpPr/>
          <p:nvPr/>
        </p:nvSpPr>
        <p:spPr>
          <a:xfrm>
            <a:off x="1277634" y="3830755"/>
            <a:ext cx="3132348" cy="21365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500" b="1" dirty="0">
                <a:solidFill>
                  <a:srgbClr val="C00000"/>
                </a:solidFill>
              </a:rPr>
              <a:t>Transferring funding </a:t>
            </a:r>
          </a:p>
          <a:p>
            <a:pPr algn="ctr"/>
            <a:endParaRPr lang="en-GB" sz="1500" b="1" dirty="0">
              <a:solidFill>
                <a:srgbClr val="C00000"/>
              </a:solidFill>
            </a:endParaRPr>
          </a:p>
          <a:p>
            <a:pPr algn="ctr"/>
            <a:r>
              <a:rPr lang="en-GB" dirty="0"/>
              <a:t>During 2018 we will introduce means for employers to </a:t>
            </a:r>
            <a:r>
              <a:rPr lang="en-GB" b="1" dirty="0"/>
              <a:t>transfer up to 10% of the levy funds</a:t>
            </a:r>
            <a:r>
              <a:rPr lang="en-GB" dirty="0"/>
              <a:t> to another employer with a digital account, or to an ATA.</a:t>
            </a:r>
          </a:p>
          <a:p>
            <a:pPr algn="ctr"/>
            <a:endParaRPr lang="en-GB" dirty="0"/>
          </a:p>
          <a:p>
            <a:pPr lvl="0" algn="ctr"/>
            <a:r>
              <a:rPr lang="en-GB" dirty="0"/>
              <a:t>New employer steering group to design this system so that it meets their needs</a:t>
            </a:r>
          </a:p>
        </p:txBody>
      </p:sp>
      <p:pic>
        <p:nvPicPr>
          <p:cNvPr id="8" name="Picture 2" descr="https://upload.wikimedia.org/wikipedia/en/thumb/6/68/Department_for_Education.svg/1024px-Department_for_Educati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4229" y="5443380"/>
            <a:ext cx="869372" cy="51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46718"/>
      </p:ext>
    </p:extLst>
  </p:cSld>
  <p:clrMapOvr>
    <a:masterClrMapping/>
  </p:clrMapOvr>
  <p:transition spd="slow">
    <p:fade/>
    <p:sndAc>
      <p:stSnd>
        <p:snd r:embed="rId3" name="Explosion"/>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426464"/>
            <a:ext cx="9148581"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610" y="2421511"/>
            <a:ext cx="0" cy="20149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1700128"/>
            <a:ext cx="2305436" cy="3450887"/>
          </a:xfrm>
        </p:spPr>
        <p:txBody>
          <a:bodyPr>
            <a:normAutofit fontScale="90000"/>
          </a:bodyPr>
          <a:lstStyle/>
          <a:p>
            <a:r>
              <a:rPr lang="en-GB" altLang="en-US" dirty="0">
                <a:solidFill>
                  <a:srgbClr val="188AD8"/>
                </a:solidFill>
              </a:rPr>
              <a:t>Apprenticeship Framework </a:t>
            </a:r>
            <a:br>
              <a:rPr lang="en-GB" altLang="en-US" dirty="0">
                <a:solidFill>
                  <a:srgbClr val="188AD8"/>
                </a:solidFill>
              </a:rPr>
            </a:br>
            <a:r>
              <a:rPr lang="en-GB" altLang="en-US" dirty="0">
                <a:solidFill>
                  <a:srgbClr val="188AD8"/>
                </a:solidFill>
              </a:rPr>
              <a:t>(Apprentices signed up before 1</a:t>
            </a:r>
            <a:r>
              <a:rPr lang="en-GB" altLang="en-US" baseline="30000" dirty="0">
                <a:solidFill>
                  <a:srgbClr val="188AD8"/>
                </a:solidFill>
              </a:rPr>
              <a:t>st</a:t>
            </a:r>
            <a:r>
              <a:rPr lang="en-GB" altLang="en-US" dirty="0">
                <a:solidFill>
                  <a:srgbClr val="188AD8"/>
                </a:solidFill>
              </a:rPr>
              <a:t> May 2017)</a:t>
            </a:r>
            <a:endParaRPr lang="en-GB" dirty="0">
              <a:solidFill>
                <a:srgbClr val="188AD8"/>
              </a:solidFill>
            </a:endParaRPr>
          </a:p>
        </p:txBody>
      </p:sp>
      <p:sp>
        <p:nvSpPr>
          <p:cNvPr id="3" name="Content Placeholder 2"/>
          <p:cNvSpPr>
            <a:spLocks noGrp="1"/>
          </p:cNvSpPr>
          <p:nvPr>
            <p:ph idx="1"/>
          </p:nvPr>
        </p:nvSpPr>
        <p:spPr>
          <a:xfrm>
            <a:off x="3295186" y="1505331"/>
            <a:ext cx="4608275" cy="3840480"/>
          </a:xfrm>
        </p:spPr>
        <p:txBody>
          <a:bodyPr>
            <a:normAutofit fontScale="85000" lnSpcReduction="20000"/>
          </a:bodyPr>
          <a:lstStyle/>
          <a:p>
            <a:pPr>
              <a:defRPr/>
            </a:pPr>
            <a:endParaRPr lang="en-GB" altLang="en-US" dirty="0"/>
          </a:p>
          <a:p>
            <a:pPr>
              <a:defRPr/>
            </a:pPr>
            <a:r>
              <a:rPr lang="en-GB" altLang="en-US" dirty="0"/>
              <a:t>Diploma in  HSC, Level 2 or Level 3 (Main Aim)                                                                                                                                                                                                                                                                                                                                                                                                                                                                                                                                                                                                                                                                                                                                                                                                                                                                                                                                                                                                                                                                                                                      </a:t>
            </a:r>
          </a:p>
          <a:p>
            <a:pPr>
              <a:defRPr/>
            </a:pPr>
            <a:r>
              <a:rPr lang="en-GB" altLang="en-US" dirty="0"/>
              <a:t>Employee Rights and Responsibilities</a:t>
            </a:r>
          </a:p>
          <a:p>
            <a:pPr>
              <a:defRPr/>
            </a:pPr>
            <a:r>
              <a:rPr lang="en-GB" altLang="en-US" dirty="0"/>
              <a:t>Functional Skills: English, Maths and ICT at level 1 or level 2.</a:t>
            </a:r>
          </a:p>
          <a:p>
            <a:pPr>
              <a:defRPr/>
            </a:pPr>
            <a:r>
              <a:rPr lang="en-GB" altLang="en-US" dirty="0"/>
              <a:t>Personal Learning and Thinking Skills.</a:t>
            </a:r>
          </a:p>
          <a:p>
            <a:endParaRPr lang="en-GB" dirty="0"/>
          </a:p>
        </p:txBody>
      </p:sp>
      <p:pic>
        <p:nvPicPr>
          <p:cNvPr id="7" name="Picture 6" descr="A close up of a sign&#10;&#10;Description generated with very high confidence"/>
          <p:cNvPicPr>
            <a:picLocks noChangeAspect="1"/>
          </p:cNvPicPr>
          <p:nvPr/>
        </p:nvPicPr>
        <p:blipFill>
          <a:blip r:embed="rId3"/>
          <a:stretch>
            <a:fillRect/>
          </a:stretch>
        </p:blipFill>
        <p:spPr>
          <a:xfrm>
            <a:off x="8584164" y="885244"/>
            <a:ext cx="517847" cy="517847"/>
          </a:xfrm>
          <a:prstGeom prst="rect">
            <a:avLst/>
          </a:prstGeom>
        </p:spPr>
      </p:pic>
    </p:spTree>
    <p:extLst>
      <p:ext uri="{BB962C8B-B14F-4D97-AF65-F5344CB8AC3E}">
        <p14:creationId xmlns:p14="http://schemas.microsoft.com/office/powerpoint/2010/main" val="4270098088"/>
      </p:ext>
    </p:extLst>
  </p:cSld>
  <p:clrMapOvr>
    <a:masterClrMapping/>
  </p:clrMapOvr>
  <p:transition spd="slow">
    <p:fade/>
    <p:sndAc>
      <p:stSnd>
        <p:snd r:embed="rId2" name="Explosion"/>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1E81D-E27B-4C85-AE36-E24EDDCCEA3A}"/>
              </a:ext>
            </a:extLst>
          </p:cNvPr>
          <p:cNvSpPr>
            <a:spLocks noGrp="1"/>
          </p:cNvSpPr>
          <p:nvPr>
            <p:ph type="title"/>
          </p:nvPr>
        </p:nvSpPr>
        <p:spPr/>
        <p:txBody>
          <a:bodyPr/>
          <a:lstStyle/>
          <a:p>
            <a:r>
              <a:rPr lang="en-GB" dirty="0"/>
              <a:t>New Apprenticeship Standards in the Care Sector</a:t>
            </a:r>
          </a:p>
        </p:txBody>
      </p:sp>
      <p:sp>
        <p:nvSpPr>
          <p:cNvPr id="3" name="Content Placeholder 2">
            <a:extLst>
              <a:ext uri="{FF2B5EF4-FFF2-40B4-BE49-F238E27FC236}">
                <a16:creationId xmlns:a16="http://schemas.microsoft.com/office/drawing/2014/main" xmlns="" id="{8FEF0437-DC0F-49FD-8089-B9421D48924C}"/>
              </a:ext>
            </a:extLst>
          </p:cNvPr>
          <p:cNvSpPr>
            <a:spLocks noGrp="1"/>
          </p:cNvSpPr>
          <p:nvPr>
            <p:ph idx="1"/>
          </p:nvPr>
        </p:nvSpPr>
        <p:spPr/>
        <p:txBody>
          <a:bodyPr/>
          <a:lstStyle/>
          <a:p>
            <a:r>
              <a:rPr lang="en-GB" dirty="0"/>
              <a:t>Adult Care Worker (Level 2)</a:t>
            </a:r>
          </a:p>
          <a:p>
            <a:r>
              <a:rPr lang="en-GB" dirty="0"/>
              <a:t>Lead Adult Care Worker (Level 3)</a:t>
            </a:r>
          </a:p>
          <a:p>
            <a:r>
              <a:rPr lang="en-GB" dirty="0"/>
              <a:t>Lead Practitioner in Adult Care (New Level 4)</a:t>
            </a:r>
          </a:p>
          <a:p>
            <a:r>
              <a:rPr lang="en-GB" dirty="0"/>
              <a:t>Leader in Adult Care (Level 5) </a:t>
            </a:r>
          </a:p>
          <a:p>
            <a:endParaRPr lang="en-GB" dirty="0"/>
          </a:p>
          <a:p>
            <a:pPr marL="0" indent="0">
              <a:buNone/>
            </a:pPr>
            <a:r>
              <a:rPr lang="en-GB" dirty="0"/>
              <a:t>Generic Leadership and Management Apprenticeships</a:t>
            </a:r>
          </a:p>
          <a:p>
            <a:endParaRPr lang="en-GB" dirty="0"/>
          </a:p>
          <a:p>
            <a:endParaRPr lang="en-GB" dirty="0"/>
          </a:p>
        </p:txBody>
      </p:sp>
    </p:spTree>
    <p:extLst>
      <p:ext uri="{BB962C8B-B14F-4D97-AF65-F5344CB8AC3E}">
        <p14:creationId xmlns:p14="http://schemas.microsoft.com/office/powerpoint/2010/main" val="4254858271"/>
      </p:ext>
    </p:extLst>
  </p:cSld>
  <p:clrMapOvr>
    <a:masterClrMapping/>
  </p:clrMapOvr>
  <p:transition spd="slow">
    <p:fade/>
    <p:sndAc>
      <p:stSnd>
        <p:snd r:embed="rId2" name="Explosion"/>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426464"/>
            <a:ext cx="9148581"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610" y="2421511"/>
            <a:ext cx="0" cy="20149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1700128"/>
            <a:ext cx="2305436" cy="3450887"/>
          </a:xfrm>
        </p:spPr>
        <p:txBody>
          <a:bodyPr>
            <a:normAutofit fontScale="90000"/>
          </a:bodyPr>
          <a:lstStyle/>
          <a:p>
            <a:r>
              <a:rPr lang="en-US" altLang="en-US" dirty="0">
                <a:solidFill>
                  <a:schemeClr val="tx1">
                    <a:lumMod val="85000"/>
                    <a:lumOff val="15000"/>
                  </a:schemeClr>
                </a:solidFill>
              </a:rPr>
              <a:t> </a:t>
            </a:r>
            <a:r>
              <a:rPr lang="en-US" altLang="en-US" dirty="0">
                <a:solidFill>
                  <a:srgbClr val="188AD8"/>
                </a:solidFill>
              </a:rPr>
              <a:t>Apprenticeship Standard for Adult Care Worker </a:t>
            </a:r>
            <a:endParaRPr lang="en-GB" dirty="0">
              <a:solidFill>
                <a:srgbClr val="188AD8"/>
              </a:solidFill>
            </a:endParaRPr>
          </a:p>
        </p:txBody>
      </p:sp>
      <p:sp>
        <p:nvSpPr>
          <p:cNvPr id="3" name="Content Placeholder 2"/>
          <p:cNvSpPr>
            <a:spLocks noGrp="1"/>
          </p:cNvSpPr>
          <p:nvPr>
            <p:ph idx="1"/>
          </p:nvPr>
        </p:nvSpPr>
        <p:spPr>
          <a:xfrm>
            <a:off x="3295186" y="1505331"/>
            <a:ext cx="4608275" cy="3840480"/>
          </a:xfrm>
        </p:spPr>
        <p:txBody>
          <a:bodyPr>
            <a:normAutofit fontScale="62500" lnSpcReduction="20000"/>
          </a:bodyPr>
          <a:lstStyle/>
          <a:p>
            <a:r>
              <a:rPr lang="en-GB" dirty="0"/>
              <a:t>Adult Care Workers need to have the right values and behaviours developing competencies and skills to provide high quality compassionate care and support.</a:t>
            </a:r>
          </a:p>
          <a:p>
            <a:r>
              <a:rPr lang="en-GB" dirty="0"/>
              <a:t>Level 2 Diploma in Care</a:t>
            </a:r>
          </a:p>
          <a:p>
            <a:r>
              <a:rPr lang="en-GB" dirty="0"/>
              <a:t>Care Certificate </a:t>
            </a:r>
          </a:p>
          <a:p>
            <a:r>
              <a:rPr lang="en-GB" dirty="0"/>
              <a:t>Functional Skills -Maths and English Level 1</a:t>
            </a:r>
          </a:p>
          <a:p>
            <a:r>
              <a:rPr lang="en-GB" b="1" dirty="0"/>
              <a:t>Achieve End of Point Assessment </a:t>
            </a:r>
            <a:r>
              <a:rPr lang="en-GB" dirty="0"/>
              <a:t>– Situational Judgement (multiple choice and Professional discussion</a:t>
            </a:r>
          </a:p>
          <a:p>
            <a:pPr marL="0" indent="0">
              <a:buNone/>
            </a:pPr>
            <a:r>
              <a:rPr lang="en-GB" dirty="0"/>
              <a:t>12 – 18 months duration</a:t>
            </a:r>
          </a:p>
        </p:txBody>
      </p:sp>
      <p:pic>
        <p:nvPicPr>
          <p:cNvPr id="7" name="Picture 6" descr="A close up of a sign&#10;&#10;Description generated with very high confidence"/>
          <p:cNvPicPr>
            <a:picLocks noChangeAspect="1"/>
          </p:cNvPicPr>
          <p:nvPr/>
        </p:nvPicPr>
        <p:blipFill>
          <a:blip r:embed="rId3"/>
          <a:stretch>
            <a:fillRect/>
          </a:stretch>
        </p:blipFill>
        <p:spPr>
          <a:xfrm>
            <a:off x="8584164" y="885244"/>
            <a:ext cx="517847" cy="517847"/>
          </a:xfrm>
          <a:prstGeom prst="rect">
            <a:avLst/>
          </a:prstGeom>
        </p:spPr>
      </p:pic>
    </p:spTree>
    <p:extLst>
      <p:ext uri="{BB962C8B-B14F-4D97-AF65-F5344CB8AC3E}">
        <p14:creationId xmlns:p14="http://schemas.microsoft.com/office/powerpoint/2010/main" val="2853994017"/>
      </p:ext>
    </p:extLst>
  </p:cSld>
  <p:clrMapOvr>
    <a:masterClrMapping/>
  </p:clrMapOvr>
  <p:transition spd="slow">
    <p:fade/>
    <p:sndAc>
      <p:stSnd>
        <p:snd r:embed="rId2" name="Explosion"/>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INTRODUCTIONS</a:t>
            </a:r>
            <a:endParaRPr lang="en-GB" sz="32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799979" y="1380906"/>
            <a:ext cx="7772400" cy="4996447"/>
          </a:xfrm>
        </p:spPr>
        <p:txBody>
          <a:bodyPr anchor="t" anchorCtr="0"/>
          <a:lstStyle/>
          <a:p>
            <a:pPr marL="457200" indent="-457200">
              <a:spcBef>
                <a:spcPts val="600"/>
              </a:spcBef>
              <a:spcAft>
                <a:spcPts val="600"/>
              </a:spcAft>
              <a:buFont typeface="Arial" panose="020B0604020202020204" pitchFamily="34" charset="0"/>
              <a:buChar char="•"/>
            </a:pPr>
            <a:r>
              <a:rPr lang="en-GB" sz="3600" dirty="0" smtClean="0">
                <a:solidFill>
                  <a:schemeClr val="tx1"/>
                </a:solidFill>
                <a:latin typeface="Century Gothic" panose="020B0502020202020204"/>
              </a:rPr>
              <a:t>Name</a:t>
            </a:r>
          </a:p>
          <a:p>
            <a:pPr marL="457200" indent="-457200">
              <a:spcBef>
                <a:spcPts val="600"/>
              </a:spcBef>
              <a:spcAft>
                <a:spcPts val="600"/>
              </a:spcAft>
              <a:buFont typeface="Arial" panose="020B0604020202020204" pitchFamily="34" charset="0"/>
              <a:buChar char="•"/>
            </a:pPr>
            <a:r>
              <a:rPr lang="en-GB" sz="3600" dirty="0" smtClean="0">
                <a:solidFill>
                  <a:schemeClr val="tx1"/>
                </a:solidFill>
                <a:latin typeface="Century Gothic" panose="020B0502020202020204"/>
              </a:rPr>
              <a:t>Organisation and type of care provided </a:t>
            </a:r>
          </a:p>
          <a:p>
            <a:pPr marL="457200" indent="-457200">
              <a:spcBef>
                <a:spcPts val="600"/>
              </a:spcBef>
              <a:spcAft>
                <a:spcPts val="600"/>
              </a:spcAft>
              <a:buFont typeface="Arial" panose="020B0604020202020204" pitchFamily="34" charset="0"/>
              <a:buChar char="•"/>
            </a:pPr>
            <a:r>
              <a:rPr lang="en-GB" sz="3600" dirty="0" smtClean="0">
                <a:solidFill>
                  <a:schemeClr val="tx1"/>
                </a:solidFill>
                <a:latin typeface="Century Gothic" panose="020B0502020202020204"/>
              </a:rPr>
              <a:t>Have you claimed WDF before?</a:t>
            </a:r>
          </a:p>
          <a:p>
            <a:pPr marL="457200" indent="-457200">
              <a:buFont typeface="Arial" panose="020B0604020202020204" pitchFamily="34" charset="0"/>
              <a:buChar char="•"/>
            </a:pPr>
            <a:r>
              <a:rPr lang="en-GB" sz="3600" dirty="0" smtClean="0">
                <a:solidFill>
                  <a:schemeClr val="tx1"/>
                </a:solidFill>
                <a:latin typeface="Century Gothic" panose="020B0502020202020204"/>
              </a:rPr>
              <a:t>What is the </a:t>
            </a:r>
            <a:r>
              <a:rPr lang="en-GB" sz="3600" dirty="0">
                <a:solidFill>
                  <a:schemeClr val="tx1"/>
                </a:solidFill>
                <a:latin typeface="Century Gothic" panose="020B0502020202020204"/>
              </a:rPr>
              <a:t>main </a:t>
            </a:r>
            <a:r>
              <a:rPr lang="en-GB" sz="3600" dirty="0" smtClean="0">
                <a:solidFill>
                  <a:schemeClr val="tx1"/>
                </a:solidFill>
                <a:latin typeface="Century Gothic" panose="020B0502020202020204"/>
              </a:rPr>
              <a:t>barrier for you?</a:t>
            </a:r>
            <a:endParaRPr lang="en-GB" sz="3600" dirty="0">
              <a:solidFill>
                <a:schemeClr val="tx1"/>
              </a:solidFill>
              <a:latin typeface="Century Gothic" panose="020B0502020202020204"/>
            </a:endParaRPr>
          </a:p>
          <a:p>
            <a:pPr marL="457200" indent="-457200">
              <a:buFont typeface="Arial" panose="020B0604020202020204" pitchFamily="34" charset="0"/>
              <a:buChar char="•"/>
            </a:pPr>
            <a:r>
              <a:rPr lang="en-GB" sz="3600" dirty="0" smtClean="0">
                <a:solidFill>
                  <a:schemeClr val="tx1"/>
                </a:solidFill>
                <a:latin typeface="Century Gothic" panose="020B0502020202020204"/>
              </a:rPr>
              <a:t>What </a:t>
            </a:r>
            <a:r>
              <a:rPr lang="en-GB" sz="3600" dirty="0">
                <a:solidFill>
                  <a:schemeClr val="tx1"/>
                </a:solidFill>
                <a:latin typeface="Century Gothic" panose="020B0502020202020204"/>
              </a:rPr>
              <a:t>are you hoping to get from today’s session?</a:t>
            </a:r>
            <a:endParaRPr lang="en-GB" sz="3200" dirty="0">
              <a:solidFill>
                <a:schemeClr val="tx1"/>
              </a:solidFill>
              <a:latin typeface="Century Gothic" panose="020B0502020202020204"/>
            </a:endParaRPr>
          </a:p>
          <a:p>
            <a:pPr marL="457200" indent="-457200">
              <a:spcBef>
                <a:spcPts val="600"/>
              </a:spcBef>
              <a:spcAft>
                <a:spcPts val="600"/>
              </a:spcAft>
              <a:buFont typeface="Arial" panose="020B0604020202020204" pitchFamily="34" charset="0"/>
              <a:buChar char="•"/>
            </a:pPr>
            <a:endParaRPr lang="en-GB" sz="4000" dirty="0" smtClean="0">
              <a:solidFill>
                <a:schemeClr val="tx1"/>
              </a:solidFill>
              <a:latin typeface="Century Gothic" panose="020B0502020202020204"/>
            </a:endParaRPr>
          </a:p>
          <a:p>
            <a:endParaRPr lang="en-GB" sz="2800" dirty="0">
              <a:solidFill>
                <a:schemeClr val="tx1"/>
              </a:solidFill>
              <a:latin typeface="Century Gothic" panose="020B0502020202020204"/>
            </a:endParaRPr>
          </a:p>
        </p:txBody>
      </p:sp>
    </p:spTree>
    <p:extLst>
      <p:ext uri="{BB962C8B-B14F-4D97-AF65-F5344CB8AC3E}">
        <p14:creationId xmlns:p14="http://schemas.microsoft.com/office/powerpoint/2010/main" val="155962363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426464"/>
            <a:ext cx="9148581"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610" y="2421511"/>
            <a:ext cx="0" cy="20149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1700128"/>
            <a:ext cx="2305436" cy="3450887"/>
          </a:xfrm>
        </p:spPr>
        <p:txBody>
          <a:bodyPr>
            <a:normAutofit fontScale="90000"/>
          </a:bodyPr>
          <a:lstStyle/>
          <a:p>
            <a:r>
              <a:rPr lang="en-GB" altLang="en-US" dirty="0">
                <a:solidFill>
                  <a:srgbClr val="188AD8"/>
                </a:solidFill>
              </a:rPr>
              <a:t>Apprenticeship Standard for Lead Adult Care Worker</a:t>
            </a:r>
            <a:endParaRPr lang="en-GB" dirty="0">
              <a:solidFill>
                <a:srgbClr val="188AD8"/>
              </a:solidFill>
            </a:endParaRPr>
          </a:p>
        </p:txBody>
      </p:sp>
      <p:sp>
        <p:nvSpPr>
          <p:cNvPr id="3" name="Content Placeholder 2"/>
          <p:cNvSpPr>
            <a:spLocks noGrp="1"/>
          </p:cNvSpPr>
          <p:nvPr>
            <p:ph idx="1"/>
          </p:nvPr>
        </p:nvSpPr>
        <p:spPr>
          <a:xfrm>
            <a:off x="3295186" y="1505331"/>
            <a:ext cx="4608275" cy="3840480"/>
          </a:xfrm>
        </p:spPr>
        <p:txBody>
          <a:bodyPr>
            <a:normAutofit fontScale="47500" lnSpcReduction="20000"/>
          </a:bodyPr>
          <a:lstStyle/>
          <a:p>
            <a:pPr>
              <a:defRPr/>
            </a:pPr>
            <a:endParaRPr lang="en-GB" altLang="en-US" dirty="0"/>
          </a:p>
          <a:p>
            <a:pPr>
              <a:defRPr/>
            </a:pPr>
            <a:r>
              <a:rPr lang="en-GB" altLang="en-US" b="1" dirty="0"/>
              <a:t>Lead Adult Care Workers </a:t>
            </a:r>
            <a:r>
              <a:rPr lang="en-GB" altLang="en-US" dirty="0"/>
              <a:t>will in some circumstances have delegated responsibility for the standard of care provided and may supervise the work of other care workers. This exercising of autonomy and accountability means leading and supporting others to comply with expected standards and behaviours.</a:t>
            </a:r>
          </a:p>
          <a:p>
            <a:pPr>
              <a:defRPr/>
            </a:pPr>
            <a:r>
              <a:rPr lang="en-GB" altLang="en-US" dirty="0"/>
              <a:t>Level 3 Diploma</a:t>
            </a:r>
          </a:p>
          <a:p>
            <a:pPr>
              <a:defRPr/>
            </a:pPr>
            <a:r>
              <a:rPr lang="en-GB" altLang="en-US" dirty="0"/>
              <a:t>Care Certificate </a:t>
            </a:r>
          </a:p>
          <a:p>
            <a:pPr>
              <a:defRPr/>
            </a:pPr>
            <a:r>
              <a:rPr lang="en-GB" altLang="en-US" dirty="0"/>
              <a:t>Functional Skills -Maths and English Level 2</a:t>
            </a:r>
          </a:p>
          <a:p>
            <a:pPr>
              <a:defRPr/>
            </a:pPr>
            <a:r>
              <a:rPr lang="en-GB" altLang="en-US" b="1" dirty="0"/>
              <a:t>Achieve End of Point Assessment  </a:t>
            </a:r>
            <a:r>
              <a:rPr lang="en-GB" altLang="en-US" dirty="0"/>
              <a:t>– Situational Judgement (multiple choice) and Professional discussion</a:t>
            </a:r>
          </a:p>
          <a:p>
            <a:pPr>
              <a:defRPr/>
            </a:pPr>
            <a:r>
              <a:rPr lang="en-GB" altLang="en-US" dirty="0"/>
              <a:t>12 – 24 months duration</a:t>
            </a:r>
          </a:p>
          <a:p>
            <a:endParaRPr lang="en-GB" dirty="0"/>
          </a:p>
        </p:txBody>
      </p:sp>
      <p:pic>
        <p:nvPicPr>
          <p:cNvPr id="7" name="Picture 6" descr="A close up of a sign&#10;&#10;Description generated with very high confidence"/>
          <p:cNvPicPr>
            <a:picLocks noChangeAspect="1"/>
          </p:cNvPicPr>
          <p:nvPr/>
        </p:nvPicPr>
        <p:blipFill>
          <a:blip r:embed="rId3"/>
          <a:stretch>
            <a:fillRect/>
          </a:stretch>
        </p:blipFill>
        <p:spPr>
          <a:xfrm>
            <a:off x="8584164" y="885244"/>
            <a:ext cx="517847" cy="517847"/>
          </a:xfrm>
          <a:prstGeom prst="rect">
            <a:avLst/>
          </a:prstGeom>
        </p:spPr>
      </p:pic>
    </p:spTree>
    <p:extLst>
      <p:ext uri="{BB962C8B-B14F-4D97-AF65-F5344CB8AC3E}">
        <p14:creationId xmlns:p14="http://schemas.microsoft.com/office/powerpoint/2010/main" val="685088341"/>
      </p:ext>
    </p:extLst>
  </p:cSld>
  <p:clrMapOvr>
    <a:masterClrMapping/>
  </p:clrMapOvr>
  <p:transition spd="slow">
    <p:fade/>
    <p:sndAc>
      <p:stSnd>
        <p:snd r:embed="rId2" name="Explosion"/>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9255F2-8070-4F20-937C-6D6198076051}"/>
              </a:ext>
            </a:extLst>
          </p:cNvPr>
          <p:cNvSpPr>
            <a:spLocks noGrp="1"/>
          </p:cNvSpPr>
          <p:nvPr>
            <p:ph type="title"/>
          </p:nvPr>
        </p:nvSpPr>
        <p:spPr/>
        <p:txBody>
          <a:bodyPr/>
          <a:lstStyle/>
          <a:p>
            <a:r>
              <a:rPr lang="en-GB" dirty="0"/>
              <a:t>Apprenticeship Standard Lead Practitioner in  Adult Care</a:t>
            </a:r>
          </a:p>
        </p:txBody>
      </p:sp>
      <p:sp>
        <p:nvSpPr>
          <p:cNvPr id="3" name="Content Placeholder 2">
            <a:extLst>
              <a:ext uri="{FF2B5EF4-FFF2-40B4-BE49-F238E27FC236}">
                <a16:creationId xmlns:a16="http://schemas.microsoft.com/office/drawing/2014/main" xmlns="" id="{1ACA6B28-65F4-41B7-A5E4-2BC2DE3FE352}"/>
              </a:ext>
            </a:extLst>
          </p:cNvPr>
          <p:cNvSpPr>
            <a:spLocks noGrp="1"/>
          </p:cNvSpPr>
          <p:nvPr>
            <p:ph idx="1"/>
          </p:nvPr>
        </p:nvSpPr>
        <p:spPr/>
        <p:txBody>
          <a:bodyPr/>
          <a:lstStyle/>
          <a:p>
            <a:pPr marL="0" indent="0">
              <a:buNone/>
            </a:pPr>
            <a:r>
              <a:rPr lang="en-GB" dirty="0"/>
              <a:t>The Lead Practitioner in Adult Care will guide and inspire team members to make a positive differences to someone's life when they are faced with physical, practical, social, emotional or intellectual challenges. They will be a coach and mentor of others and will have a role in assessing performance and quality of care delivery.</a:t>
            </a:r>
          </a:p>
          <a:p>
            <a:r>
              <a:rPr lang="en-GB" dirty="0"/>
              <a:t>Level 4 Diploma in Adult Care</a:t>
            </a:r>
          </a:p>
          <a:p>
            <a:r>
              <a:rPr lang="en-GB" dirty="0"/>
              <a:t>Care Certificate </a:t>
            </a:r>
          </a:p>
          <a:p>
            <a:r>
              <a:rPr lang="en-GB" dirty="0"/>
              <a:t>Functional Skills -Maths and English Level 2</a:t>
            </a:r>
          </a:p>
          <a:p>
            <a:r>
              <a:rPr lang="en-GB" dirty="0"/>
              <a:t>Achieve End of Point Assessment  – Situational Judgement (multiple choice), Professional discussion and Action research project</a:t>
            </a:r>
          </a:p>
          <a:p>
            <a:r>
              <a:rPr lang="en-GB" dirty="0"/>
              <a:t>Typically 18 months duration</a:t>
            </a:r>
          </a:p>
          <a:p>
            <a:endParaRPr lang="en-GB" dirty="0"/>
          </a:p>
        </p:txBody>
      </p:sp>
    </p:spTree>
    <p:extLst>
      <p:ext uri="{BB962C8B-B14F-4D97-AF65-F5344CB8AC3E}">
        <p14:creationId xmlns:p14="http://schemas.microsoft.com/office/powerpoint/2010/main" val="3457201789"/>
      </p:ext>
    </p:extLst>
  </p:cSld>
  <p:clrMapOvr>
    <a:masterClrMapping/>
  </p:clrMapOvr>
  <p:transition spd="slow">
    <p:fade/>
    <p:sndAc>
      <p:stSnd>
        <p:snd r:embed="rId2" name="Explosion"/>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5AE02F-394D-41ED-AE7E-6E6C733A0346}"/>
              </a:ext>
            </a:extLst>
          </p:cNvPr>
          <p:cNvSpPr>
            <a:spLocks noGrp="1"/>
          </p:cNvSpPr>
          <p:nvPr>
            <p:ph type="title"/>
          </p:nvPr>
        </p:nvSpPr>
        <p:spPr/>
        <p:txBody>
          <a:bodyPr/>
          <a:lstStyle/>
          <a:p>
            <a:r>
              <a:rPr lang="en-GB" dirty="0"/>
              <a:t>Apprenticeship Standard </a:t>
            </a:r>
            <a:br>
              <a:rPr lang="en-GB" dirty="0"/>
            </a:br>
            <a:r>
              <a:rPr lang="en-GB" sz="2100" dirty="0"/>
              <a:t>Manager/Advanced Practitioner in  Adult Care</a:t>
            </a:r>
          </a:p>
        </p:txBody>
      </p:sp>
      <p:sp>
        <p:nvSpPr>
          <p:cNvPr id="3" name="Content Placeholder 2">
            <a:extLst>
              <a:ext uri="{FF2B5EF4-FFF2-40B4-BE49-F238E27FC236}">
                <a16:creationId xmlns:a16="http://schemas.microsoft.com/office/drawing/2014/main" xmlns="" id="{E0F9BFEC-4BD0-412E-8C8F-6C51568F3E8E}"/>
              </a:ext>
            </a:extLst>
          </p:cNvPr>
          <p:cNvSpPr>
            <a:spLocks noGrp="1"/>
          </p:cNvSpPr>
          <p:nvPr>
            <p:ph idx="1"/>
          </p:nvPr>
        </p:nvSpPr>
        <p:spPr/>
        <p:txBody>
          <a:bodyPr>
            <a:normAutofit fontScale="70000" lnSpcReduction="20000"/>
          </a:bodyPr>
          <a:lstStyle/>
          <a:p>
            <a:pPr marL="0" indent="0">
              <a:buNone/>
            </a:pPr>
            <a:r>
              <a:rPr lang="en-GB" dirty="0"/>
              <a:t>The Manager/Advanced Practitioner in Adult Care will guide and inspire teams to make a positive differences to someone's life when they are faced with physical, practical, social, emotional or intellectual challenges. They will be a leader of the care team and will develop and implement a values based culture at a service or unit level. </a:t>
            </a:r>
          </a:p>
          <a:p>
            <a:pPr marL="0" indent="0">
              <a:buNone/>
            </a:pPr>
            <a:r>
              <a:rPr lang="en-GB" dirty="0"/>
              <a:t>They may be responsible for business development, financial control, organisational resilience and continuity as well as for managing risk and leading on organisational change.</a:t>
            </a:r>
          </a:p>
          <a:p>
            <a:r>
              <a:rPr lang="en-GB" dirty="0"/>
              <a:t>Level 5 Diploma in Leadership for Health and Social Care</a:t>
            </a:r>
          </a:p>
          <a:p>
            <a:r>
              <a:rPr lang="en-GB" dirty="0"/>
              <a:t>Care Certificate </a:t>
            </a:r>
          </a:p>
          <a:p>
            <a:r>
              <a:rPr lang="en-GB" dirty="0"/>
              <a:t>Functional Skills -Maths and English Level 2</a:t>
            </a:r>
          </a:p>
          <a:p>
            <a:r>
              <a:rPr lang="en-GB" dirty="0"/>
              <a:t>Achieve End of Point Assessment  – Situational Judgement (multiple choice), Professional discussion and Action research project</a:t>
            </a:r>
          </a:p>
          <a:p>
            <a:r>
              <a:rPr lang="en-GB" dirty="0"/>
              <a:t>Typically 18 months duration</a:t>
            </a:r>
          </a:p>
          <a:p>
            <a:endParaRPr lang="en-GB" dirty="0"/>
          </a:p>
        </p:txBody>
      </p:sp>
    </p:spTree>
    <p:extLst>
      <p:ext uri="{BB962C8B-B14F-4D97-AF65-F5344CB8AC3E}">
        <p14:creationId xmlns:p14="http://schemas.microsoft.com/office/powerpoint/2010/main" val="1201601185"/>
      </p:ext>
    </p:extLst>
  </p:cSld>
  <p:clrMapOvr>
    <a:masterClrMapping/>
  </p:clrMapOvr>
  <p:transition spd="slow">
    <p:fade/>
    <p:sndAc>
      <p:stSnd>
        <p:snd r:embed="rId2" name="Explosion"/>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BFB0A4-6323-47E1-98E4-376477E1F513}"/>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xmlns="" id="{D73B382C-F003-415A-A83E-CF6252DC68BF}"/>
              </a:ext>
            </a:extLst>
          </p:cNvPr>
          <p:cNvSpPr>
            <a:spLocks noGrp="1"/>
          </p:cNvSpPr>
          <p:nvPr>
            <p:ph idx="1"/>
          </p:nvPr>
        </p:nvSpPr>
        <p:spPr/>
        <p:txBody>
          <a:bodyPr/>
          <a:lstStyle/>
          <a:p>
            <a:r>
              <a:rPr lang="en-GB" dirty="0"/>
              <a:t>Apprenticeships needed to be embedded in a workforce planning approach with clear business benefits as part of a long-term strategy on workforce growth and skills development</a:t>
            </a:r>
          </a:p>
          <a:p>
            <a:r>
              <a:rPr lang="en-GB" dirty="0"/>
              <a:t>A prerequisite for a successful apprenticeship programme is clarity about the role that apprentices play in the organisation, job design which ensures on- and off-the-job learning and development, and a shared understanding of how they will be supported and by whom. </a:t>
            </a:r>
          </a:p>
          <a:p>
            <a:r>
              <a:rPr lang="en-GB" dirty="0"/>
              <a:t>The training apprentices receive on and off the job needs to be high quality and tailored to both the apprentices and employers needs.</a:t>
            </a:r>
          </a:p>
          <a:p>
            <a:r>
              <a:rPr lang="en-GB" dirty="0"/>
              <a:t>To ensure success the apprentice needs to be placed at the heart of the Apprenticeship programme and employers must provide ongoing support, pastoral care and mentoring.</a:t>
            </a:r>
          </a:p>
        </p:txBody>
      </p:sp>
    </p:spTree>
    <p:extLst>
      <p:ext uri="{BB962C8B-B14F-4D97-AF65-F5344CB8AC3E}">
        <p14:creationId xmlns:p14="http://schemas.microsoft.com/office/powerpoint/2010/main" val="2016495724"/>
      </p:ext>
    </p:extLst>
  </p:cSld>
  <p:clrMapOvr>
    <a:masterClrMapping/>
  </p:clrMapOvr>
  <p:transition spd="slow">
    <p:fade/>
    <p:sndAc>
      <p:stSnd>
        <p:snd r:embed="rId2" name="Explosion"/>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FC5004-8299-475C-8280-43427308DCA6}"/>
              </a:ext>
            </a:extLst>
          </p:cNvPr>
          <p:cNvSpPr>
            <a:spLocks noGrp="1"/>
          </p:cNvSpPr>
          <p:nvPr>
            <p:ph type="title"/>
          </p:nvPr>
        </p:nvSpPr>
        <p:spPr/>
        <p:txBody>
          <a:bodyPr/>
          <a:lstStyle/>
          <a:p>
            <a:r>
              <a:rPr lang="en-GB" dirty="0"/>
              <a:t>An example of a model of delivery</a:t>
            </a:r>
          </a:p>
        </p:txBody>
      </p:sp>
      <p:sp>
        <p:nvSpPr>
          <p:cNvPr id="3" name="Content Placeholder 2">
            <a:extLst>
              <a:ext uri="{FF2B5EF4-FFF2-40B4-BE49-F238E27FC236}">
                <a16:creationId xmlns:a16="http://schemas.microsoft.com/office/drawing/2014/main" xmlns="" id="{A3E57892-0665-411D-8177-C8635840F5C8}"/>
              </a:ext>
            </a:extLst>
          </p:cNvPr>
          <p:cNvSpPr>
            <a:spLocks noGrp="1"/>
          </p:cNvSpPr>
          <p:nvPr>
            <p:ph idx="1"/>
          </p:nvPr>
        </p:nvSpPr>
        <p:spPr/>
        <p:txBody>
          <a:bodyPr>
            <a:normAutofit fontScale="47500" lnSpcReduction="20000"/>
          </a:bodyPr>
          <a:lstStyle/>
          <a:p>
            <a:r>
              <a:rPr lang="en-GB" dirty="0"/>
              <a:t>Familiarise yourself with the key features of Apprenticeships</a:t>
            </a:r>
          </a:p>
          <a:p>
            <a:r>
              <a:rPr lang="en-GB" dirty="0"/>
              <a:t>Establish where Apprenticeships fit within your strategic workforce planning.</a:t>
            </a:r>
          </a:p>
          <a:p>
            <a:r>
              <a:rPr lang="en-GB" dirty="0"/>
              <a:t> Review and plan Career Pathways;  Level 2 HSC Apprenticeships to Nursing Apprenticeships</a:t>
            </a:r>
          </a:p>
          <a:p>
            <a:r>
              <a:rPr lang="en-GB" dirty="0"/>
              <a:t> Gain the support of your colleagues and senior managers for the Apprenticeship programme </a:t>
            </a:r>
          </a:p>
          <a:p>
            <a:r>
              <a:rPr lang="en-GB" dirty="0"/>
              <a:t>Find the right provider for your training needs and develop a training programme in line with your organisations vision and business objectives</a:t>
            </a:r>
          </a:p>
          <a:p>
            <a:r>
              <a:rPr lang="en-GB" dirty="0"/>
              <a:t> Recruit to the Apprenticeship programme (externally and internally)</a:t>
            </a:r>
          </a:p>
          <a:p>
            <a:r>
              <a:rPr lang="en-GB" dirty="0"/>
              <a:t>With the help of your provider draw up an Apprenticeship agreement</a:t>
            </a:r>
          </a:p>
          <a:p>
            <a:r>
              <a:rPr lang="en-GB" dirty="0"/>
              <a:t>Run a successful Apprenticeship programme by managing, mentoring and supporting your apprentice in partnership with your training provider </a:t>
            </a:r>
          </a:p>
          <a:p>
            <a:r>
              <a:rPr lang="en-GB" dirty="0"/>
              <a:t>Be ahead of the game and widen the net, by taking an inclusive approach to Apprenticeships </a:t>
            </a:r>
          </a:p>
          <a:p>
            <a:r>
              <a:rPr lang="en-GB" dirty="0"/>
              <a:t>Monitor and evaluate the apprentices journey with the support of your training provider and review progress at supervisions/appraisals.</a:t>
            </a:r>
          </a:p>
          <a:p>
            <a:r>
              <a:rPr lang="en-GB" dirty="0"/>
              <a:t>Integrate apprentices into the workforce</a:t>
            </a:r>
          </a:p>
          <a:p>
            <a:r>
              <a:rPr lang="en-GB" dirty="0"/>
              <a:t>Continually update NMDS and claim back for work-based training from the WDF.</a:t>
            </a:r>
          </a:p>
          <a:p>
            <a:endParaRPr lang="en-GB" dirty="0"/>
          </a:p>
        </p:txBody>
      </p:sp>
    </p:spTree>
    <p:extLst>
      <p:ext uri="{BB962C8B-B14F-4D97-AF65-F5344CB8AC3E}">
        <p14:creationId xmlns:p14="http://schemas.microsoft.com/office/powerpoint/2010/main" val="3436572435"/>
      </p:ext>
    </p:extLst>
  </p:cSld>
  <p:clrMapOvr>
    <a:masterClrMapping/>
  </p:clrMapOvr>
  <p:transition spd="slow">
    <p:fade/>
    <p:sndAc>
      <p:stSnd>
        <p:snd r:embed="rId2" name="Explosion"/>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457C6-2D80-42A2-A8DC-86F88FE7D35F}"/>
              </a:ext>
            </a:extLst>
          </p:cNvPr>
          <p:cNvSpPr>
            <a:spLocks noGrp="1"/>
          </p:cNvSpPr>
          <p:nvPr>
            <p:ph type="title"/>
          </p:nvPr>
        </p:nvSpPr>
        <p:spPr/>
        <p:txBody>
          <a:bodyPr>
            <a:normAutofit/>
          </a:bodyPr>
          <a:lstStyle/>
          <a:p>
            <a:r>
              <a:rPr lang="en-GB" sz="2400" dirty="0"/>
              <a:t>Benefits of Apprenticeship in the workplace</a:t>
            </a:r>
          </a:p>
        </p:txBody>
      </p:sp>
      <p:sp>
        <p:nvSpPr>
          <p:cNvPr id="3" name="Content Placeholder 2">
            <a:extLst>
              <a:ext uri="{FF2B5EF4-FFF2-40B4-BE49-F238E27FC236}">
                <a16:creationId xmlns:a16="http://schemas.microsoft.com/office/drawing/2014/main" xmlns="" id="{774FA03A-D617-42D3-BBB6-C5589DBB0D73}"/>
              </a:ext>
            </a:extLst>
          </p:cNvPr>
          <p:cNvSpPr>
            <a:spLocks noGrp="1"/>
          </p:cNvSpPr>
          <p:nvPr>
            <p:ph idx="1"/>
          </p:nvPr>
        </p:nvSpPr>
        <p:spPr/>
        <p:txBody>
          <a:bodyPr/>
          <a:lstStyle/>
          <a:p>
            <a:r>
              <a:rPr lang="en-GB" dirty="0"/>
              <a:t>Recruitment: Attract enthusiastic, talented and hardworking staff</a:t>
            </a:r>
          </a:p>
          <a:p>
            <a:r>
              <a:rPr lang="en-GB" dirty="0"/>
              <a:t>Allows you to ‘home grow’ a stream of talented employees</a:t>
            </a:r>
          </a:p>
          <a:p>
            <a:r>
              <a:rPr lang="en-GB" dirty="0"/>
              <a:t>Reduces staff turnover and improves retention</a:t>
            </a:r>
          </a:p>
          <a:p>
            <a:r>
              <a:rPr lang="en-GB" dirty="0"/>
              <a:t>Helps balance ageing workplaces</a:t>
            </a:r>
          </a:p>
          <a:p>
            <a:r>
              <a:rPr lang="en-GB" dirty="0"/>
              <a:t>Increases your customer base</a:t>
            </a:r>
          </a:p>
          <a:p>
            <a:r>
              <a:rPr lang="en-GB" dirty="0"/>
              <a:t>Puts your company in the spotlight</a:t>
            </a:r>
          </a:p>
          <a:p>
            <a:r>
              <a:rPr lang="en-GB" dirty="0"/>
              <a:t>Improves productivity whilst reducing costs</a:t>
            </a:r>
          </a:p>
          <a:p>
            <a:r>
              <a:rPr lang="en-GB" dirty="0"/>
              <a:t>Opens up new opportunities for your organisation</a:t>
            </a:r>
          </a:p>
        </p:txBody>
      </p:sp>
    </p:spTree>
    <p:extLst>
      <p:ext uri="{BB962C8B-B14F-4D97-AF65-F5344CB8AC3E}">
        <p14:creationId xmlns:p14="http://schemas.microsoft.com/office/powerpoint/2010/main" val="989793096"/>
      </p:ext>
    </p:extLst>
  </p:cSld>
  <p:clrMapOvr>
    <a:masterClrMapping/>
  </p:clrMapOvr>
  <p:transition spd="slow">
    <p:fade/>
    <p:sndAc>
      <p:stSnd>
        <p:snd r:embed="rId2" name="Explosion"/>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426464"/>
            <a:ext cx="9148581"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610" y="2421511"/>
            <a:ext cx="0" cy="20149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1700128"/>
            <a:ext cx="2305436" cy="3450887"/>
          </a:xfrm>
        </p:spPr>
        <p:txBody>
          <a:bodyPr>
            <a:normAutofit/>
          </a:bodyPr>
          <a:lstStyle/>
          <a:p>
            <a:r>
              <a:rPr lang="en-GB" altLang="en-US">
                <a:solidFill>
                  <a:schemeClr val="tx1">
                    <a:lumMod val="75000"/>
                    <a:lumOff val="25000"/>
                  </a:schemeClr>
                </a:solidFill>
              </a:rPr>
              <a:t>Questions</a:t>
            </a:r>
            <a:endParaRPr lang="en-GB" dirty="0">
              <a:solidFill>
                <a:schemeClr val="tx1">
                  <a:lumMod val="75000"/>
                  <a:lumOff val="25000"/>
                </a:schemeClr>
              </a:solidFill>
            </a:endParaRPr>
          </a:p>
        </p:txBody>
      </p:sp>
      <p:sp>
        <p:nvSpPr>
          <p:cNvPr id="3" name="Content Placeholder 2"/>
          <p:cNvSpPr>
            <a:spLocks noGrp="1"/>
          </p:cNvSpPr>
          <p:nvPr>
            <p:ph idx="1"/>
          </p:nvPr>
        </p:nvSpPr>
        <p:spPr>
          <a:xfrm>
            <a:off x="3295186" y="1505331"/>
            <a:ext cx="4608275" cy="3840480"/>
          </a:xfrm>
        </p:spPr>
        <p:txBody>
          <a:bodyPr>
            <a:normAutofit/>
          </a:bodyPr>
          <a:lstStyle/>
          <a:p>
            <a:endParaRPr lang="en-GB" dirty="0"/>
          </a:p>
        </p:txBody>
      </p:sp>
      <p:pic>
        <p:nvPicPr>
          <p:cNvPr id="7" name="Picture 6" descr="A close up of a sign&#10;&#10;Description generated with very high confidence"/>
          <p:cNvPicPr>
            <a:picLocks noChangeAspect="1"/>
          </p:cNvPicPr>
          <p:nvPr/>
        </p:nvPicPr>
        <p:blipFill>
          <a:blip r:embed="rId3"/>
          <a:stretch>
            <a:fillRect/>
          </a:stretch>
        </p:blipFill>
        <p:spPr>
          <a:xfrm>
            <a:off x="8584164" y="885244"/>
            <a:ext cx="517847" cy="517847"/>
          </a:xfrm>
          <a:prstGeom prst="rect">
            <a:avLst/>
          </a:prstGeom>
        </p:spPr>
      </p:pic>
    </p:spTree>
    <p:extLst>
      <p:ext uri="{BB962C8B-B14F-4D97-AF65-F5344CB8AC3E}">
        <p14:creationId xmlns:p14="http://schemas.microsoft.com/office/powerpoint/2010/main" val="3231760359"/>
      </p:ext>
    </p:extLst>
  </p:cSld>
  <p:clrMapOvr>
    <a:masterClrMapping/>
  </p:clrMapOvr>
  <p:transition spd="slow">
    <p:fade/>
    <p:sndAc>
      <p:stSnd>
        <p:snd r:embed="rId2" name="Explosion"/>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200" y="857250"/>
            <a:ext cx="6859800"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7634" y="984357"/>
            <a:ext cx="2618537" cy="415498"/>
          </a:xfrm>
          <a:prstGeom prst="rect">
            <a:avLst/>
          </a:prstGeom>
          <a:noFill/>
        </p:spPr>
        <p:txBody>
          <a:bodyPr wrap="none" rtlCol="0">
            <a:spAutoFit/>
          </a:bodyPr>
          <a:lstStyle/>
          <a:p>
            <a:r>
              <a:rPr lang="en-GB" sz="2100" b="1" dirty="0">
                <a:solidFill>
                  <a:schemeClr val="bg1"/>
                </a:solidFill>
              </a:rPr>
              <a:t>What you can do now</a:t>
            </a:r>
          </a:p>
        </p:txBody>
      </p:sp>
      <p:sp>
        <p:nvSpPr>
          <p:cNvPr id="2" name="Slide Number Placeholder 1"/>
          <p:cNvSpPr>
            <a:spLocks noGrp="1"/>
          </p:cNvSpPr>
          <p:nvPr>
            <p:ph type="sldNum" sz="quarter" idx="12"/>
          </p:nvPr>
        </p:nvSpPr>
        <p:spPr/>
        <p:txBody>
          <a:bodyPr/>
          <a:lstStyle/>
          <a:p>
            <a:fld id="{148B6853-4C35-4469-A4A9-845EAD63436B}" type="slidenum">
              <a:rPr lang="en-GB" smtClean="0"/>
              <a:pPr/>
              <a:t>47</a:t>
            </a:fld>
            <a:endParaRPr lang="en-GB"/>
          </a:p>
        </p:txBody>
      </p:sp>
      <p:sp>
        <p:nvSpPr>
          <p:cNvPr id="5" name="TextBox 4"/>
          <p:cNvSpPr txBox="1"/>
          <p:nvPr/>
        </p:nvSpPr>
        <p:spPr>
          <a:xfrm>
            <a:off x="1385646" y="1862827"/>
            <a:ext cx="6318702" cy="3693319"/>
          </a:xfrm>
          <a:prstGeom prst="rect">
            <a:avLst/>
          </a:prstGeom>
          <a:noFill/>
        </p:spPr>
        <p:txBody>
          <a:bodyPr wrap="square" rtlCol="0">
            <a:spAutoFit/>
          </a:bodyPr>
          <a:lstStyle/>
          <a:p>
            <a:r>
              <a:rPr lang="en-GB" dirty="0"/>
              <a:t>Read further – go to </a:t>
            </a:r>
            <a:r>
              <a:rPr lang="en-GB" dirty="0">
                <a:hlinkClick r:id="rId5"/>
              </a:rPr>
              <a:t>https://www.gov.uk/government/collections/apprenticeship-changes</a:t>
            </a:r>
            <a:endParaRPr lang="en-GB" dirty="0"/>
          </a:p>
          <a:p>
            <a:endParaRPr lang="en-GB" dirty="0"/>
          </a:p>
          <a:p>
            <a:r>
              <a:rPr lang="en-GB" dirty="0"/>
              <a:t>Plan your apprenticeship spending - </a:t>
            </a:r>
            <a:r>
              <a:rPr lang="en-GB" dirty="0">
                <a:hlinkClick r:id="rId6"/>
              </a:rPr>
              <a:t>https://estimate-my-apprenticeship-funding.sfa.bis.gov.uk/</a:t>
            </a:r>
            <a:endParaRPr lang="en-GB" dirty="0"/>
          </a:p>
          <a:p>
            <a:endParaRPr lang="en-GB" dirty="0"/>
          </a:p>
          <a:p>
            <a:r>
              <a:rPr lang="en-GB" dirty="0"/>
              <a:t>Check out the draft regulations for the calculation, payment and recovery of the Apprenticeship Levy - </a:t>
            </a:r>
            <a:r>
              <a:rPr lang="en-GB" dirty="0">
                <a:hlinkClick r:id="rId7"/>
              </a:rPr>
              <a:t>https://www.gov.uk/government/publications/draft-legislation-regulations-for-the-calculation-payment-and-recovery-of-the-apprenticehip-levy</a:t>
            </a:r>
            <a:endParaRPr lang="en-GB" dirty="0"/>
          </a:p>
          <a:p>
            <a:endParaRPr lang="en-GB" dirty="0"/>
          </a:p>
        </p:txBody>
      </p:sp>
      <p:pic>
        <p:nvPicPr>
          <p:cNvPr id="7" name="Picture 2" descr="https://upload.wikimedia.org/wikipedia/en/thumb/6/68/Department_for_Education.svg/1024px-Department_for_Educati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9623" y="5452644"/>
            <a:ext cx="869372" cy="51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419556"/>
      </p:ext>
    </p:extLst>
  </p:cSld>
  <p:clrMapOvr>
    <a:masterClrMapping/>
  </p:clrMapOvr>
  <p:transition spd="slow">
    <p:fade/>
    <p:sndAc>
      <p:stSnd>
        <p:snd r:embed="rId3" name="Explosion"/>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857250"/>
            <a:ext cx="9144000" cy="5143500"/>
          </a:xfrm>
          <a:prstGeom prst="rect">
            <a:avLst/>
          </a:prstGeom>
          <a:solidFill>
            <a:schemeClr val="bg1"/>
          </a:solidFill>
          <a:ln>
            <a:noFill/>
          </a:ln>
          <a:effectLst/>
        </p:spPr>
      </p:sp>
      <p:sp>
        <p:nvSpPr>
          <p:cNvPr id="31" name="Rectangle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1217295"/>
            <a:ext cx="8428482" cy="4423410"/>
          </a:xfrm>
          <a:prstGeom prst="rect">
            <a:avLst/>
          </a:prstGeom>
          <a:solidFill>
            <a:schemeClr val="bg1"/>
          </a:solidFill>
          <a:ln>
            <a:solidFill>
              <a:srgbClr val="02B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sign&#10;&#10;Description generated with very high confidence"/>
          <p:cNvPicPr>
            <a:picLocks noGrp="1" noChangeAspect="1"/>
          </p:cNvPicPr>
          <p:nvPr>
            <p:ph idx="1"/>
          </p:nvPr>
        </p:nvPicPr>
        <p:blipFill>
          <a:blip r:embed="rId3"/>
          <a:stretch>
            <a:fillRect/>
          </a:stretch>
        </p:blipFill>
        <p:spPr>
          <a:xfrm>
            <a:off x="2603501" y="1460501"/>
            <a:ext cx="3936999" cy="3936999"/>
          </a:xfrm>
          <a:prstGeom prst="rect">
            <a:avLst/>
          </a:prstGeom>
        </p:spPr>
      </p:pic>
    </p:spTree>
    <p:extLst>
      <p:ext uri="{BB962C8B-B14F-4D97-AF65-F5344CB8AC3E}">
        <p14:creationId xmlns:p14="http://schemas.microsoft.com/office/powerpoint/2010/main" val="516714545"/>
      </p:ext>
    </p:extLst>
  </p:cSld>
  <p:clrMapOvr>
    <a:masterClrMapping/>
  </p:clrMapOvr>
  <p:transition spd="slow">
    <p:fade/>
    <p:sndAc>
      <p:stSnd>
        <p:snd r:embed="rId2" name="Explosion"/>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6" name="TextBox 5"/>
          <p:cNvSpPr txBox="1"/>
          <p:nvPr/>
        </p:nvSpPr>
        <p:spPr>
          <a:xfrm>
            <a:off x="1876926" y="93663"/>
            <a:ext cx="7188051"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Learning and development resources</a:t>
            </a:r>
            <a:endParaRPr lang="en-GB" sz="32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893762" y="2044030"/>
            <a:ext cx="7708817" cy="3502527"/>
          </a:xfrm>
        </p:spPr>
        <p:txBody>
          <a:bodyPr anchor="t" anchorCtr="0"/>
          <a:lstStyle/>
          <a:p>
            <a:r>
              <a:rPr lang="en-GB" sz="3600" b="1" dirty="0" smtClean="0">
                <a:solidFill>
                  <a:srgbClr val="000000"/>
                </a:solidFill>
                <a:latin typeface="Century Gothic" panose="020B0502020202020204" pitchFamily="34" charset="0"/>
              </a:rPr>
              <a:t>SCILS</a:t>
            </a:r>
            <a:endParaRPr lang="en-GB" sz="3200" b="1" dirty="0">
              <a:solidFill>
                <a:srgbClr val="000000"/>
              </a:solidFill>
              <a:latin typeface="Century Gothic" panose="020B0502020202020204" pitchFamily="34" charset="0"/>
            </a:endParaRPr>
          </a:p>
          <a:p>
            <a:r>
              <a:rPr lang="en-GB" sz="3200" b="1" dirty="0" smtClean="0">
                <a:solidFill>
                  <a:srgbClr val="000000"/>
                </a:solidFill>
                <a:latin typeface="Century Gothic" panose="020B0502020202020204" pitchFamily="34" charset="0"/>
              </a:rPr>
              <a:t>(Social </a:t>
            </a:r>
            <a:r>
              <a:rPr lang="en-GB" sz="3200" b="1" dirty="0">
                <a:solidFill>
                  <a:srgbClr val="000000"/>
                </a:solidFill>
                <a:latin typeface="Century Gothic" panose="020B0502020202020204" pitchFamily="34" charset="0"/>
              </a:rPr>
              <a:t>Care Information Learning </a:t>
            </a:r>
            <a:r>
              <a:rPr lang="en-GB" sz="3200" b="1" dirty="0" smtClean="0">
                <a:solidFill>
                  <a:srgbClr val="000000"/>
                </a:solidFill>
                <a:latin typeface="Century Gothic" panose="020B0502020202020204" pitchFamily="34" charset="0"/>
              </a:rPr>
              <a:t>Service)</a:t>
            </a:r>
            <a:endParaRPr lang="en-GB" sz="3200" b="1" dirty="0">
              <a:solidFill>
                <a:srgbClr val="000000"/>
              </a:solidFill>
              <a:latin typeface="Century Gothic" panose="020B0502020202020204" pitchFamily="34" charset="0"/>
            </a:endParaRPr>
          </a:p>
          <a:p>
            <a:endParaRPr lang="en-GB" sz="3200" b="1" dirty="0" smtClean="0">
              <a:solidFill>
                <a:srgbClr val="000000"/>
              </a:solidFill>
              <a:latin typeface="Century Gothic" panose="020B0502020202020204" pitchFamily="34" charset="0"/>
            </a:endParaRPr>
          </a:p>
          <a:p>
            <a:pPr algn="r"/>
            <a:endParaRPr lang="en-GB" sz="3200" b="1" dirty="0" smtClean="0">
              <a:solidFill>
                <a:srgbClr val="000000"/>
              </a:solidFill>
              <a:latin typeface="Century Gothic" panose="020B0502020202020204" pitchFamily="34" charset="0"/>
            </a:endParaRPr>
          </a:p>
          <a:p>
            <a:pPr algn="r"/>
            <a:r>
              <a:rPr lang="en-GB" sz="3200" b="1" dirty="0" smtClean="0">
                <a:solidFill>
                  <a:srgbClr val="000000"/>
                </a:solidFill>
                <a:latin typeface="Century Gothic" panose="020B0502020202020204" pitchFamily="34" charset="0"/>
              </a:rPr>
              <a:t>Stephen </a:t>
            </a:r>
            <a:r>
              <a:rPr lang="en-GB" sz="3200" b="1" dirty="0" err="1" smtClean="0">
                <a:solidFill>
                  <a:srgbClr val="000000"/>
                </a:solidFill>
                <a:latin typeface="Century Gothic" panose="020B0502020202020204" pitchFamily="34" charset="0"/>
              </a:rPr>
              <a:t>Kitsios</a:t>
            </a:r>
            <a:endParaRPr lang="en-GB" sz="2800" dirty="0" smtClean="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67285972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6" name="TextBox 5"/>
          <p:cNvSpPr txBox="1"/>
          <p:nvPr/>
        </p:nvSpPr>
        <p:spPr>
          <a:xfrm>
            <a:off x="1910862" y="93663"/>
            <a:ext cx="7154115" cy="523220"/>
          </a:xfrm>
          <a:prstGeom prst="rect">
            <a:avLst/>
          </a:prstGeom>
          <a:noFill/>
        </p:spPr>
        <p:txBody>
          <a:bodyPr wrap="square">
            <a:spAutoFit/>
          </a:bodyPr>
          <a:lstStyle/>
          <a:p>
            <a:pPr eaLnBrk="1" hangingPunct="1">
              <a:defRPr/>
            </a:pPr>
            <a:r>
              <a:rPr lang="en-GB" sz="2800" b="1" dirty="0" smtClean="0">
                <a:solidFill>
                  <a:srgbClr val="F79646">
                    <a:lumMod val="20000"/>
                    <a:lumOff val="80000"/>
                  </a:srgbClr>
                </a:solidFill>
                <a:latin typeface="Century Gothic" panose="020B0502020202020204" pitchFamily="34" charset="0"/>
              </a:rPr>
              <a:t>What is the Workforce Development Fund?</a:t>
            </a:r>
            <a:endParaRPr lang="en-GB" sz="28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799979" y="1380906"/>
            <a:ext cx="7772400" cy="4996447"/>
          </a:xfrm>
        </p:spPr>
        <p:txBody>
          <a:bodyPr anchor="t" anchorCtr="0"/>
          <a:lstStyle/>
          <a:p>
            <a:pPr marL="457200" indent="-457200">
              <a:spcBef>
                <a:spcPts val="600"/>
              </a:spcBef>
              <a:spcAft>
                <a:spcPts val="600"/>
              </a:spcAft>
              <a:buFont typeface="Arial" panose="020B0604020202020204" pitchFamily="34" charset="0"/>
              <a:buChar char="•"/>
            </a:pPr>
            <a:r>
              <a:rPr lang="en-GB" sz="3600" dirty="0" smtClean="0">
                <a:solidFill>
                  <a:schemeClr val="tx1"/>
                </a:solidFill>
                <a:latin typeface="Century Gothic" panose="020B0502020202020204"/>
              </a:rPr>
              <a:t>Name</a:t>
            </a:r>
          </a:p>
          <a:p>
            <a:pPr marL="457200" indent="-457200">
              <a:spcBef>
                <a:spcPts val="600"/>
              </a:spcBef>
              <a:spcAft>
                <a:spcPts val="600"/>
              </a:spcAft>
              <a:buFont typeface="Arial" panose="020B0604020202020204" pitchFamily="34" charset="0"/>
              <a:buChar char="•"/>
            </a:pPr>
            <a:r>
              <a:rPr lang="en-GB" sz="3600" dirty="0" smtClean="0">
                <a:solidFill>
                  <a:schemeClr val="tx1"/>
                </a:solidFill>
                <a:latin typeface="Century Gothic" panose="020B0502020202020204"/>
              </a:rPr>
              <a:t>Organisation and type of care provided </a:t>
            </a:r>
          </a:p>
          <a:p>
            <a:pPr marL="457200" indent="-457200">
              <a:spcBef>
                <a:spcPts val="600"/>
              </a:spcBef>
              <a:spcAft>
                <a:spcPts val="600"/>
              </a:spcAft>
              <a:buFont typeface="Arial" panose="020B0604020202020204" pitchFamily="34" charset="0"/>
              <a:buChar char="•"/>
            </a:pPr>
            <a:r>
              <a:rPr lang="en-GB" sz="3600" dirty="0" smtClean="0">
                <a:solidFill>
                  <a:schemeClr val="tx1"/>
                </a:solidFill>
                <a:latin typeface="Century Gothic" panose="020B0502020202020204"/>
              </a:rPr>
              <a:t>Have you claimed WDF before?</a:t>
            </a:r>
          </a:p>
          <a:p>
            <a:pPr marL="457200" indent="-457200">
              <a:buFont typeface="Arial" panose="020B0604020202020204" pitchFamily="34" charset="0"/>
              <a:buChar char="•"/>
            </a:pPr>
            <a:r>
              <a:rPr lang="en-GB" sz="3600" dirty="0" smtClean="0">
                <a:solidFill>
                  <a:schemeClr val="tx1"/>
                </a:solidFill>
                <a:latin typeface="Century Gothic" panose="020B0502020202020204"/>
              </a:rPr>
              <a:t>What is the </a:t>
            </a:r>
            <a:r>
              <a:rPr lang="en-GB" sz="3600" dirty="0">
                <a:solidFill>
                  <a:schemeClr val="tx1"/>
                </a:solidFill>
                <a:latin typeface="Century Gothic" panose="020B0502020202020204"/>
              </a:rPr>
              <a:t>main </a:t>
            </a:r>
            <a:r>
              <a:rPr lang="en-GB" sz="3600" dirty="0" smtClean="0">
                <a:solidFill>
                  <a:schemeClr val="tx1"/>
                </a:solidFill>
                <a:latin typeface="Century Gothic" panose="020B0502020202020204"/>
              </a:rPr>
              <a:t>barrier for you?</a:t>
            </a:r>
            <a:endParaRPr lang="en-GB" sz="3600" dirty="0">
              <a:solidFill>
                <a:schemeClr val="tx1"/>
              </a:solidFill>
              <a:latin typeface="Century Gothic" panose="020B0502020202020204"/>
            </a:endParaRPr>
          </a:p>
          <a:p>
            <a:pPr marL="457200" indent="-457200">
              <a:buFont typeface="Arial" panose="020B0604020202020204" pitchFamily="34" charset="0"/>
              <a:buChar char="•"/>
            </a:pPr>
            <a:r>
              <a:rPr lang="en-GB" sz="3600" dirty="0" smtClean="0">
                <a:solidFill>
                  <a:schemeClr val="tx1"/>
                </a:solidFill>
                <a:latin typeface="Century Gothic" panose="020B0502020202020204"/>
              </a:rPr>
              <a:t>What </a:t>
            </a:r>
            <a:r>
              <a:rPr lang="en-GB" sz="3600" dirty="0">
                <a:solidFill>
                  <a:schemeClr val="tx1"/>
                </a:solidFill>
                <a:latin typeface="Century Gothic" panose="020B0502020202020204"/>
              </a:rPr>
              <a:t>are you hoping to get from today’s session?</a:t>
            </a:r>
            <a:endParaRPr lang="en-GB" sz="3200" dirty="0">
              <a:solidFill>
                <a:schemeClr val="tx1"/>
              </a:solidFill>
              <a:latin typeface="Century Gothic" panose="020B0502020202020204"/>
            </a:endParaRPr>
          </a:p>
          <a:p>
            <a:pPr marL="457200" indent="-457200">
              <a:spcBef>
                <a:spcPts val="600"/>
              </a:spcBef>
              <a:spcAft>
                <a:spcPts val="600"/>
              </a:spcAft>
              <a:buFont typeface="Arial" panose="020B0604020202020204" pitchFamily="34" charset="0"/>
              <a:buChar char="•"/>
            </a:pPr>
            <a:endParaRPr lang="en-GB" sz="4000" dirty="0" smtClean="0">
              <a:solidFill>
                <a:schemeClr val="tx1"/>
              </a:solidFill>
              <a:latin typeface="Century Gothic" panose="020B0502020202020204"/>
            </a:endParaRPr>
          </a:p>
          <a:p>
            <a:endParaRPr lang="en-GB" sz="2800" dirty="0">
              <a:solidFill>
                <a:schemeClr val="tx1"/>
              </a:solidFill>
              <a:latin typeface="Century Gothic" panose="020B0502020202020204"/>
            </a:endParaRPr>
          </a:p>
        </p:txBody>
      </p:sp>
    </p:spTree>
    <p:extLst>
      <p:ext uri="{BB962C8B-B14F-4D97-AF65-F5344CB8AC3E}">
        <p14:creationId xmlns:p14="http://schemas.microsoft.com/office/powerpoint/2010/main" val="3853299514"/>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ctrTitle"/>
          </p:nvPr>
        </p:nvSpPr>
        <p:spPr>
          <a:xfrm>
            <a:off x="-180975" y="1125538"/>
            <a:ext cx="7772400" cy="1431925"/>
          </a:xfrm>
        </p:spPr>
        <p:txBody>
          <a:bodyPr/>
          <a:lstStyle/>
          <a:p>
            <a:pPr eaLnBrk="1" hangingPunct="1"/>
            <a:r>
              <a:rPr lang="en-GB" altLang="en-US" smtClean="0">
                <a:hlinkClick r:id="rId3"/>
              </a:rPr>
              <a:t>www.scils.co.uk</a:t>
            </a:r>
            <a:r>
              <a:rPr lang="en-GB" altLang="en-US" smtClean="0"/>
              <a:t/>
            </a:r>
            <a:br>
              <a:rPr lang="en-GB" altLang="en-US" smtClean="0"/>
            </a:br>
            <a:r>
              <a:rPr lang="en-GB" altLang="en-US" smtClean="0"/>
              <a:t/>
            </a:r>
            <a:br>
              <a:rPr lang="en-GB" altLang="en-US" smtClean="0"/>
            </a:br>
            <a:r>
              <a:rPr lang="en-GB" altLang="en-US" u="sng" smtClean="0">
                <a:solidFill>
                  <a:schemeClr val="hlink"/>
                </a:solidFill>
              </a:rPr>
              <a:t>www.eils.co.uk</a:t>
            </a:r>
            <a:endParaRPr lang="en-GB" altLang="en-US" smtClean="0"/>
          </a:p>
        </p:txBody>
      </p:sp>
      <p:pic>
        <p:nvPicPr>
          <p:cNvPr id="13315" name="Picture 10" descr="eils-logo-with-strap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068638"/>
            <a:ext cx="16462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2" descr="scils-logo-with-strap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908050"/>
            <a:ext cx="1657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6" descr="homep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388" y="3716338"/>
            <a:ext cx="33131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745511"/>
      </p:ext>
    </p:extLst>
  </p:cSld>
  <p:clrMapOvr>
    <a:masterClrMapping/>
  </p:clrMapOvr>
  <p:transition advClick="0">
    <p:zoom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762000" y="1490663"/>
            <a:ext cx="7924800" cy="414337"/>
          </a:xfrm>
        </p:spPr>
        <p:txBody>
          <a:bodyPr/>
          <a:lstStyle/>
          <a:p>
            <a:pPr eaLnBrk="1" hangingPunct="1"/>
            <a:r>
              <a:rPr lang="en-US" altLang="en-US" sz="2800" smtClean="0"/>
              <a:t>On the sites</a:t>
            </a:r>
            <a:endParaRPr lang="en-GB" altLang="en-US" sz="2800" smtClean="0"/>
          </a:p>
        </p:txBody>
      </p:sp>
      <p:sp>
        <p:nvSpPr>
          <p:cNvPr id="14339" name="Rectangle 3"/>
          <p:cNvSpPr>
            <a:spLocks noGrp="1" noChangeArrowheads="1"/>
          </p:cNvSpPr>
          <p:nvPr>
            <p:ph type="body" idx="1"/>
          </p:nvPr>
        </p:nvSpPr>
        <p:spPr/>
        <p:txBody>
          <a:bodyPr/>
          <a:lstStyle/>
          <a:p>
            <a:pPr eaLnBrk="1" hangingPunct="1"/>
            <a:r>
              <a:rPr lang="en-GB" altLang="en-US" sz="1600" dirty="0" smtClean="0">
                <a:cs typeface="Times New Roman" charset="0"/>
              </a:rPr>
              <a:t>Two websites that provide learning materials and information</a:t>
            </a:r>
          </a:p>
          <a:p>
            <a:pPr eaLnBrk="1" hangingPunct="1"/>
            <a:endParaRPr lang="en-GB" altLang="en-US" sz="1600" dirty="0" smtClean="0"/>
          </a:p>
          <a:p>
            <a:pPr eaLnBrk="1" hangingPunct="1"/>
            <a:r>
              <a:rPr lang="en-GB" altLang="en-US" sz="1600" dirty="0" smtClean="0">
                <a:cs typeface="Times New Roman" charset="0"/>
              </a:rPr>
              <a:t>Enabling organisations to meet learning needs</a:t>
            </a:r>
          </a:p>
          <a:p>
            <a:pPr eaLnBrk="1" hangingPunct="1"/>
            <a:endParaRPr lang="en-GB" altLang="en-US" sz="1600" dirty="0" smtClean="0">
              <a:cs typeface="Times New Roman" charset="0"/>
            </a:endParaRPr>
          </a:p>
          <a:p>
            <a:pPr eaLnBrk="1" hangingPunct="1"/>
            <a:r>
              <a:rPr lang="en-GB" altLang="en-US" sz="1600" dirty="0" smtClean="0">
                <a:cs typeface="Times New Roman" charset="0"/>
              </a:rPr>
              <a:t>Over 250 learning sessions on the two websites</a:t>
            </a:r>
          </a:p>
          <a:p>
            <a:pPr eaLnBrk="1" hangingPunct="1"/>
            <a:endParaRPr lang="en-GB" altLang="en-US" sz="1600" dirty="0" smtClean="0">
              <a:cs typeface="Times New Roman" charset="0"/>
            </a:endParaRPr>
          </a:p>
          <a:p>
            <a:pPr eaLnBrk="1" hangingPunct="1"/>
            <a:r>
              <a:rPr lang="en-GB" altLang="en-US" sz="1600" dirty="0" smtClean="0">
                <a:cs typeface="Times New Roman" charset="0"/>
              </a:rPr>
              <a:t>Materials from both sites are linked directly into various qualifications</a:t>
            </a:r>
          </a:p>
          <a:p>
            <a:pPr marL="0" indent="0" eaLnBrk="1" hangingPunct="1">
              <a:buNone/>
            </a:pPr>
            <a:endParaRPr lang="en-GB" altLang="en-US" sz="1600" dirty="0" smtClean="0">
              <a:cs typeface="Times New Roman" charset="0"/>
            </a:endParaRPr>
          </a:p>
          <a:p>
            <a:pPr eaLnBrk="1" hangingPunct="1"/>
            <a:r>
              <a:rPr lang="en-GB" altLang="en-US" sz="1600" dirty="0" smtClean="0">
                <a:cs typeface="Times New Roman" charset="0"/>
              </a:rPr>
              <a:t>Create Personal Development Plans based on Qualifications, Learning Materials or any other resources</a:t>
            </a:r>
          </a:p>
        </p:txBody>
      </p:sp>
      <p:pic>
        <p:nvPicPr>
          <p:cNvPr id="14340" name="Picture 5" descr="C:\Users\Scils-SK\AppData\Local\Microsoft\Windows\Temporary Internet Files\Content.IE5\3G7Q029T\MC9003533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115888"/>
            <a:ext cx="1811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679374"/>
      </p:ext>
    </p:extLst>
  </p:cSld>
  <p:clrMapOvr>
    <a:masterClrMapping/>
  </p:clrMapOvr>
  <p:transition advClick="0">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762000" y="1490663"/>
            <a:ext cx="7924800" cy="414337"/>
          </a:xfrm>
        </p:spPr>
        <p:txBody>
          <a:bodyPr/>
          <a:lstStyle/>
          <a:p>
            <a:pPr eaLnBrk="1" hangingPunct="1"/>
            <a:r>
              <a:rPr lang="en-GB" altLang="en-US" sz="2800" smtClean="0"/>
              <a:t>News Desk</a:t>
            </a:r>
          </a:p>
        </p:txBody>
      </p:sp>
      <p:sp>
        <p:nvSpPr>
          <p:cNvPr id="18435" name="Rectangle 3"/>
          <p:cNvSpPr>
            <a:spLocks noGrp="1" noChangeArrowheads="1"/>
          </p:cNvSpPr>
          <p:nvPr>
            <p:ph type="body" idx="1"/>
          </p:nvPr>
        </p:nvSpPr>
        <p:spPr/>
        <p:txBody>
          <a:bodyPr/>
          <a:lstStyle/>
          <a:p>
            <a:pPr eaLnBrk="1" hangingPunct="1"/>
            <a:r>
              <a:rPr lang="en-GB" altLang="en-US" sz="1600" smtClean="0"/>
              <a:t>Over </a:t>
            </a:r>
            <a:r>
              <a:rPr lang="en-US" altLang="en-US" sz="1600" smtClean="0"/>
              <a:t>60</a:t>
            </a:r>
            <a:r>
              <a:rPr lang="en-GB" altLang="en-US" sz="1600" smtClean="0"/>
              <a:t> Social Care / Health / Education websites visited</a:t>
            </a:r>
          </a:p>
          <a:p>
            <a:pPr eaLnBrk="1" hangingPunct="1">
              <a:buFont typeface="Wingdings" pitchFamily="2" charset="2"/>
              <a:buNone/>
            </a:pPr>
            <a:endParaRPr lang="en-GB" altLang="en-US" sz="1600" smtClean="0"/>
          </a:p>
          <a:p>
            <a:pPr eaLnBrk="1" hangingPunct="1"/>
            <a:r>
              <a:rPr lang="en-GB" altLang="en-US" sz="1600" smtClean="0"/>
              <a:t>A weekly update of key documents, new policies, legislation and provide summary and link direct to source.</a:t>
            </a:r>
            <a:endParaRPr lang="en-US" altLang="en-US" sz="1600" smtClean="0"/>
          </a:p>
          <a:p>
            <a:pPr eaLnBrk="1" hangingPunct="1"/>
            <a:endParaRPr lang="en-US" altLang="en-US" sz="1600" smtClean="0"/>
          </a:p>
          <a:p>
            <a:pPr eaLnBrk="1" hangingPunct="1"/>
            <a:r>
              <a:rPr lang="en-US" altLang="en-US" sz="1600" smtClean="0"/>
              <a:t>Combines relevant stories from a variety of news sites – saving you time by having everything in one place</a:t>
            </a:r>
          </a:p>
          <a:p>
            <a:pPr eaLnBrk="1" hangingPunct="1">
              <a:buFont typeface="Wingdings" pitchFamily="2" charset="2"/>
              <a:buNone/>
            </a:pPr>
            <a:endParaRPr lang="en-GB" altLang="en-US" sz="1600" smtClean="0"/>
          </a:p>
          <a:p>
            <a:pPr eaLnBrk="1" hangingPunct="1"/>
            <a:r>
              <a:rPr lang="en-GB" altLang="en-US" sz="1600" smtClean="0"/>
              <a:t>An optional email is sent out giving details of updates – the email also gives information on updates to the website – new facilities etc</a:t>
            </a:r>
          </a:p>
        </p:txBody>
      </p:sp>
      <p:pic>
        <p:nvPicPr>
          <p:cNvPr id="18436" name="Picture 4" descr="C:\Users\Scils-SK\AppData\Local\Microsoft\Windows\Temporary Internet Files\Content.IE5\OIJAS9JH\MC900234426[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6750" y="0"/>
            <a:ext cx="1935163"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191490"/>
      </p:ext>
    </p:extLst>
  </p:cSld>
  <p:clrMapOvr>
    <a:masterClrMapping/>
  </p:clrMapOvr>
  <p:transition advClick="0">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762000" y="1296988"/>
            <a:ext cx="7924800" cy="608012"/>
          </a:xfrm>
        </p:spPr>
        <p:txBody>
          <a:bodyPr/>
          <a:lstStyle/>
          <a:p>
            <a:pPr eaLnBrk="1" hangingPunct="1"/>
            <a:r>
              <a:rPr lang="en-GB" altLang="en-US" sz="2800" smtClean="0">
                <a:cs typeface="Times New Roman" charset="0"/>
              </a:rPr>
              <a:t>Discussions Board</a:t>
            </a:r>
            <a:r>
              <a:rPr lang="en-GB" altLang="en-US" smtClean="0"/>
              <a:t> </a:t>
            </a:r>
          </a:p>
        </p:txBody>
      </p:sp>
      <p:sp>
        <p:nvSpPr>
          <p:cNvPr id="19459" name="Rectangle 3"/>
          <p:cNvSpPr>
            <a:spLocks noGrp="1" noChangeArrowheads="1"/>
          </p:cNvSpPr>
          <p:nvPr>
            <p:ph type="body" idx="1"/>
          </p:nvPr>
        </p:nvSpPr>
        <p:spPr/>
        <p:txBody>
          <a:bodyPr/>
          <a:lstStyle/>
          <a:p>
            <a:pPr eaLnBrk="1" hangingPunct="1">
              <a:lnSpc>
                <a:spcPct val="80000"/>
              </a:lnSpc>
            </a:pPr>
            <a:r>
              <a:rPr lang="en-GB" altLang="en-US" sz="1600" smtClean="0"/>
              <a:t>A forum for users to have discussions/debates and share information</a:t>
            </a:r>
            <a:endParaRPr lang="en-US" altLang="en-US" sz="1600" smtClean="0"/>
          </a:p>
          <a:p>
            <a:pPr eaLnBrk="1" hangingPunct="1">
              <a:lnSpc>
                <a:spcPct val="80000"/>
              </a:lnSpc>
            </a:pPr>
            <a:endParaRPr lang="en-US" altLang="en-US" sz="1600" smtClean="0"/>
          </a:p>
          <a:p>
            <a:pPr eaLnBrk="1" hangingPunct="1">
              <a:lnSpc>
                <a:spcPct val="80000"/>
              </a:lnSpc>
            </a:pPr>
            <a:r>
              <a:rPr lang="en-US" altLang="en-US" sz="1600" smtClean="0"/>
              <a:t>Used on a national scale by a wide range of professionals</a:t>
            </a:r>
          </a:p>
          <a:p>
            <a:pPr eaLnBrk="1" hangingPunct="1">
              <a:lnSpc>
                <a:spcPct val="80000"/>
              </a:lnSpc>
            </a:pPr>
            <a:endParaRPr lang="en-US" altLang="en-US" sz="1600" smtClean="0"/>
          </a:p>
          <a:p>
            <a:pPr eaLnBrk="1" hangingPunct="1">
              <a:lnSpc>
                <a:spcPct val="80000"/>
              </a:lnSpc>
            </a:pPr>
            <a:r>
              <a:rPr lang="en-US" altLang="en-US" sz="1600" smtClean="0"/>
              <a:t>Receive emails when discussions are started or added to</a:t>
            </a:r>
          </a:p>
          <a:p>
            <a:pPr eaLnBrk="1" hangingPunct="1">
              <a:lnSpc>
                <a:spcPct val="80000"/>
              </a:lnSpc>
            </a:pPr>
            <a:endParaRPr lang="en-US" altLang="en-US" sz="1600" smtClean="0"/>
          </a:p>
          <a:p>
            <a:pPr eaLnBrk="1" hangingPunct="1">
              <a:lnSpc>
                <a:spcPct val="80000"/>
              </a:lnSpc>
            </a:pPr>
            <a:r>
              <a:rPr lang="en-US" altLang="en-US" sz="1600" smtClean="0"/>
              <a:t>Share Resources</a:t>
            </a:r>
          </a:p>
        </p:txBody>
      </p:sp>
      <p:pic>
        <p:nvPicPr>
          <p:cNvPr id="19460" name="Picture 8" descr="C:\Users\Scils-SK\AppData\Local\Microsoft\Windows\Temporary Internet Files\Content.IE5\5WJ35ZXW\MC9002331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25" y="404813"/>
            <a:ext cx="2605088"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223089"/>
      </p:ext>
    </p:extLst>
  </p:cSld>
  <p:clrMapOvr>
    <a:masterClrMapping/>
  </p:clrMapOvr>
  <p:transition advClick="0">
    <p:zoom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31630"/>
            <a:ext cx="9144000" cy="1481138"/>
          </a:xfrm>
          <a:prstGeom prst="rect">
            <a:avLst/>
          </a:prstGeom>
          <a:noFill/>
          <a:ln w="9525">
            <a:noFill/>
            <a:miter lim="800000"/>
            <a:headEnd/>
            <a:tailEnd/>
          </a:ln>
        </p:spPr>
      </p:pic>
      <p:sp>
        <p:nvSpPr>
          <p:cNvPr id="6" name="TextBox 5"/>
          <p:cNvSpPr txBox="1"/>
          <p:nvPr/>
        </p:nvSpPr>
        <p:spPr>
          <a:xfrm>
            <a:off x="2000250" y="93663"/>
            <a:ext cx="7008283"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NEXT STEPS – Making a Claim</a:t>
            </a:r>
            <a:endParaRPr lang="en-GB" sz="3200" b="1" dirty="0">
              <a:solidFill>
                <a:srgbClr val="F79646">
                  <a:lumMod val="20000"/>
                  <a:lumOff val="80000"/>
                </a:srgbClr>
              </a:solidFill>
              <a:latin typeface="Century Gothic" panose="020B0502020202020204" pitchFamily="34" charset="0"/>
            </a:endParaRPr>
          </a:p>
        </p:txBody>
      </p:sp>
      <p:sp>
        <p:nvSpPr>
          <p:cNvPr id="10" name="Content Placeholder 9"/>
          <p:cNvSpPr>
            <a:spLocks noGrp="1"/>
          </p:cNvSpPr>
          <p:nvPr>
            <p:ph idx="1"/>
          </p:nvPr>
        </p:nvSpPr>
        <p:spPr>
          <a:xfrm>
            <a:off x="832338" y="1600200"/>
            <a:ext cx="7854462" cy="4525963"/>
          </a:xfrm>
        </p:spPr>
        <p:txBody>
          <a:bodyPr/>
          <a:lstStyle/>
          <a:p>
            <a:pPr marL="0" indent="0">
              <a:buNone/>
            </a:pPr>
            <a:r>
              <a:rPr lang="en-GB" sz="5400" b="1" dirty="0" smtClean="0">
                <a:latin typeface="Century Gothic" panose="020B0502020202020204" pitchFamily="34" charset="0"/>
              </a:rPr>
              <a:t>Questions??</a:t>
            </a:r>
          </a:p>
          <a:p>
            <a:pPr marL="0" indent="0">
              <a:buNone/>
            </a:pPr>
            <a:endParaRPr lang="en-GB" sz="5400" b="1" dirty="0">
              <a:latin typeface="Century Gothic" panose="020B0502020202020204" pitchFamily="34" charset="0"/>
            </a:endParaRPr>
          </a:p>
          <a:p>
            <a:pPr marL="0" indent="0">
              <a:buNone/>
            </a:pPr>
            <a:r>
              <a:rPr lang="en-GB" sz="5400" b="1" dirty="0" smtClean="0">
                <a:latin typeface="Century Gothic" panose="020B0502020202020204" pitchFamily="34" charset="0"/>
              </a:rPr>
              <a:t>Workshop opportunity</a:t>
            </a:r>
          </a:p>
          <a:p>
            <a:pPr marL="0" indent="0">
              <a:buNone/>
            </a:pPr>
            <a:endParaRPr lang="en-GB" sz="2800" dirty="0">
              <a:latin typeface="Century Gothic" panose="020B0502020202020204" pitchFamily="34" charset="0"/>
            </a:endParaRPr>
          </a:p>
          <a:p>
            <a:pPr marL="0" indent="0">
              <a:buNone/>
            </a:pPr>
            <a:endParaRPr lang="en-GB" sz="2800" dirty="0">
              <a:latin typeface="Century Gothic" panose="020B0502020202020204" pitchFamily="34" charset="0"/>
            </a:endParaRPr>
          </a:p>
          <a:p>
            <a:pPr marL="457200" lvl="1" indent="0">
              <a:buNone/>
            </a:pPr>
            <a:endParaRPr lang="en-GB" dirty="0" smtClean="0">
              <a:latin typeface="Century Gothic" panose="020B0502020202020204" pitchFamily="34" charset="0"/>
            </a:endParaRPr>
          </a:p>
        </p:txBody>
      </p:sp>
    </p:spTree>
    <p:extLst>
      <p:ext uri="{BB962C8B-B14F-4D97-AF65-F5344CB8AC3E}">
        <p14:creationId xmlns:p14="http://schemas.microsoft.com/office/powerpoint/2010/main" val="1808970497"/>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31630"/>
            <a:ext cx="9144000" cy="1481138"/>
          </a:xfrm>
          <a:prstGeom prst="rect">
            <a:avLst/>
          </a:prstGeom>
          <a:noFill/>
          <a:ln w="9525">
            <a:noFill/>
            <a:miter lim="800000"/>
            <a:headEnd/>
            <a:tailEnd/>
          </a:ln>
        </p:spPr>
      </p:pic>
      <p:sp>
        <p:nvSpPr>
          <p:cNvPr id="6" name="TextBox 5"/>
          <p:cNvSpPr txBox="1"/>
          <p:nvPr/>
        </p:nvSpPr>
        <p:spPr>
          <a:xfrm>
            <a:off x="2000250" y="93663"/>
            <a:ext cx="7008283"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OPTIMUM MEMBERS WORKSHOP</a:t>
            </a:r>
            <a:endParaRPr lang="en-GB" sz="3200" b="1" dirty="0">
              <a:solidFill>
                <a:srgbClr val="F79646">
                  <a:lumMod val="20000"/>
                  <a:lumOff val="80000"/>
                </a:srgbClr>
              </a:solidFill>
              <a:latin typeface="Century Gothic" panose="020B0502020202020204" pitchFamily="34" charset="0"/>
            </a:endParaRPr>
          </a:p>
        </p:txBody>
      </p:sp>
      <p:sp>
        <p:nvSpPr>
          <p:cNvPr id="10" name="Content Placeholder 9"/>
          <p:cNvSpPr>
            <a:spLocks noGrp="1"/>
          </p:cNvSpPr>
          <p:nvPr>
            <p:ph idx="1"/>
          </p:nvPr>
        </p:nvSpPr>
        <p:spPr>
          <a:xfrm>
            <a:off x="2099732" y="2585155"/>
            <a:ext cx="6587067" cy="1411111"/>
          </a:xfrm>
        </p:spPr>
        <p:txBody>
          <a:bodyPr/>
          <a:lstStyle/>
          <a:p>
            <a:pPr marL="0" indent="0">
              <a:buNone/>
            </a:pPr>
            <a:r>
              <a:rPr lang="en-GB" sz="6000" b="1" dirty="0" smtClean="0">
                <a:latin typeface="Century Gothic" panose="020B0502020202020204" pitchFamily="34" charset="0"/>
              </a:rPr>
              <a:t>THANK YOU</a:t>
            </a:r>
            <a:endParaRPr lang="en-GB" sz="6000" dirty="0" smtClean="0">
              <a:latin typeface="Century Gothic" panose="020B0502020202020204" pitchFamily="34" charset="0"/>
            </a:endParaRPr>
          </a:p>
        </p:txBody>
      </p:sp>
    </p:spTree>
    <p:extLst>
      <p:ext uri="{BB962C8B-B14F-4D97-AF65-F5344CB8AC3E}">
        <p14:creationId xmlns:p14="http://schemas.microsoft.com/office/powerpoint/2010/main" val="40486831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The Process</a:t>
            </a:r>
            <a:endParaRPr lang="en-GB" sz="32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893762" y="1419007"/>
            <a:ext cx="8015775" cy="5063855"/>
          </a:xfrm>
        </p:spPr>
        <p:txBody>
          <a:bodyPr anchor="t" anchorCtr="0"/>
          <a:lstStyle/>
          <a:p>
            <a:pPr marR="2800">
              <a:spcBef>
                <a:spcPts val="600"/>
              </a:spcBef>
              <a:spcAft>
                <a:spcPts val="600"/>
              </a:spcAft>
            </a:pPr>
            <a:r>
              <a:rPr lang="en-GB" sz="2800" b="1" dirty="0">
                <a:solidFill>
                  <a:srgbClr val="000000"/>
                </a:solidFill>
                <a:latin typeface="Century Gothic" panose="020B0502020202020204" pitchFamily="34" charset="0"/>
              </a:rPr>
              <a:t>1. </a:t>
            </a:r>
            <a:r>
              <a:rPr lang="en-GB" sz="2800" b="1" dirty="0" smtClean="0">
                <a:solidFill>
                  <a:srgbClr val="000000"/>
                </a:solidFill>
                <a:latin typeface="Century Gothic" panose="020B0502020202020204" pitchFamily="34" charset="0"/>
              </a:rPr>
              <a:t>	Identify </a:t>
            </a:r>
            <a:r>
              <a:rPr lang="en-GB" sz="2800" b="1" dirty="0">
                <a:solidFill>
                  <a:srgbClr val="000000"/>
                </a:solidFill>
                <a:latin typeface="Century Gothic" panose="020B0502020202020204" pitchFamily="34" charset="0"/>
              </a:rPr>
              <a:t>learning needs of your staff and </a:t>
            </a:r>
            <a:r>
              <a:rPr lang="en-GB" sz="2800" b="1" dirty="0" smtClean="0">
                <a:solidFill>
                  <a:srgbClr val="000000"/>
                </a:solidFill>
                <a:latin typeface="Century Gothic" panose="020B0502020202020204" pitchFamily="34" charset="0"/>
              </a:rPr>
              <a:t>	find </a:t>
            </a:r>
            <a:r>
              <a:rPr lang="en-GB" sz="2800" b="1" dirty="0">
                <a:solidFill>
                  <a:srgbClr val="000000"/>
                </a:solidFill>
                <a:latin typeface="Century Gothic" panose="020B0502020202020204" pitchFamily="34" charset="0"/>
              </a:rPr>
              <a:t>a learning provider</a:t>
            </a:r>
            <a:endParaRPr lang="en-GB" sz="2800" dirty="0">
              <a:solidFill>
                <a:srgbClr val="000000"/>
              </a:solidFill>
              <a:latin typeface="Century Gothic" panose="020B0502020202020204" pitchFamily="34" charset="0"/>
            </a:endParaRPr>
          </a:p>
          <a:p>
            <a:pPr marR="2800">
              <a:spcBef>
                <a:spcPts val="600"/>
              </a:spcBef>
              <a:spcAft>
                <a:spcPts val="600"/>
              </a:spcAft>
            </a:pPr>
            <a:r>
              <a:rPr lang="en-GB" sz="2800" b="1" dirty="0" smtClean="0">
                <a:solidFill>
                  <a:srgbClr val="000000"/>
                </a:solidFill>
                <a:latin typeface="Century Gothic" panose="020B0502020202020204" pitchFamily="34" charset="0"/>
              </a:rPr>
              <a:t>2</a:t>
            </a:r>
            <a:r>
              <a:rPr lang="en-GB" sz="2800" b="1" dirty="0">
                <a:solidFill>
                  <a:srgbClr val="000000"/>
                </a:solidFill>
                <a:latin typeface="Century Gothic" panose="020B0502020202020204" pitchFamily="34" charset="0"/>
              </a:rPr>
              <a:t>. </a:t>
            </a:r>
            <a:r>
              <a:rPr lang="en-GB" sz="2800" b="1" dirty="0" smtClean="0">
                <a:solidFill>
                  <a:srgbClr val="000000"/>
                </a:solidFill>
                <a:latin typeface="Century Gothic" panose="020B0502020202020204" pitchFamily="34" charset="0"/>
              </a:rPr>
              <a:t>	Get </a:t>
            </a:r>
            <a:r>
              <a:rPr lang="en-GB" sz="2800" b="1" dirty="0">
                <a:solidFill>
                  <a:srgbClr val="000000"/>
                </a:solidFill>
                <a:latin typeface="Century Gothic" panose="020B0502020202020204" pitchFamily="34" charset="0"/>
              </a:rPr>
              <a:t>your NMDS-SC number</a:t>
            </a:r>
            <a:endParaRPr lang="en-GB" sz="2800" dirty="0">
              <a:solidFill>
                <a:srgbClr val="000000"/>
              </a:solidFill>
              <a:latin typeface="Century Gothic" panose="020B0502020202020204" pitchFamily="34" charset="0"/>
            </a:endParaRPr>
          </a:p>
          <a:p>
            <a:pPr marR="2800">
              <a:spcBef>
                <a:spcPts val="600"/>
              </a:spcBef>
              <a:spcAft>
                <a:spcPts val="600"/>
              </a:spcAft>
            </a:pPr>
            <a:r>
              <a:rPr lang="en-GB" sz="2800" b="1" dirty="0" smtClean="0">
                <a:solidFill>
                  <a:srgbClr val="000000"/>
                </a:solidFill>
                <a:latin typeface="Century Gothic" panose="020B0502020202020204" pitchFamily="34" charset="0"/>
              </a:rPr>
              <a:t>3</a:t>
            </a:r>
            <a:r>
              <a:rPr lang="en-GB" sz="2800" b="1" dirty="0">
                <a:solidFill>
                  <a:srgbClr val="000000"/>
                </a:solidFill>
                <a:latin typeface="Century Gothic" panose="020B0502020202020204" pitchFamily="34" charset="0"/>
              </a:rPr>
              <a:t>. </a:t>
            </a:r>
            <a:r>
              <a:rPr lang="en-GB" sz="2800" b="1" dirty="0" smtClean="0">
                <a:solidFill>
                  <a:srgbClr val="000000"/>
                </a:solidFill>
                <a:latin typeface="Century Gothic" panose="020B0502020202020204" pitchFamily="34" charset="0"/>
              </a:rPr>
              <a:t>	Join </a:t>
            </a:r>
            <a:r>
              <a:rPr lang="en-GB" sz="2800" b="1" dirty="0">
                <a:solidFill>
                  <a:srgbClr val="000000"/>
                </a:solidFill>
                <a:latin typeface="Century Gothic" panose="020B0502020202020204" pitchFamily="34" charset="0"/>
              </a:rPr>
              <a:t>a partnership </a:t>
            </a:r>
            <a:endParaRPr lang="en-GB" sz="2800" dirty="0">
              <a:solidFill>
                <a:srgbClr val="000000"/>
              </a:solidFill>
              <a:latin typeface="Century Gothic" panose="020B0502020202020204" pitchFamily="34" charset="0"/>
            </a:endParaRPr>
          </a:p>
          <a:p>
            <a:pPr marR="2800">
              <a:spcBef>
                <a:spcPts val="600"/>
              </a:spcBef>
              <a:spcAft>
                <a:spcPts val="600"/>
              </a:spcAft>
            </a:pPr>
            <a:r>
              <a:rPr lang="en-GB" sz="2800" b="1" dirty="0" smtClean="0">
                <a:solidFill>
                  <a:srgbClr val="000000"/>
                </a:solidFill>
                <a:latin typeface="Century Gothic" panose="020B0502020202020204" pitchFamily="34" charset="0"/>
              </a:rPr>
              <a:t>4</a:t>
            </a:r>
            <a:r>
              <a:rPr lang="en-GB" sz="2800" b="1" dirty="0">
                <a:solidFill>
                  <a:srgbClr val="000000"/>
                </a:solidFill>
                <a:latin typeface="Century Gothic" panose="020B0502020202020204" pitchFamily="34" charset="0"/>
              </a:rPr>
              <a:t>. </a:t>
            </a:r>
            <a:r>
              <a:rPr lang="en-GB" sz="2800" b="1" dirty="0" smtClean="0">
                <a:solidFill>
                  <a:srgbClr val="000000"/>
                </a:solidFill>
                <a:latin typeface="Century Gothic" panose="020B0502020202020204" pitchFamily="34" charset="0"/>
              </a:rPr>
              <a:t>	Check </a:t>
            </a:r>
            <a:r>
              <a:rPr lang="en-GB" sz="2800" b="1" dirty="0">
                <a:solidFill>
                  <a:srgbClr val="000000"/>
                </a:solidFill>
                <a:latin typeface="Century Gothic" panose="020B0502020202020204" pitchFamily="34" charset="0"/>
              </a:rPr>
              <a:t>that your NMDS-SC account </a:t>
            </a:r>
            <a:r>
              <a:rPr lang="en-GB" sz="2800" b="1" dirty="0" smtClean="0">
                <a:solidFill>
                  <a:srgbClr val="000000"/>
                </a:solidFill>
                <a:latin typeface="Century Gothic" panose="020B0502020202020204" pitchFamily="34" charset="0"/>
              </a:rPr>
              <a:t>	complies </a:t>
            </a:r>
            <a:r>
              <a:rPr lang="en-GB" sz="2800" b="1" dirty="0">
                <a:solidFill>
                  <a:srgbClr val="000000"/>
                </a:solidFill>
                <a:latin typeface="Century Gothic" panose="020B0502020202020204" pitchFamily="34" charset="0"/>
              </a:rPr>
              <a:t>with WDF requirements</a:t>
            </a:r>
            <a:endParaRPr lang="en-GB" sz="2800" dirty="0">
              <a:solidFill>
                <a:srgbClr val="000000"/>
              </a:solidFill>
              <a:latin typeface="Century Gothic" panose="020B0502020202020204" pitchFamily="34" charset="0"/>
            </a:endParaRPr>
          </a:p>
          <a:p>
            <a:pPr marR="2800">
              <a:spcBef>
                <a:spcPts val="600"/>
              </a:spcBef>
              <a:spcAft>
                <a:spcPts val="600"/>
              </a:spcAft>
            </a:pPr>
            <a:r>
              <a:rPr lang="en-GB" sz="2800" b="1" dirty="0" smtClean="0">
                <a:solidFill>
                  <a:srgbClr val="000000"/>
                </a:solidFill>
                <a:latin typeface="Century Gothic" panose="020B0502020202020204" pitchFamily="34" charset="0"/>
              </a:rPr>
              <a:t>5</a:t>
            </a:r>
            <a:r>
              <a:rPr lang="en-GB" sz="2800" b="1" dirty="0">
                <a:solidFill>
                  <a:srgbClr val="000000"/>
                </a:solidFill>
                <a:latin typeface="Century Gothic" panose="020B0502020202020204" pitchFamily="34" charset="0"/>
              </a:rPr>
              <a:t>. </a:t>
            </a:r>
            <a:r>
              <a:rPr lang="en-GB" sz="2800" b="1" dirty="0" smtClean="0">
                <a:solidFill>
                  <a:srgbClr val="000000"/>
                </a:solidFill>
                <a:latin typeface="Century Gothic" panose="020B0502020202020204" pitchFamily="34" charset="0"/>
              </a:rPr>
              <a:t>	Claim </a:t>
            </a:r>
            <a:r>
              <a:rPr lang="en-GB" sz="2800" b="1" dirty="0">
                <a:solidFill>
                  <a:srgbClr val="000000"/>
                </a:solidFill>
                <a:latin typeface="Century Gothic" panose="020B0502020202020204" pitchFamily="34" charset="0"/>
              </a:rPr>
              <a:t>for completed units, qualifications </a:t>
            </a:r>
            <a:r>
              <a:rPr lang="en-GB" sz="2800" b="1" dirty="0" smtClean="0">
                <a:solidFill>
                  <a:srgbClr val="000000"/>
                </a:solidFill>
                <a:latin typeface="Century Gothic" panose="020B0502020202020204" pitchFamily="34" charset="0"/>
              </a:rPr>
              <a:t>	and </a:t>
            </a:r>
            <a:r>
              <a:rPr lang="en-GB" sz="2800" b="1" dirty="0">
                <a:solidFill>
                  <a:srgbClr val="000000"/>
                </a:solidFill>
                <a:latin typeface="Century Gothic" panose="020B0502020202020204" pitchFamily="34" charset="0"/>
              </a:rPr>
              <a:t>learning programmes </a:t>
            </a:r>
            <a:endParaRPr lang="en-GB" sz="2800" dirty="0">
              <a:solidFill>
                <a:srgbClr val="000000"/>
              </a:solidFill>
              <a:latin typeface="Century Gothic" panose="020B0502020202020204" pitchFamily="34" charset="0"/>
            </a:endParaRPr>
          </a:p>
          <a:p>
            <a:pPr marR="2800">
              <a:spcBef>
                <a:spcPts val="600"/>
              </a:spcBef>
              <a:spcAft>
                <a:spcPts val="600"/>
              </a:spcAft>
            </a:pPr>
            <a:r>
              <a:rPr lang="en-GB" sz="2800" b="1" dirty="0" smtClean="0">
                <a:solidFill>
                  <a:srgbClr val="000000"/>
                </a:solidFill>
                <a:latin typeface="Century Gothic" panose="020B0502020202020204" pitchFamily="34" charset="0"/>
              </a:rPr>
              <a:t>6</a:t>
            </a:r>
            <a:r>
              <a:rPr lang="en-GB" sz="2800" b="1" dirty="0">
                <a:solidFill>
                  <a:srgbClr val="000000"/>
                </a:solidFill>
                <a:latin typeface="Century Gothic" panose="020B0502020202020204" pitchFamily="34" charset="0"/>
              </a:rPr>
              <a:t>. </a:t>
            </a:r>
            <a:r>
              <a:rPr lang="en-GB" sz="2800" b="1" dirty="0" smtClean="0">
                <a:solidFill>
                  <a:srgbClr val="000000"/>
                </a:solidFill>
                <a:latin typeface="Century Gothic" panose="020B0502020202020204" pitchFamily="34" charset="0"/>
              </a:rPr>
              <a:t>	Receive </a:t>
            </a:r>
            <a:r>
              <a:rPr lang="en-GB" sz="2800" b="1" dirty="0">
                <a:solidFill>
                  <a:srgbClr val="000000"/>
                </a:solidFill>
                <a:latin typeface="Century Gothic" panose="020B0502020202020204" pitchFamily="34" charset="0"/>
              </a:rPr>
              <a:t>payment from the partnership </a:t>
            </a:r>
            <a:endParaRPr lang="en-GB"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2696414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What can you claim for?</a:t>
            </a:r>
            <a:endParaRPr lang="en-GB" sz="32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893762" y="1731828"/>
            <a:ext cx="8015775" cy="4230821"/>
          </a:xfrm>
        </p:spPr>
        <p:txBody>
          <a:bodyPr anchor="t" anchorCtr="0"/>
          <a:lstStyle/>
          <a:p>
            <a:pPr marL="514350" marR="2800" indent="-514350">
              <a:buAutoNum type="arabicPeriod"/>
            </a:pPr>
            <a:r>
              <a:rPr lang="en-GB" sz="3200" b="1" dirty="0" smtClean="0">
                <a:solidFill>
                  <a:srgbClr val="000000"/>
                </a:solidFill>
                <a:latin typeface="Century Gothic" panose="020B0502020202020204" pitchFamily="34" charset="0"/>
              </a:rPr>
              <a:t>(A) Identify </a:t>
            </a:r>
            <a:r>
              <a:rPr lang="en-GB" sz="3200" b="1" dirty="0">
                <a:solidFill>
                  <a:srgbClr val="000000"/>
                </a:solidFill>
                <a:latin typeface="Century Gothic" panose="020B0502020202020204" pitchFamily="34" charset="0"/>
              </a:rPr>
              <a:t>learning needs of your </a:t>
            </a:r>
            <a:r>
              <a:rPr lang="en-GB" sz="3200" b="1" dirty="0" smtClean="0">
                <a:solidFill>
                  <a:srgbClr val="000000"/>
                </a:solidFill>
                <a:latin typeface="Century Gothic" panose="020B0502020202020204" pitchFamily="34" charset="0"/>
              </a:rPr>
              <a:t>		   	 staff 	</a:t>
            </a:r>
            <a:endParaRPr lang="en-GB" sz="3200" b="1" dirty="0">
              <a:solidFill>
                <a:srgbClr val="000000"/>
              </a:solidFill>
              <a:latin typeface="Century Gothic" panose="020B0502020202020204" pitchFamily="34" charset="0"/>
            </a:endParaRPr>
          </a:p>
          <a:p>
            <a:pPr marR="2800"/>
            <a:endParaRPr lang="en-GB" sz="1400" dirty="0">
              <a:solidFill>
                <a:srgbClr val="000000"/>
              </a:solidFill>
              <a:latin typeface="Century Gothic" panose="020B0502020202020204" pitchFamily="34" charset="0"/>
            </a:endParaRPr>
          </a:p>
          <a:p>
            <a:pPr marR="2800" lvl="1"/>
            <a:endParaRPr lang="en-GB" sz="2800" dirty="0" smtClean="0">
              <a:solidFill>
                <a:srgbClr val="000000"/>
              </a:solidFill>
              <a:latin typeface="Century Gothic" panose="020B0502020202020204" pitchFamily="34" charset="0"/>
            </a:endParaRPr>
          </a:p>
          <a:p>
            <a:pPr marR="2800" lvl="1"/>
            <a:r>
              <a:rPr lang="en-GB" sz="3200" dirty="0" smtClean="0">
                <a:solidFill>
                  <a:srgbClr val="000000"/>
                </a:solidFill>
                <a:latin typeface="Century Gothic" panose="020B0502020202020204" pitchFamily="34" charset="0"/>
              </a:rPr>
              <a:t>How do you do this?</a:t>
            </a:r>
            <a:endParaRPr lang="en-GB" sz="3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04767604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smtClean="0">
                <a:solidFill>
                  <a:srgbClr val="F79646">
                    <a:lumMod val="20000"/>
                    <a:lumOff val="80000"/>
                  </a:srgbClr>
                </a:solidFill>
                <a:latin typeface="Century Gothic" panose="020B0502020202020204" pitchFamily="34" charset="0"/>
              </a:rPr>
              <a:t>What can you claim for?</a:t>
            </a:r>
            <a:endParaRPr lang="en-GB" sz="32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893762" y="1731828"/>
            <a:ext cx="8015775" cy="4230821"/>
          </a:xfrm>
        </p:spPr>
        <p:txBody>
          <a:bodyPr anchor="t" anchorCtr="0"/>
          <a:lstStyle/>
          <a:p>
            <a:pPr marL="514350" marR="2800" indent="-514350">
              <a:buAutoNum type="arabicPeriod"/>
            </a:pPr>
            <a:r>
              <a:rPr lang="en-GB" sz="3200" b="1" dirty="0" smtClean="0">
                <a:solidFill>
                  <a:srgbClr val="000000"/>
                </a:solidFill>
                <a:latin typeface="Century Gothic" panose="020B0502020202020204" pitchFamily="34" charset="0"/>
              </a:rPr>
              <a:t>(A) Identify </a:t>
            </a:r>
            <a:r>
              <a:rPr lang="en-GB" sz="3200" b="1" dirty="0">
                <a:solidFill>
                  <a:srgbClr val="000000"/>
                </a:solidFill>
                <a:latin typeface="Century Gothic" panose="020B0502020202020204" pitchFamily="34" charset="0"/>
              </a:rPr>
              <a:t>learning needs of your </a:t>
            </a:r>
            <a:r>
              <a:rPr lang="en-GB" sz="3200" b="1" dirty="0" smtClean="0">
                <a:solidFill>
                  <a:srgbClr val="000000"/>
                </a:solidFill>
                <a:latin typeface="Century Gothic" panose="020B0502020202020204" pitchFamily="34" charset="0"/>
              </a:rPr>
              <a:t>		   	 staff 	</a:t>
            </a:r>
            <a:endParaRPr lang="en-GB" sz="3200" b="1" dirty="0">
              <a:solidFill>
                <a:srgbClr val="000000"/>
              </a:solidFill>
              <a:latin typeface="Century Gothic" panose="020B0502020202020204" pitchFamily="34" charset="0"/>
            </a:endParaRPr>
          </a:p>
          <a:p>
            <a:pPr marR="2800"/>
            <a:endParaRPr lang="en-GB" sz="1400" dirty="0">
              <a:solidFill>
                <a:srgbClr val="000000"/>
              </a:solidFill>
              <a:latin typeface="Century Gothic" panose="020B0502020202020204" pitchFamily="34" charset="0"/>
            </a:endParaRPr>
          </a:p>
          <a:p>
            <a:pPr marR="2800" lvl="1"/>
            <a:r>
              <a:rPr lang="en-GB" sz="2800" dirty="0">
                <a:solidFill>
                  <a:srgbClr val="000000"/>
                </a:solidFill>
                <a:latin typeface="Century Gothic" panose="020B0502020202020204" pitchFamily="34" charset="0"/>
              </a:rPr>
              <a:t>Commission learning and development for employees for eligible units, qualifications and learning programmes. </a:t>
            </a:r>
            <a:endParaRPr lang="en-GB" sz="2800" dirty="0" smtClean="0">
              <a:solidFill>
                <a:srgbClr val="000000"/>
              </a:solidFill>
              <a:latin typeface="Century Gothic" panose="020B0502020202020204" pitchFamily="34" charset="0"/>
            </a:endParaRPr>
          </a:p>
          <a:p>
            <a:pPr marR="2800" lvl="1"/>
            <a:endParaRPr lang="en-GB" sz="2800" dirty="0" smtClean="0">
              <a:solidFill>
                <a:srgbClr val="000000"/>
              </a:solidFill>
              <a:latin typeface="Century Gothic" panose="020B0502020202020204" pitchFamily="34" charset="0"/>
            </a:endParaRPr>
          </a:p>
          <a:p>
            <a:pPr marR="2800" lvl="1"/>
            <a:r>
              <a:rPr lang="en-GB" sz="2800" dirty="0" smtClean="0">
                <a:solidFill>
                  <a:srgbClr val="000000"/>
                </a:solidFill>
                <a:latin typeface="Century Gothic" panose="020B0502020202020204" pitchFamily="34" charset="0"/>
              </a:rPr>
              <a:t>For </a:t>
            </a:r>
            <a:r>
              <a:rPr lang="en-GB" sz="2800" dirty="0">
                <a:solidFill>
                  <a:srgbClr val="000000"/>
                </a:solidFill>
                <a:latin typeface="Century Gothic" panose="020B0502020202020204" pitchFamily="34" charset="0"/>
              </a:rPr>
              <a:t>details of these </a:t>
            </a:r>
            <a:r>
              <a:rPr lang="en-GB" sz="2800" dirty="0" smtClean="0">
                <a:solidFill>
                  <a:srgbClr val="000000"/>
                </a:solidFill>
                <a:latin typeface="Century Gothic" panose="020B0502020202020204" pitchFamily="34" charset="0"/>
              </a:rPr>
              <a:t>visit: </a:t>
            </a:r>
            <a:r>
              <a:rPr lang="en-GB" sz="2800" b="1" dirty="0" smtClean="0">
                <a:solidFill>
                  <a:srgbClr val="000000"/>
                </a:solidFill>
                <a:latin typeface="Century Gothic" panose="020B0502020202020204" pitchFamily="34" charset="0"/>
                <a:hlinkClick r:id="rId5"/>
              </a:rPr>
              <a:t>www.skillsforcare.org.uk/WDFunits</a:t>
            </a:r>
            <a:r>
              <a:rPr lang="en-GB" sz="2800" b="1" dirty="0" smtClean="0">
                <a:solidFill>
                  <a:srgbClr val="000000"/>
                </a:solidFill>
                <a:latin typeface="Century Gothic" panose="020B0502020202020204" pitchFamily="34" charset="0"/>
              </a:rPr>
              <a:t>  </a:t>
            </a:r>
            <a:endParaRPr lang="en-GB" sz="28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8746026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6" name="TextBox 5"/>
          <p:cNvSpPr txBox="1"/>
          <p:nvPr/>
        </p:nvSpPr>
        <p:spPr>
          <a:xfrm>
            <a:off x="1840832" y="93663"/>
            <a:ext cx="7224145" cy="523220"/>
          </a:xfrm>
          <a:prstGeom prst="rect">
            <a:avLst/>
          </a:prstGeom>
          <a:noFill/>
        </p:spPr>
        <p:txBody>
          <a:bodyPr wrap="square">
            <a:spAutoFit/>
          </a:bodyPr>
          <a:lstStyle/>
          <a:p>
            <a:pPr eaLnBrk="1" hangingPunct="1">
              <a:defRPr/>
            </a:pPr>
            <a:r>
              <a:rPr lang="en-GB" sz="2800" b="1" dirty="0" smtClean="0">
                <a:solidFill>
                  <a:srgbClr val="F79646">
                    <a:lumMod val="20000"/>
                    <a:lumOff val="80000"/>
                  </a:srgbClr>
                </a:solidFill>
                <a:latin typeface="Century Gothic" panose="020B0502020202020204" pitchFamily="34" charset="0"/>
              </a:rPr>
              <a:t>How to identify a good Learning Provider?</a:t>
            </a:r>
            <a:endParaRPr lang="en-GB" sz="2800" b="1" dirty="0">
              <a:solidFill>
                <a:srgbClr val="F79646">
                  <a:lumMod val="20000"/>
                  <a:lumOff val="80000"/>
                </a:srgbClr>
              </a:solidFill>
              <a:latin typeface="Century Gothic" panose="020B0502020202020204" pitchFamily="34" charset="0"/>
            </a:endParaRPr>
          </a:p>
        </p:txBody>
      </p:sp>
      <p:sp>
        <p:nvSpPr>
          <p:cNvPr id="2" name="Text Placeholder 1"/>
          <p:cNvSpPr>
            <a:spLocks noGrp="1"/>
          </p:cNvSpPr>
          <p:nvPr>
            <p:ph type="body" idx="1"/>
          </p:nvPr>
        </p:nvSpPr>
        <p:spPr>
          <a:xfrm>
            <a:off x="893763" y="1419007"/>
            <a:ext cx="7812088" cy="4079425"/>
          </a:xfrm>
        </p:spPr>
        <p:txBody>
          <a:bodyPr anchor="t" anchorCtr="0"/>
          <a:lstStyle/>
          <a:p>
            <a:pPr marL="514350" marR="2800" indent="-514350">
              <a:buAutoNum type="arabicPeriod"/>
            </a:pPr>
            <a:r>
              <a:rPr lang="en-GB" sz="3200" b="1" dirty="0" smtClean="0">
                <a:solidFill>
                  <a:srgbClr val="000000"/>
                </a:solidFill>
                <a:latin typeface="Century Gothic" panose="020B0502020202020204" pitchFamily="34" charset="0"/>
              </a:rPr>
              <a:t>(B) Find </a:t>
            </a:r>
            <a:r>
              <a:rPr lang="en-GB" sz="3200" b="1" dirty="0">
                <a:solidFill>
                  <a:srgbClr val="000000"/>
                </a:solidFill>
                <a:latin typeface="Century Gothic" panose="020B0502020202020204" pitchFamily="34" charset="0"/>
              </a:rPr>
              <a:t>a </a:t>
            </a:r>
            <a:r>
              <a:rPr lang="en-GB" sz="3200" b="1" dirty="0" smtClean="0">
                <a:solidFill>
                  <a:srgbClr val="000000"/>
                </a:solidFill>
                <a:latin typeface="Century Gothic" panose="020B0502020202020204" pitchFamily="34" charset="0"/>
              </a:rPr>
              <a:t>Learning </a:t>
            </a:r>
            <a:r>
              <a:rPr lang="en-GB" sz="3200" b="1" dirty="0">
                <a:solidFill>
                  <a:srgbClr val="000000"/>
                </a:solidFill>
                <a:latin typeface="Century Gothic" panose="020B0502020202020204" pitchFamily="34" charset="0"/>
              </a:rPr>
              <a:t>P</a:t>
            </a:r>
            <a:r>
              <a:rPr lang="en-GB" sz="3200" b="1" dirty="0" smtClean="0">
                <a:solidFill>
                  <a:srgbClr val="000000"/>
                </a:solidFill>
                <a:latin typeface="Century Gothic" panose="020B0502020202020204" pitchFamily="34" charset="0"/>
              </a:rPr>
              <a:t>rovider</a:t>
            </a:r>
          </a:p>
          <a:p>
            <a:pPr marR="2800"/>
            <a:endParaRPr lang="en-GB" dirty="0">
              <a:solidFill>
                <a:srgbClr val="000000"/>
              </a:solidFill>
              <a:latin typeface="Century Gothic" panose="020B0502020202020204" pitchFamily="34" charset="0"/>
            </a:endParaRPr>
          </a:p>
          <a:p>
            <a:pPr marR="2800" lvl="1"/>
            <a:r>
              <a:rPr lang="en-GB" sz="2800" b="1" dirty="0" smtClean="0">
                <a:solidFill>
                  <a:srgbClr val="000000"/>
                </a:solidFill>
                <a:latin typeface="Century Gothic" panose="020B0502020202020204" pitchFamily="34" charset="0"/>
              </a:rPr>
              <a:t>Before</a:t>
            </a:r>
            <a:r>
              <a:rPr lang="en-GB" sz="2800" dirty="0" smtClean="0">
                <a:solidFill>
                  <a:srgbClr val="000000"/>
                </a:solidFill>
                <a:latin typeface="Century Gothic" panose="020B0502020202020204" pitchFamily="34" charset="0"/>
              </a:rPr>
              <a:t> </a:t>
            </a:r>
            <a:r>
              <a:rPr lang="en-GB" sz="2800" dirty="0">
                <a:solidFill>
                  <a:srgbClr val="000000"/>
                </a:solidFill>
                <a:latin typeface="Century Gothic" panose="020B0502020202020204" pitchFamily="34" charset="0"/>
              </a:rPr>
              <a:t>agreeing to any contract with a learning provider ensure they will supply you with </a:t>
            </a:r>
            <a:r>
              <a:rPr lang="en-GB" sz="2800" b="1" dirty="0">
                <a:solidFill>
                  <a:srgbClr val="000000"/>
                </a:solidFill>
                <a:latin typeface="Century Gothic" panose="020B0502020202020204" pitchFamily="34" charset="0"/>
              </a:rPr>
              <a:t>unit summary sheets</a:t>
            </a:r>
            <a:r>
              <a:rPr lang="en-GB" sz="2800" dirty="0">
                <a:solidFill>
                  <a:srgbClr val="000000"/>
                </a:solidFill>
                <a:latin typeface="Century Gothic" panose="020B0502020202020204" pitchFamily="34" charset="0"/>
              </a:rPr>
              <a:t>, or equivalent, </a:t>
            </a:r>
            <a:r>
              <a:rPr lang="en-GB" sz="2800" b="1" dirty="0">
                <a:solidFill>
                  <a:srgbClr val="000000"/>
                </a:solidFill>
                <a:latin typeface="Century Gothic" panose="020B0502020202020204" pitchFamily="34" charset="0"/>
              </a:rPr>
              <a:t>signed off by an internal verifier on completion of units.</a:t>
            </a:r>
            <a:r>
              <a:rPr lang="en-GB" sz="2800" dirty="0">
                <a:solidFill>
                  <a:srgbClr val="000000"/>
                </a:solidFill>
                <a:latin typeface="Century Gothic" panose="020B0502020202020204" pitchFamily="34" charset="0"/>
              </a:rPr>
              <a:t> You will need this to claim funding (see step 5). </a:t>
            </a:r>
            <a:r>
              <a:rPr lang="en-GB" sz="2800" b="1" dirty="0">
                <a:solidFill>
                  <a:srgbClr val="000000"/>
                </a:solidFill>
                <a:latin typeface="Century Gothic" panose="020B0502020202020204" pitchFamily="34" charset="0"/>
              </a:rPr>
              <a:t>Check you will not be charged for this.</a:t>
            </a:r>
            <a:r>
              <a:rPr lang="en-GB" sz="2200" b="1" dirty="0">
                <a:solidFill>
                  <a:srgbClr val="000000"/>
                </a:solidFill>
                <a:latin typeface="Century Gothic" panose="020B0502020202020204" pitchFamily="34" charset="0"/>
              </a:rPr>
              <a:t> </a:t>
            </a:r>
          </a:p>
        </p:txBody>
      </p:sp>
    </p:spTree>
    <p:extLst>
      <p:ext uri="{BB962C8B-B14F-4D97-AF65-F5344CB8AC3E}">
        <p14:creationId xmlns:p14="http://schemas.microsoft.com/office/powerpoint/2010/main" val="111498818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psules">
  <a:themeElements>
    <a:clrScheme name="Capsules 9">
      <a:dk1>
        <a:srgbClr val="003366"/>
      </a:dk1>
      <a:lt1>
        <a:srgbClr val="FFFFFF"/>
      </a:lt1>
      <a:dk2>
        <a:srgbClr val="006666"/>
      </a:dk2>
      <a:lt2>
        <a:srgbClr val="666699"/>
      </a:lt2>
      <a:accent1>
        <a:srgbClr val="33CCCC"/>
      </a:accent1>
      <a:accent2>
        <a:srgbClr val="990033"/>
      </a:accent2>
      <a:accent3>
        <a:srgbClr val="FFFFFF"/>
      </a:accent3>
      <a:accent4>
        <a:srgbClr val="002A56"/>
      </a:accent4>
      <a:accent5>
        <a:srgbClr val="ADE2E2"/>
      </a:accent5>
      <a:accent6>
        <a:srgbClr val="8A002D"/>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990033"/>
        </a:accent2>
        <a:accent3>
          <a:srgbClr val="FFFFFF"/>
        </a:accent3>
        <a:accent4>
          <a:srgbClr val="002A56"/>
        </a:accent4>
        <a:accent5>
          <a:srgbClr val="ADE2E2"/>
        </a:accent5>
        <a:accent6>
          <a:srgbClr val="8A002D"/>
        </a:accent6>
        <a:hlink>
          <a:srgbClr val="0033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6888</TotalTime>
  <Words>2913</Words>
  <Application>Microsoft Office PowerPoint</Application>
  <PresentationFormat>On-screen Show (4:3)</PresentationFormat>
  <Paragraphs>449</Paragraphs>
  <Slides>55</Slides>
  <Notes>30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55</vt:i4>
      </vt:variant>
    </vt:vector>
  </HeadingPairs>
  <TitlesOfParts>
    <vt:vector size="67" baseType="lpstr">
      <vt:lpstr>Arial</vt:lpstr>
      <vt:lpstr>Arial Black</vt:lpstr>
      <vt:lpstr>Calibri</vt:lpstr>
      <vt:lpstr>Century Gothic</vt:lpstr>
      <vt:lpstr>Geneva</vt:lpstr>
      <vt:lpstr>HelveticaNeueLT Std</vt:lpstr>
      <vt:lpstr>Tahoma</vt:lpstr>
      <vt:lpstr>Times New Roman</vt:lpstr>
      <vt:lpstr>Wingdings</vt:lpstr>
      <vt:lpstr>Office Theme</vt:lpstr>
      <vt:lpstr>Custom Design</vt:lpstr>
      <vt:lpstr>Capsules</vt:lpstr>
      <vt:lpstr>PowerPoint Presentation</vt:lpstr>
      <vt:lpstr>Accessing the Workforce Development Fund  26th January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Apprenticeship Reforms and Apprenticeship Levey Seminar</vt:lpstr>
      <vt:lpstr>Aim of the  Workshop</vt:lpstr>
      <vt:lpstr>Skills for Care  Vision</vt:lpstr>
      <vt:lpstr>Apprenticeship Reforms</vt:lpstr>
      <vt:lpstr>Benefits of Apprenticeships</vt:lpstr>
      <vt:lpstr>Ambitious Government reforms: </vt:lpstr>
      <vt:lpstr>Reflection</vt:lpstr>
      <vt:lpstr>Apprenticeship funding in England from May 2017: </vt:lpstr>
      <vt:lpstr>PowerPoint Presentation</vt:lpstr>
      <vt:lpstr>PowerPoint Presentation</vt:lpstr>
      <vt:lpstr>PowerPoint Presentation</vt:lpstr>
      <vt:lpstr>PowerPoint Presentation</vt:lpstr>
      <vt:lpstr>PowerPoint Presentation</vt:lpstr>
      <vt:lpstr>PowerPoint Presentation</vt:lpstr>
      <vt:lpstr>Apprenticeship funding in England from May 2017: Funding rules</vt:lpstr>
      <vt:lpstr>PowerPoint Presentation</vt:lpstr>
      <vt:lpstr>PowerPoint Presentation</vt:lpstr>
      <vt:lpstr>PowerPoint Presentation</vt:lpstr>
      <vt:lpstr>PowerPoint Presentation</vt:lpstr>
      <vt:lpstr>Apprenticeship Framework  (Apprentices signed up before 1st May 2017)</vt:lpstr>
      <vt:lpstr>New Apprenticeship Standards in the Care Sector</vt:lpstr>
      <vt:lpstr> Apprenticeship Standard for Adult Care Worker </vt:lpstr>
      <vt:lpstr>Apprenticeship Standard for Lead Adult Care Worker</vt:lpstr>
      <vt:lpstr>Apprenticeship Standard Lead Practitioner in  Adult Care</vt:lpstr>
      <vt:lpstr>Apprenticeship Standard  Manager/Advanced Practitioner in  Adult Care</vt:lpstr>
      <vt:lpstr>KEY MESSAGES</vt:lpstr>
      <vt:lpstr>An example of a model of delivery</vt:lpstr>
      <vt:lpstr>Benefits of Apprenticeship in the workplace</vt:lpstr>
      <vt:lpstr>Questions</vt:lpstr>
      <vt:lpstr>PowerPoint Presentation</vt:lpstr>
      <vt:lpstr>PowerPoint Presentation</vt:lpstr>
      <vt:lpstr>PowerPoint Presentation</vt:lpstr>
      <vt:lpstr>www.scils.co.uk  www.eils.co.uk</vt:lpstr>
      <vt:lpstr>On the sites</vt:lpstr>
      <vt:lpstr>News Desk</vt:lpstr>
      <vt:lpstr>Discussions Board </vt:lpstr>
      <vt:lpstr>PowerPoint Presentation</vt:lpstr>
      <vt:lpstr>PowerPoint Presentation</vt:lpstr>
    </vt:vector>
  </TitlesOfParts>
  <Company>local authority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mclaughlin</dc:creator>
  <cp:lastModifiedBy>Claire Poole</cp:lastModifiedBy>
  <cp:revision>456</cp:revision>
  <cp:lastPrinted>2018-01-25T14:55:00Z</cp:lastPrinted>
  <dcterms:created xsi:type="dcterms:W3CDTF">2014-03-07T13:37:09Z</dcterms:created>
  <dcterms:modified xsi:type="dcterms:W3CDTF">2018-01-26T09:00:15Z</dcterms:modified>
</cp:coreProperties>
</file>